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10" r:id="rId11"/>
    <p:sldId id="309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311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7" r:id="rId41"/>
    <p:sldId id="305" r:id="rId42"/>
    <p:sldId id="294" r:id="rId43"/>
    <p:sldId id="306" r:id="rId44"/>
    <p:sldId id="312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8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CADCA-4AB7-42DB-9D00-9100C814210B}" type="datetimeFigureOut">
              <a:rPr lang="en-US" smtClean="0"/>
              <a:t>9/3/2017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C3BAA-F169-4DEB-88FB-E8988B957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7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5AC25-3480-4EA5-A905-54F4DF4A5F5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888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Size</a:t>
            </a:r>
            <a:r>
              <a:rPr lang="en-US" baseline="0" dirty="0" smtClean="0"/>
              <a:t> can change dynamically (when you assign something)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5AC25-3480-4EA5-A905-54F4DF4A5F5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40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Manipulating</a:t>
            </a:r>
            <a:r>
              <a:rPr lang="en-US" altLang="zh-TW" baseline="0" dirty="0" smtClean="0"/>
              <a:t> an image is just the same as manipulating a matrix in </a:t>
            </a:r>
            <a:r>
              <a:rPr lang="en-US" altLang="zh-TW" baseline="0" dirty="0" err="1" smtClean="0"/>
              <a:t>Matlab</a:t>
            </a:r>
            <a:r>
              <a:rPr lang="en-US" altLang="zh-TW" baseline="0" dirty="0" smtClean="0"/>
              <a:t>.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6496-C01E-8A4B-B015-9FCA6AFCAFD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68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figure(2); </a:t>
            </a:r>
            <a:r>
              <a:rPr lang="en-US" dirty="0" err="1" smtClean="0"/>
              <a:t>imshow</a:t>
            </a:r>
            <a:r>
              <a:rPr lang="en-US" dirty="0" smtClean="0"/>
              <a:t>(I3);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C3BAA-F169-4DEB-88FB-E8988B9579A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23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What you have implemented in hw0</a:t>
            </a:r>
            <a:r>
              <a:rPr lang="en-US" altLang="zh-TW" baseline="0" dirty="0" smtClean="0"/>
              <a:t> can be done in three lines in </a:t>
            </a:r>
            <a:r>
              <a:rPr lang="en-US" altLang="zh-TW" baseline="0" dirty="0" err="1" smtClean="0"/>
              <a:t>Matlab</a:t>
            </a:r>
            <a:r>
              <a:rPr lang="en-US" altLang="zh-TW" baseline="0" dirty="0" smtClean="0"/>
              <a:t>.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6496-C01E-8A4B-B015-9FCA6AFCAFD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83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76496-C01E-8A4B-B015-9FCA6AFCAFD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9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mu.edu/computing/software/all/matlab/download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works.com/company/newsletters/articles/matrix-indexing-in-matlab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works.com/help/matlab/ref/strings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mathworks.com/help/matlab/matlab_prog/cell-vs-struct-array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works.com/help/matlab/control-flow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works.com/help/matlab/matlab_prog/vectorization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eb.mit.edu/18.06/www/Spring09/matlab-cheatsheet.pdf" TargetMode="External"/><Relationship Id="rId2" Type="http://schemas.openxmlformats.org/officeDocument/2006/relationships/hyperlink" Target="http://www.mathworks.com/help/matlab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og.ucsb.edu/~pingel/210b/general/matlab_refcard.pdf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2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mu.edu/afs/cs/academic/class/15385-s12/www/lec_slides/matlab_ops_tutorial.m" TargetMode="External"/><Relationship Id="rId7" Type="http://schemas.openxmlformats.org/officeDocument/2006/relationships/hyperlink" Target="http://goo.gl/U0osD2" TargetMode="External"/><Relationship Id="rId2" Type="http://schemas.openxmlformats.org/officeDocument/2006/relationships/hyperlink" Target="http://cseweb.ucsd.edu/~sjb/classes/matlab/matlab.intro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o.gl/W2jmZJ" TargetMode="External"/><Relationship Id="rId5" Type="http://schemas.openxmlformats.org/officeDocument/2006/relationships/hyperlink" Target="http://www.cs.cmu.edu/afs/cs/academic/class/15385-s12/www/lec_slides/matlab_image_tutorial.m" TargetMode="External"/><Relationship Id="rId4" Type="http://schemas.openxmlformats.org/officeDocument/2006/relationships/hyperlink" Target="http://www.cs.cmu.edu/afs/cs/academic/class/15385-s12/www/lec_slides/matlab_prog_tutorial.m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ucsd.edu/~pdollar/toolbox/" TargetMode="External"/><Relationship Id="rId2" Type="http://schemas.openxmlformats.org/officeDocument/2006/relationships/hyperlink" Target="http://www.vlfeat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vxr.com/cvx/" TargetMode="External"/><Relationship Id="rId4" Type="http://schemas.openxmlformats.org/officeDocument/2006/relationships/hyperlink" Target="http://www.cs.stonybrook.edu/~kyamagu/mexopenc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MATLAB TUTORIAL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Computational</a:t>
            </a:r>
            <a:r>
              <a:rPr lang="en-US" dirty="0" smtClean="0"/>
              <a:t> </a:t>
            </a:r>
            <a:r>
              <a:rPr lang="en-US" b="1" dirty="0" smtClean="0"/>
              <a:t>Photography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15-463/663/862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86800" y="6446520"/>
            <a:ext cx="322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Slides courtesy Martial Hebert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5000" dirty="0">
                <a:latin typeface="HelveticaNeueLT Std Med" pitchFamily="34" charset="0"/>
              </a:rPr>
              <a:t>Introduction to MATLAB</a:t>
            </a:r>
            <a:endParaRPr lang="ko-KR" altLang="en-US" sz="5000" dirty="0">
              <a:latin typeface="HelveticaNeueLT Std M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8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&amp; Why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MATrix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LABoratory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Basically a high level language</a:t>
            </a:r>
          </a:p>
          <a:p>
            <a:pPr lvl="1"/>
            <a:r>
              <a:rPr lang="en-US" altLang="ko-KR" dirty="0" smtClean="0"/>
              <a:t>With </a:t>
            </a:r>
            <a:r>
              <a:rPr lang="en-US" altLang="ko-KR" dirty="0"/>
              <a:t>m</a:t>
            </a:r>
            <a:r>
              <a:rPr lang="en-US" altLang="ko-KR" dirty="0" smtClean="0"/>
              <a:t>any built-in functions (matrix, data analysis, visualization)</a:t>
            </a:r>
          </a:p>
          <a:p>
            <a:pPr lvl="1"/>
            <a:r>
              <a:rPr lang="en-US" altLang="ko-KR" dirty="0" smtClean="0"/>
              <a:t>Many specialized toolboxes for making many things easier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Advantages for Computer Vision</a:t>
            </a:r>
          </a:p>
          <a:p>
            <a:pPr lvl="1"/>
            <a:r>
              <a:rPr lang="en-US" altLang="ko-KR" dirty="0" smtClean="0"/>
              <a:t>Strong on matrix manipulation</a:t>
            </a:r>
          </a:p>
          <a:p>
            <a:pPr lvl="1"/>
            <a:r>
              <a:rPr lang="en-US" altLang="ko-KR" dirty="0" smtClean="0"/>
              <a:t>Strong visualization tools</a:t>
            </a:r>
          </a:p>
          <a:p>
            <a:pPr lvl="1"/>
            <a:r>
              <a:rPr lang="en-US" altLang="ko-KR" dirty="0" smtClean="0"/>
              <a:t>Many online Computer Vision libraries</a:t>
            </a:r>
          </a:p>
          <a:p>
            <a:pPr lvl="1"/>
            <a:r>
              <a:rPr lang="en-US" altLang="ko-KR" dirty="0" smtClean="0"/>
              <a:t>Interfaces with C (</a:t>
            </a:r>
            <a:r>
              <a:rPr lang="en-US" altLang="ko-KR" dirty="0" err="1" smtClean="0"/>
              <a:t>mex</a:t>
            </a:r>
            <a:r>
              <a:rPr lang="en-US" altLang="ko-KR" dirty="0" smtClean="0"/>
              <a:t>), Fortran, and Java</a:t>
            </a:r>
            <a:endParaRPr lang="en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Installation</a:t>
            </a:r>
          </a:p>
          <a:p>
            <a:pPr lvl="1"/>
            <a:r>
              <a:rPr lang="en" altLang="ko-KR" u="sng" dirty="0" smtClean="0">
                <a:solidFill>
                  <a:schemeClr val="hlink"/>
                </a:solidFill>
                <a:hlinkClick r:id="rId2"/>
              </a:rPr>
              <a:t>http://www.cmu.edu/computing/software/all/matlab/download.html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992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MATLAB Screen</a:t>
            </a:r>
            <a:endParaRPr lang="ko-KR" alt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033" y="2120199"/>
            <a:ext cx="6019800" cy="434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1634033" y="1737360"/>
            <a:ext cx="5562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ko-KR" sz="1600" dirty="0">
                <a:solidFill>
                  <a:srgbClr val="FF3300"/>
                </a:solidFill>
                <a:ea typeface="굴림" charset="-127"/>
              </a:rPr>
              <a:t>Command Window</a:t>
            </a:r>
          </a:p>
          <a:p>
            <a:pPr lvl="1"/>
            <a:r>
              <a:rPr lang="en-US" altLang="ko-KR" sz="1600" dirty="0">
                <a:ea typeface="굴림" charset="-127"/>
              </a:rPr>
              <a:t>type commands</a:t>
            </a:r>
          </a:p>
          <a:p>
            <a:pPr lvl="1">
              <a:buFont typeface="Wingdings" pitchFamily="2" charset="2"/>
              <a:buNone/>
            </a:pPr>
            <a:endParaRPr lang="en-US" altLang="ko-KR" sz="1600" dirty="0">
              <a:ea typeface="굴림" charset="-127"/>
            </a:endParaRPr>
          </a:p>
          <a:p>
            <a:r>
              <a:rPr lang="en-US" altLang="ko-KR" sz="1600" dirty="0">
                <a:solidFill>
                  <a:srgbClr val="FF3300"/>
                </a:solidFill>
                <a:ea typeface="굴림" charset="-127"/>
              </a:rPr>
              <a:t>Current Directory</a:t>
            </a:r>
          </a:p>
          <a:p>
            <a:pPr lvl="1"/>
            <a:r>
              <a:rPr lang="en-US" altLang="ko-KR" sz="1600" dirty="0">
                <a:ea typeface="굴림" charset="-127"/>
              </a:rPr>
              <a:t>View folders and m-files</a:t>
            </a:r>
          </a:p>
          <a:p>
            <a:pPr lvl="1">
              <a:buFont typeface="Wingdings" pitchFamily="2" charset="2"/>
              <a:buNone/>
            </a:pPr>
            <a:endParaRPr lang="en-US" altLang="ko-KR" sz="1600" dirty="0">
              <a:ea typeface="굴림" charset="-127"/>
            </a:endParaRPr>
          </a:p>
          <a:p>
            <a:r>
              <a:rPr lang="en-US" altLang="ko-KR" sz="1600" dirty="0">
                <a:solidFill>
                  <a:srgbClr val="FF3300"/>
                </a:solidFill>
                <a:ea typeface="굴림" charset="-127"/>
              </a:rPr>
              <a:t>Workspace</a:t>
            </a:r>
          </a:p>
          <a:p>
            <a:pPr lvl="1"/>
            <a:r>
              <a:rPr lang="en-US" altLang="ko-KR" sz="1600" dirty="0">
                <a:ea typeface="굴림" charset="-127"/>
              </a:rPr>
              <a:t>View program variables</a:t>
            </a:r>
          </a:p>
          <a:p>
            <a:pPr lvl="1"/>
            <a:r>
              <a:rPr lang="en-US" altLang="ko-KR" sz="1600" dirty="0">
                <a:ea typeface="굴림" charset="-127"/>
              </a:rPr>
              <a:t>Double click on a variable</a:t>
            </a:r>
          </a:p>
          <a:p>
            <a:pPr lvl="1">
              <a:buFont typeface="Wingdings" pitchFamily="2" charset="2"/>
              <a:buNone/>
            </a:pPr>
            <a:r>
              <a:rPr lang="en-US" altLang="ko-KR" sz="1600" dirty="0">
                <a:ea typeface="굴림" charset="-127"/>
              </a:rPr>
              <a:t>     to see it in the Array Editor</a:t>
            </a:r>
          </a:p>
          <a:p>
            <a:pPr lvl="1"/>
            <a:endParaRPr lang="en-US" altLang="ko-KR" sz="1600" dirty="0">
              <a:ea typeface="굴림" charset="-127"/>
            </a:endParaRPr>
          </a:p>
          <a:p>
            <a:r>
              <a:rPr lang="en-US" altLang="ko-KR" sz="1600" dirty="0">
                <a:solidFill>
                  <a:srgbClr val="FF3300"/>
                </a:solidFill>
                <a:ea typeface="굴림" charset="-127"/>
              </a:rPr>
              <a:t>Command History</a:t>
            </a:r>
          </a:p>
          <a:p>
            <a:pPr lvl="1"/>
            <a:r>
              <a:rPr lang="en-US" altLang="ko-KR" sz="1600" dirty="0">
                <a:ea typeface="굴림" charset="-127"/>
              </a:rPr>
              <a:t>view past commands</a:t>
            </a:r>
          </a:p>
          <a:p>
            <a:pPr lvl="1"/>
            <a:r>
              <a:rPr lang="en-US" altLang="ko-KR" sz="1600" dirty="0">
                <a:ea typeface="굴림" charset="-127"/>
              </a:rPr>
              <a:t>save a whole session </a:t>
            </a:r>
          </a:p>
          <a:p>
            <a:pPr lvl="1">
              <a:buFont typeface="Wingdings" pitchFamily="2" charset="2"/>
              <a:buNone/>
            </a:pPr>
            <a:r>
              <a:rPr lang="en-US" altLang="ko-KR" sz="1600" dirty="0">
                <a:ea typeface="굴림" charset="-127"/>
              </a:rPr>
              <a:t>      using diary</a:t>
            </a:r>
          </a:p>
          <a:p>
            <a:endParaRPr lang="en-GB" sz="1600" dirty="0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3843833" y="4937760"/>
            <a:ext cx="1066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3158033" y="3642360"/>
            <a:ext cx="2514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3691433" y="2804160"/>
            <a:ext cx="1752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3843833" y="1889760"/>
            <a:ext cx="36576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742584" y="6526447"/>
            <a:ext cx="2413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Slide from </a:t>
            </a:r>
            <a:r>
              <a:rPr lang="tr-TR" altLang="ko-KR" dirty="0"/>
              <a:t>İ</a:t>
            </a:r>
            <a:r>
              <a:rPr lang="en-US" altLang="ko-KR" dirty="0">
                <a:ea typeface="굴림" charset="-127"/>
              </a:rPr>
              <a:t>.Y</a:t>
            </a:r>
            <a:r>
              <a:rPr lang="tr-TR" altLang="ko-KR" dirty="0"/>
              <a:t>ü</a:t>
            </a:r>
            <a:r>
              <a:rPr lang="en-US" altLang="ko-KR" dirty="0" err="1">
                <a:ea typeface="굴림" charset="-127"/>
              </a:rPr>
              <a:t>cel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Özbek</a:t>
            </a:r>
            <a:endParaRPr lang="en-US" altLang="ko-KR" dirty="0">
              <a:ea typeface="굴림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99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No need to define variables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Variables are created when they are used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All variables are created as matrices with “some” type (unless specified)</a:t>
            </a:r>
            <a:endParaRPr lang="en-US" altLang="ko-KR" dirty="0"/>
          </a:p>
          <a:p>
            <a:pPr marL="1371600" lvl="3" indent="0">
              <a:buNone/>
            </a:pPr>
            <a:r>
              <a:rPr lang="en-US" altLang="ko-KR" sz="2800" dirty="0"/>
              <a:t>			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43673" y="2401809"/>
            <a:ext cx="1077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int</a:t>
            </a:r>
            <a:r>
              <a:rPr lang="en-US" altLang="ko-KR" dirty="0"/>
              <a:t> a;</a:t>
            </a:r>
          </a:p>
          <a:p>
            <a:r>
              <a:rPr lang="en-US" altLang="ko-KR" dirty="0"/>
              <a:t>a=1;</a:t>
            </a:r>
          </a:p>
          <a:p>
            <a:r>
              <a:rPr lang="en-US" altLang="ko-KR" dirty="0"/>
              <a:t>double b;</a:t>
            </a:r>
          </a:p>
          <a:p>
            <a:r>
              <a:rPr lang="en-US" altLang="ko-KR" dirty="0"/>
              <a:t>b=2+4;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79977" y="2401809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&gt;&gt;a=1;</a:t>
            </a:r>
          </a:p>
          <a:p>
            <a:r>
              <a:rPr lang="en-US" altLang="ko-KR" dirty="0"/>
              <a:t>&gt;&gt;b=2+4;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22625" y="3643816"/>
            <a:ext cx="1220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 language</a:t>
            </a:r>
            <a:endParaRPr lang="ko-KR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972631" y="3680150"/>
            <a:ext cx="98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MATLAB</a:t>
            </a:r>
            <a:endParaRPr lang="ko-KR" alt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-306207" y="5715858"/>
            <a:ext cx="6432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en-US" altLang="ko-KR" sz="2800" dirty="0"/>
              <a:t>Let’s see some examples!</a:t>
            </a:r>
          </a:p>
        </p:txBody>
      </p:sp>
      <p:grpSp>
        <p:nvGrpSpPr>
          <p:cNvPr id="1029" name="Group 1028"/>
          <p:cNvGrpSpPr/>
          <p:nvPr/>
        </p:nvGrpSpPr>
        <p:grpSpPr>
          <a:xfrm>
            <a:off x="6900860" y="1825463"/>
            <a:ext cx="2894637" cy="2089217"/>
            <a:chOff x="5183602" y="1790280"/>
            <a:chExt cx="2894637" cy="2089217"/>
          </a:xfrm>
        </p:grpSpPr>
        <p:grpSp>
          <p:nvGrpSpPr>
            <p:cNvPr id="1025" name="Group 1024"/>
            <p:cNvGrpSpPr/>
            <p:nvPr/>
          </p:nvGrpSpPr>
          <p:grpSpPr>
            <a:xfrm>
              <a:off x="5183602" y="1790280"/>
              <a:ext cx="1692654" cy="745927"/>
              <a:chOff x="5183602" y="1790280"/>
              <a:chExt cx="1692654" cy="745927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flipH="1">
                <a:off x="5183602" y="2104159"/>
                <a:ext cx="660525" cy="43204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24" name="TextBox 1023"/>
              <p:cNvSpPr txBox="1"/>
              <p:nvPr/>
            </p:nvSpPr>
            <p:spPr>
              <a:xfrm>
                <a:off x="5611486" y="1790280"/>
                <a:ext cx="1264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rgbClr val="FF0000"/>
                    </a:solidFill>
                  </a:rPr>
                  <a:t>Semicolon?</a:t>
                </a:r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2127209"/>
              <a:ext cx="1201983" cy="175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655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 = 1;</a:t>
            </a:r>
          </a:p>
          <a:p>
            <a:pPr marL="133350" indent="0">
              <a:buClr>
                <a:schemeClr val="dk2"/>
              </a:buClr>
              <a:buSzPct val="80000"/>
              <a:buNone/>
            </a:pPr>
            <a:r>
              <a:rPr lang="en" altLang="ko-KR" dirty="0" smtClean="0"/>
              <a:t>	</a:t>
            </a:r>
            <a:endParaRPr lang="en" altLang="ko-KR" dirty="0"/>
          </a:p>
          <a:p>
            <a:pPr marL="133350" indent="0">
              <a:buClr>
                <a:schemeClr val="dk2"/>
              </a:buClr>
              <a:buSzPct val="80000"/>
              <a:buNone/>
            </a:pPr>
            <a:endParaRPr lang="en" altLang="ko-KR" dirty="0" smtClean="0"/>
          </a:p>
          <a:p>
            <a:pPr marL="133350" indent="0">
              <a:buClr>
                <a:schemeClr val="dk2"/>
              </a:buClr>
              <a:buSzPct val="80000"/>
              <a:buNone/>
            </a:pP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-US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b = false;</a:t>
            </a:r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8" b="22870"/>
          <a:stretch/>
        </p:blipFill>
        <p:spPr bwMode="auto">
          <a:xfrm>
            <a:off x="6176366" y="1778896"/>
            <a:ext cx="230995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49" y="4437112"/>
            <a:ext cx="304731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645" y="3291064"/>
            <a:ext cx="57277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5582" y="1159040"/>
            <a:ext cx="8981754" cy="5726793"/>
          </a:xfrm>
        </p:spPr>
        <p:txBody>
          <a:bodyPr>
            <a:normAutofit/>
          </a:bodyPr>
          <a:lstStyle/>
          <a:p>
            <a:pPr marL="133350" indent="0">
              <a:buClr>
                <a:schemeClr val="dk2"/>
              </a:buClr>
              <a:buSzPct val="80000"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%% </a:t>
            </a:r>
            <a:r>
              <a:rPr lang="en-US" altLang="en-US" dirty="0">
                <a:solidFill>
                  <a:srgbClr val="006600"/>
                </a:solidFill>
                <a:latin typeface="Arial Unicode MS" panose="020B0604020202020204" pitchFamily="34" charset="-128"/>
              </a:rPr>
              <a:t>Define a vector/Matrix/n-D Array: NO MEMORY </a:t>
            </a: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ALLOCATION </a:t>
            </a:r>
            <a:r>
              <a:rPr lang="en-US" altLang="en-US" dirty="0">
                <a:solidFill>
                  <a:srgbClr val="006600"/>
                </a:solidFill>
                <a:latin typeface="Arial Unicode MS" panose="020B0604020202020204" pitchFamily="34" charset="-128"/>
              </a:rPr>
              <a:t>or </a:t>
            </a:r>
            <a:r>
              <a:rPr lang="en-US" altLang="en-US" dirty="0" smtClean="0">
                <a:solidFill>
                  <a:srgbClr val="000000"/>
                </a:solidFill>
                <a:latin typeface="Arial Unicode MS" panose="020B0604020202020204" pitchFamily="34" charset="-128"/>
              </a:rPr>
              <a:t/>
            </a:r>
            <a:br>
              <a:rPr lang="en-US" altLang="en-US" dirty="0" smtClean="0">
                <a:solidFill>
                  <a:srgbClr val="000000"/>
                </a:solidFill>
                <a:latin typeface="Arial Unicode MS" panose="020B0604020202020204" pitchFamily="34" charset="-128"/>
              </a:rPr>
            </a:b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PRIOR DECLARATION of variables is </a:t>
            </a: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required</a:t>
            </a: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 = [1</a:t>
            </a:r>
            <a:r>
              <a:rPr lang="en-US" altLang="ko-KR" dirty="0" smtClean="0"/>
              <a:t>,</a:t>
            </a:r>
            <a:r>
              <a:rPr lang="en" altLang="ko-KR" dirty="0" smtClean="0"/>
              <a:t> 2</a:t>
            </a:r>
            <a:r>
              <a:rPr lang="en-US" altLang="ko-KR" dirty="0" smtClean="0"/>
              <a:t>,</a:t>
            </a:r>
            <a:r>
              <a:rPr lang="en" altLang="ko-KR" dirty="0" smtClean="0"/>
              <a:t> 3]</a:t>
            </a:r>
            <a:endParaRPr lang="en" altLang="ko-KR" dirty="0"/>
          </a:p>
          <a:p>
            <a:pPr marL="133350" indent="0">
              <a:buClr>
                <a:schemeClr val="dk2"/>
              </a:buClr>
              <a:buSzPct val="80000"/>
              <a:buNone/>
            </a:pPr>
            <a:endParaRPr lang="en" altLang="ko-KR" dirty="0"/>
          </a:p>
          <a:p>
            <a:pPr marL="133350" indent="0">
              <a:buClr>
                <a:schemeClr val="dk2"/>
              </a:buClr>
              <a:buSzPct val="80000"/>
              <a:buNone/>
            </a:pP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B = [1,2,3;4,5,6]</a:t>
            </a:r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/>
          </a:p>
          <a:p>
            <a:pPr marL="133350" indent="0">
              <a:buClr>
                <a:schemeClr val="dk2"/>
              </a:buClr>
              <a:buSzPct val="80000"/>
              <a:buNone/>
            </a:pPr>
            <a:endParaRPr lang="en" altLang="ko-KR" dirty="0" smtClean="0"/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C=[1 2 3;4 5 6;7 8 9]</a:t>
            </a:r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325582" y="-28539"/>
            <a:ext cx="7904018" cy="1045907"/>
          </a:xfrm>
        </p:spPr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91"/>
          <a:stretch/>
        </p:blipFill>
        <p:spPr bwMode="auto">
          <a:xfrm>
            <a:off x="3160440" y="1896759"/>
            <a:ext cx="2304256" cy="85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680" y="1017368"/>
            <a:ext cx="2706280" cy="1147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40" y="3250314"/>
            <a:ext cx="2418415" cy="118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680" y="2592387"/>
            <a:ext cx="2484664" cy="1477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40" y="4580459"/>
            <a:ext cx="3240360" cy="147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325582" y="983176"/>
            <a:ext cx="60752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65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D=[1 ; 2 ; 3]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E=[1 2 3]’</a:t>
            </a:r>
          </a:p>
          <a:p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7" y="1851670"/>
            <a:ext cx="1940579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58" y="4077072"/>
            <a:ext cx="198922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273" y="1926890"/>
            <a:ext cx="2252278" cy="193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35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917380"/>
            <a:ext cx="790867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5013176"/>
            <a:ext cx="8659647" cy="87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3284984"/>
            <a:ext cx="4527961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96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0"/>
            <a:ext cx="11308080" cy="992822"/>
          </a:xfrm>
        </p:spPr>
        <p:txBody>
          <a:bodyPr>
            <a:noAutofit/>
          </a:bodyPr>
          <a:lstStyle/>
          <a:p>
            <a:r>
              <a:rPr lang="en-US" altLang="en-US" sz="4400" dirty="0" err="1">
                <a:solidFill>
                  <a:srgbClr val="000000"/>
                </a:solidFill>
                <a:cs typeface="Courier New" panose="02070309020205020404" pitchFamily="49" charset="0"/>
              </a:rPr>
              <a:t>Pointwise</a:t>
            </a:r>
            <a:r>
              <a:rPr lang="en-US" altLang="en-US" sz="4400" dirty="0">
                <a:solidFill>
                  <a:srgbClr val="000000"/>
                </a:solidFill>
                <a:cs typeface="Courier New" panose="02070309020205020404" pitchFamily="49" charset="0"/>
              </a:rPr>
              <a:t> (element by element) </a:t>
            </a:r>
            <a:r>
              <a:rPr lang="en-US" altLang="en-US" sz="4400" dirty="0" smtClean="0">
                <a:solidFill>
                  <a:srgbClr val="000000"/>
                </a:solidFill>
                <a:cs typeface="Courier New" panose="02070309020205020404" pitchFamily="49" charset="0"/>
              </a:rPr>
              <a:t>Operations</a:t>
            </a:r>
            <a:endParaRPr lang="en-US" sz="44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776605" y="1565582"/>
            <a:ext cx="1063053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addition of vectors/matrices and multiplication by a scalar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are done "element by element"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= [1 2 3 4]; 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vector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 * a 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scalar multiplication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/ 4 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scalar multiplication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 = [5 6 7 8];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vector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+ b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vector addition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- b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vector addition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.^ 2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vector squaring (note .)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.* b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vector multiply (note .)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./ b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vector divide (note .)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log( [1 2 3 4] )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arithmetic operation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round( [1.5 2; 2.2 3.1] )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arithmetic operation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19100" y="992822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76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18148" y="263275"/>
            <a:ext cx="9785684" cy="819567"/>
          </a:xfrm>
        </p:spPr>
        <p:txBody>
          <a:bodyPr/>
          <a:lstStyle/>
          <a:p>
            <a:r>
              <a:rPr lang="en-US" dirty="0" smtClean="0"/>
              <a:t>Vector Operations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571500" y="1349246"/>
            <a:ext cx="11774309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Built-in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matlab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functions operate on vectors, if a matrix is given, 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then the function operates on each column of the matrix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= [1 4 6 3]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vector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sum(a)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sum of vector elements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mean(a)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mean of vector elements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variance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standard deviation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max(a)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maximum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= [1 2 3; 4 5 6]               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matrix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a(:)  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vectorized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version of the matrix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mean(a)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mean of each column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max(a)   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max of each column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max(max(a))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to obtain max of matrix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max(a(:))       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% or... 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818148" y="1059982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2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34540"/>
            <a:ext cx="10058400" cy="4451774"/>
          </a:xfrm>
        </p:spPr>
        <p:txBody>
          <a:bodyPr>
            <a:normAutofit/>
          </a:bodyPr>
          <a:lstStyle/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2800" dirty="0" smtClean="0"/>
              <a:t>C = ‘Hello World!';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Variables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3"/>
          <a:stretch/>
        </p:blipFill>
        <p:spPr bwMode="auto">
          <a:xfrm>
            <a:off x="2495600" y="3326141"/>
            <a:ext cx="3042198" cy="129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2462044"/>
            <a:ext cx="331660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3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Variable Creation from Functions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0" y="2332037"/>
            <a:ext cx="8229600" cy="4525963"/>
          </a:xfrm>
        </p:spPr>
        <p:txBody>
          <a:bodyPr>
            <a:normAutofit/>
          </a:bodyPr>
          <a:lstStyle/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 smtClean="0"/>
              <a:t>A = zeros(3);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 smtClean="0"/>
              <a:t>B = magic(4);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 smtClean="0"/>
              <a:t>C = ones(5);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/>
              <a:t>D</a:t>
            </a:r>
            <a:r>
              <a:rPr lang="en" altLang="ko-KR" sz="3600" dirty="0" smtClean="0"/>
              <a:t> = rand(100,2);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/>
              <a:t>E</a:t>
            </a:r>
            <a:r>
              <a:rPr lang="en" altLang="ko-KR" sz="3600" dirty="0" smtClean="0"/>
              <a:t> = eye(20);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sz="3600" dirty="0"/>
              <a:t>F</a:t>
            </a:r>
            <a:r>
              <a:rPr lang="en" altLang="ko-KR" sz="3600" dirty="0" smtClean="0"/>
              <a:t> = sprintf('%02d\n',9);</a:t>
            </a:r>
          </a:p>
        </p:txBody>
      </p:sp>
    </p:spTree>
    <p:extLst>
      <p:ext uri="{BB962C8B-B14F-4D97-AF65-F5344CB8AC3E}">
        <p14:creationId xmlns:p14="http://schemas.microsoft.com/office/powerpoint/2010/main" val="193842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8928" y="228601"/>
            <a:ext cx="9892146" cy="889610"/>
          </a:xfrm>
        </p:spPr>
        <p:txBody>
          <a:bodyPr/>
          <a:lstStyle/>
          <a:p>
            <a:r>
              <a:rPr lang="en-US" altLang="ko-KR" dirty="0" smtClean="0"/>
              <a:t>Matrix Index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692236" y="1334355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Matrix indices begin from 1 (not 0!!!)</a:t>
            </a:r>
          </a:p>
          <a:p>
            <a:r>
              <a:rPr lang="en-US" altLang="ko-KR" dirty="0" smtClean="0"/>
              <a:t>Matrix indices must be positive integers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7" r="40374"/>
          <a:stretch/>
        </p:blipFill>
        <p:spPr bwMode="auto">
          <a:xfrm>
            <a:off x="1454131" y="2566091"/>
            <a:ext cx="2613999" cy="153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714" y="2703141"/>
            <a:ext cx="1212632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875" y="2703141"/>
            <a:ext cx="1201935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87" y="2703141"/>
            <a:ext cx="1446101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31" y="4564873"/>
            <a:ext cx="8496945" cy="1543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70754" y="3999285"/>
            <a:ext cx="217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Column-Major Order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894527" y="1118211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51876" y="-622009"/>
            <a:ext cx="10058400" cy="1449387"/>
          </a:xfrm>
        </p:spPr>
        <p:txBody>
          <a:bodyPr/>
          <a:lstStyle/>
          <a:p>
            <a:r>
              <a:rPr lang="en-US" altLang="ko-KR" dirty="0" smtClean="0"/>
              <a:t>Matrix Index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7" r="40374"/>
          <a:stretch/>
        </p:blipFill>
        <p:spPr bwMode="auto">
          <a:xfrm>
            <a:off x="1429368" y="1508415"/>
            <a:ext cx="2613999" cy="153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09206" y="1173850"/>
            <a:ext cx="1584176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A(2,2:3)</a:t>
            </a:r>
          </a:p>
          <a:p>
            <a:endParaRPr lang="en-US" dirty="0"/>
          </a:p>
          <a:p>
            <a:r>
              <a:rPr lang="en-US" dirty="0" err="1"/>
              <a:t>ans</a:t>
            </a:r>
            <a:r>
              <a:rPr lang="en-US" dirty="0"/>
              <a:t> =</a:t>
            </a:r>
          </a:p>
          <a:p>
            <a:endParaRPr lang="en-US" dirty="0"/>
          </a:p>
          <a:p>
            <a:r>
              <a:rPr lang="en-US" dirty="0"/>
              <a:t>     5     6</a:t>
            </a:r>
          </a:p>
        </p:txBody>
      </p:sp>
      <p:sp>
        <p:nvSpPr>
          <p:cNvPr id="6" name="Rectangle 5"/>
          <p:cNvSpPr/>
          <p:nvPr/>
        </p:nvSpPr>
        <p:spPr>
          <a:xfrm>
            <a:off x="7200135" y="1173850"/>
            <a:ext cx="1584176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A(2,1:end)</a:t>
            </a:r>
          </a:p>
          <a:p>
            <a:endParaRPr lang="en-US" dirty="0"/>
          </a:p>
          <a:p>
            <a:r>
              <a:rPr lang="en-US" dirty="0" err="1"/>
              <a:t>ans</a:t>
            </a:r>
            <a:r>
              <a:rPr lang="en-US" dirty="0"/>
              <a:t> =</a:t>
            </a:r>
          </a:p>
          <a:p>
            <a:endParaRPr lang="en-US" dirty="0"/>
          </a:p>
          <a:p>
            <a:r>
              <a:rPr lang="en-US" dirty="0"/>
              <a:t>     4     5     6</a:t>
            </a:r>
          </a:p>
        </p:txBody>
      </p:sp>
      <p:sp>
        <p:nvSpPr>
          <p:cNvPr id="7" name="Rectangle 6"/>
          <p:cNvSpPr/>
          <p:nvPr/>
        </p:nvSpPr>
        <p:spPr>
          <a:xfrm>
            <a:off x="8991064" y="1173850"/>
            <a:ext cx="156592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A(2,:)</a:t>
            </a:r>
          </a:p>
          <a:p>
            <a:endParaRPr lang="en-US" dirty="0"/>
          </a:p>
          <a:p>
            <a:r>
              <a:rPr lang="en-US" dirty="0" err="1"/>
              <a:t>ans</a:t>
            </a:r>
            <a:r>
              <a:rPr lang="en-US" dirty="0"/>
              <a:t> =</a:t>
            </a:r>
          </a:p>
          <a:p>
            <a:endParaRPr lang="en-US" dirty="0"/>
          </a:p>
          <a:p>
            <a:r>
              <a:rPr lang="en-US" dirty="0"/>
              <a:t>     4     5     6</a:t>
            </a:r>
          </a:p>
        </p:txBody>
      </p:sp>
      <p:sp>
        <p:nvSpPr>
          <p:cNvPr id="8" name="Rectangle 7"/>
          <p:cNvSpPr/>
          <p:nvPr/>
        </p:nvSpPr>
        <p:spPr>
          <a:xfrm>
            <a:off x="1720492" y="4106422"/>
            <a:ext cx="1637928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A(2,1:2:3)</a:t>
            </a:r>
          </a:p>
          <a:p>
            <a:endParaRPr lang="en-US" dirty="0"/>
          </a:p>
          <a:p>
            <a:r>
              <a:rPr lang="en-US" dirty="0" err="1"/>
              <a:t>ans</a:t>
            </a:r>
            <a:r>
              <a:rPr lang="en-US" dirty="0"/>
              <a:t> =</a:t>
            </a:r>
          </a:p>
          <a:p>
            <a:endParaRPr lang="en-US" dirty="0"/>
          </a:p>
          <a:p>
            <a:r>
              <a:rPr lang="en-US" dirty="0"/>
              <a:t>     4     6</a:t>
            </a:r>
          </a:p>
        </p:txBody>
      </p:sp>
      <p:sp>
        <p:nvSpPr>
          <p:cNvPr id="9" name="Rectangle 8"/>
          <p:cNvSpPr/>
          <p:nvPr/>
        </p:nvSpPr>
        <p:spPr>
          <a:xfrm>
            <a:off x="3909788" y="4132259"/>
            <a:ext cx="1565920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A(2,[1 3])</a:t>
            </a:r>
          </a:p>
          <a:p>
            <a:endParaRPr lang="en-US" dirty="0"/>
          </a:p>
          <a:p>
            <a:r>
              <a:rPr lang="en-US" dirty="0" err="1"/>
              <a:t>ans</a:t>
            </a:r>
            <a:r>
              <a:rPr lang="en-US" dirty="0"/>
              <a:t> =</a:t>
            </a:r>
          </a:p>
          <a:p>
            <a:endParaRPr lang="en-US" dirty="0"/>
          </a:p>
          <a:p>
            <a:r>
              <a:rPr lang="en-US" dirty="0"/>
              <a:t>     4     6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61291" y="2783163"/>
            <a:ext cx="1061864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&gt;&gt; A</a:t>
            </a:r>
            <a:r>
              <a:rPr lang="en-US" dirty="0" smtClean="0"/>
              <a:t>(:)</a:t>
            </a:r>
          </a:p>
          <a:p>
            <a:r>
              <a:rPr lang="en-US" dirty="0" err="1" smtClean="0"/>
              <a:t>ans</a:t>
            </a:r>
            <a:r>
              <a:rPr lang="en-US" dirty="0" smtClean="0"/>
              <a:t> </a:t>
            </a:r>
            <a:r>
              <a:rPr lang="en-US" dirty="0"/>
              <a:t>=</a:t>
            </a:r>
          </a:p>
          <a:p>
            <a:endParaRPr lang="en-US" dirty="0"/>
          </a:p>
          <a:p>
            <a:r>
              <a:rPr lang="en-US" dirty="0"/>
              <a:t>     1</a:t>
            </a:r>
          </a:p>
          <a:p>
            <a:r>
              <a:rPr lang="en-US" dirty="0"/>
              <a:t>     4</a:t>
            </a:r>
          </a:p>
          <a:p>
            <a:r>
              <a:rPr lang="en-US" dirty="0"/>
              <a:t>     7</a:t>
            </a:r>
          </a:p>
          <a:p>
            <a:r>
              <a:rPr lang="en-US" dirty="0"/>
              <a:t>     2</a:t>
            </a:r>
          </a:p>
          <a:p>
            <a:r>
              <a:rPr lang="en-US" dirty="0"/>
              <a:t>     5</a:t>
            </a:r>
          </a:p>
          <a:p>
            <a:r>
              <a:rPr lang="en-US" dirty="0"/>
              <a:t>     8</a:t>
            </a:r>
          </a:p>
          <a:p>
            <a:r>
              <a:rPr lang="en-US" dirty="0"/>
              <a:t>     3</a:t>
            </a:r>
          </a:p>
          <a:p>
            <a:r>
              <a:rPr lang="en-US" dirty="0"/>
              <a:t>     6</a:t>
            </a:r>
          </a:p>
          <a:p>
            <a:r>
              <a:rPr lang="en-US" dirty="0"/>
              <a:t>     9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851876" y="850238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10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953104"/>
            <a:ext cx="8229600" cy="4525963"/>
          </a:xfrm>
        </p:spPr>
        <p:txBody>
          <a:bodyPr>
            <a:normAutofit/>
          </a:bodyPr>
          <a:lstStyle/>
          <a:p>
            <a:pPr marL="457200" indent="-419100">
              <a:buClr>
                <a:schemeClr val="dk2"/>
              </a:buClr>
              <a:buFont typeface="Arial"/>
              <a:buChar char="●"/>
            </a:pPr>
            <a:r>
              <a:rPr lang="en" altLang="ko-KR" dirty="0" smtClean="0"/>
              <a:t>Accessing Elements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>
                <a:solidFill>
                  <a:srgbClr val="191919"/>
                </a:solidFill>
              </a:rPr>
              <a:t>A = magic(4);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A(2,3)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A(:,2)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A(end,:)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A([1,2],[1,3])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A(1:2,3:end)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  <a:p>
            <a:pPr marL="38100" indent="0">
              <a:buClr>
                <a:schemeClr val="dk2"/>
              </a:buClr>
              <a:buSzPct val="125000"/>
              <a:buNone/>
            </a:pPr>
            <a:r>
              <a:rPr lang="en" altLang="ko-KR" sz="2400" u="sng" dirty="0">
                <a:solidFill>
                  <a:schemeClr val="hlink"/>
                </a:solidFill>
                <a:hlinkClick r:id="rId2"/>
              </a:rPr>
              <a:t>http://www.mathworks.com/company/newsletters/articles/matrix-indexing-in-matlab.html</a:t>
            </a:r>
          </a:p>
          <a:p>
            <a:endParaRPr lang="ko-KR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4180" y="706195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Matrix Index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696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Matrix Operation(1/3)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ko-KR" dirty="0" smtClean="0">
                <a:ea typeface="굴림" charset="-127"/>
              </a:rPr>
              <a:t>+	addition</a:t>
            </a:r>
          </a:p>
          <a:p>
            <a:pPr>
              <a:buFontTx/>
              <a:buChar char="-"/>
            </a:pPr>
            <a:r>
              <a:rPr lang="en-US" altLang="ko-KR" dirty="0" smtClean="0">
                <a:ea typeface="굴림" charset="-127"/>
              </a:rPr>
              <a:t>Subtraction</a:t>
            </a:r>
          </a:p>
          <a:p>
            <a:pPr>
              <a:buFontTx/>
              <a:buChar char="-"/>
            </a:pPr>
            <a:r>
              <a:rPr lang="en-US" altLang="ko-KR" dirty="0">
                <a:ea typeface="굴림" charset="-127"/>
              </a:rPr>
              <a:t>m</a:t>
            </a:r>
            <a:r>
              <a:rPr lang="en-US" altLang="ko-KR" dirty="0" smtClean="0">
                <a:ea typeface="굴림" charset="-127"/>
              </a:rPr>
              <a:t>ultiplication</a:t>
            </a:r>
          </a:p>
          <a:p>
            <a:pPr>
              <a:buFontTx/>
              <a:buChar char="•"/>
            </a:pPr>
            <a:endParaRPr lang="en-US" altLang="ko-KR" dirty="0" smtClean="0"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ea typeface="굴림" charset="-127"/>
              </a:rPr>
              <a:t>^	power</a:t>
            </a: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ea typeface="굴림" charset="-127"/>
              </a:rPr>
              <a:t>‘	complex conjugate transpose</a:t>
            </a:r>
          </a:p>
        </p:txBody>
      </p:sp>
    </p:spTree>
    <p:extLst>
      <p:ext uri="{BB962C8B-B14F-4D97-AF65-F5344CB8AC3E}">
        <p14:creationId xmlns:p14="http://schemas.microsoft.com/office/powerpoint/2010/main" val="29335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8038" y="159123"/>
            <a:ext cx="10058400" cy="848189"/>
          </a:xfrm>
        </p:spPr>
        <p:txBody>
          <a:bodyPr/>
          <a:lstStyle/>
          <a:p>
            <a:r>
              <a:rPr lang="en-US" altLang="ko-KR" dirty="0" smtClean="0"/>
              <a:t>Matrix Operation(1/3)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4" y="4250680"/>
            <a:ext cx="1728787" cy="1728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4149081"/>
            <a:ext cx="1836738" cy="1903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4225281"/>
            <a:ext cx="1695450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4225281"/>
            <a:ext cx="1722438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225" y="1390693"/>
            <a:ext cx="2361927" cy="19916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1340769"/>
            <a:ext cx="2668010" cy="20629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438400" y="2163118"/>
            <a:ext cx="232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 sz="2400">
                <a:ea typeface="新細明體" pitchFamily="18" charset="-120"/>
              </a:rPr>
              <a:t>Given A and B: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293939" y="3674418"/>
            <a:ext cx="138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 sz="2400">
                <a:ea typeface="新細明體" pitchFamily="18" charset="-120"/>
              </a:rPr>
              <a:t>Addition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022726" y="3674418"/>
            <a:ext cx="180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 sz="2400">
                <a:ea typeface="新細明體" pitchFamily="18" charset="-120"/>
              </a:rPr>
              <a:t>Subtraction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038851" y="3674418"/>
            <a:ext cx="180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 sz="2400">
                <a:ea typeface="新細明體" pitchFamily="18" charset="-120"/>
              </a:rPr>
              <a:t>Product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983539" y="3674418"/>
            <a:ext cx="180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 sz="2400">
                <a:ea typeface="新細明體" pitchFamily="18" charset="-120"/>
              </a:rPr>
              <a:t>Transpose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6200" y="6381329"/>
            <a:ext cx="2413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Slide from </a:t>
            </a:r>
            <a:r>
              <a:rPr lang="tr-TR" altLang="ko-KR" dirty="0"/>
              <a:t>İ</a:t>
            </a:r>
            <a:r>
              <a:rPr lang="en-US" altLang="ko-KR" dirty="0">
                <a:ea typeface="굴림" charset="-127"/>
              </a:rPr>
              <a:t>.Y</a:t>
            </a:r>
            <a:r>
              <a:rPr lang="tr-TR" altLang="ko-KR" dirty="0"/>
              <a:t>ü</a:t>
            </a:r>
            <a:r>
              <a:rPr lang="en-US" altLang="ko-KR" dirty="0" err="1">
                <a:ea typeface="굴림" charset="-127"/>
              </a:rPr>
              <a:t>cel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Özbek</a:t>
            </a:r>
            <a:endParaRPr lang="en-US" altLang="ko-KR" dirty="0">
              <a:ea typeface="굴림" charset="-127"/>
            </a:endParaRPr>
          </a:p>
          <a:p>
            <a:endParaRPr lang="ko-KR" alt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08038" y="1034870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3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Matrix Operation (2/3)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dirty="0" smtClean="0">
              <a:solidFill>
                <a:srgbClr val="FF3300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endParaRPr lang="en-US" altLang="ko-KR" dirty="0" smtClean="0">
              <a:solidFill>
                <a:srgbClr val="FF3300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solidFill>
                  <a:srgbClr val="FF3300"/>
                </a:solidFill>
                <a:ea typeface="굴림" charset="-127"/>
              </a:rPr>
              <a:t>.*	</a:t>
            </a:r>
            <a:r>
              <a:rPr lang="en-US" altLang="ko-KR" dirty="0" smtClean="0">
                <a:ea typeface="굴림" charset="-127"/>
              </a:rPr>
              <a:t>element-by-element multiplication</a:t>
            </a: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solidFill>
                  <a:srgbClr val="FF3300"/>
                </a:solidFill>
                <a:ea typeface="굴림" charset="-127"/>
              </a:rPr>
              <a:t>./	</a:t>
            </a:r>
            <a:r>
              <a:rPr lang="en-US" altLang="ko-KR" dirty="0" smtClean="0">
                <a:ea typeface="굴림" charset="-127"/>
              </a:rPr>
              <a:t>element-by-element division</a:t>
            </a: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solidFill>
                  <a:srgbClr val="FF3300"/>
                </a:solidFill>
                <a:ea typeface="굴림" charset="-127"/>
              </a:rPr>
              <a:t>.^	</a:t>
            </a:r>
            <a:r>
              <a:rPr lang="en-US" altLang="ko-KR" dirty="0" smtClean="0">
                <a:ea typeface="굴림" charset="-127"/>
              </a:rPr>
              <a:t>element-by-element power</a:t>
            </a:r>
          </a:p>
          <a:p>
            <a:pPr>
              <a:buFont typeface="Wingdings" pitchFamily="2" charset="2"/>
              <a:buNone/>
            </a:pPr>
            <a:endParaRPr lang="en-GB" altLang="ko-KR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896200" y="6381329"/>
            <a:ext cx="2413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Slide from </a:t>
            </a:r>
            <a:r>
              <a:rPr lang="tr-TR" altLang="ko-KR" dirty="0"/>
              <a:t>İ</a:t>
            </a:r>
            <a:r>
              <a:rPr lang="en-US" altLang="ko-KR" dirty="0">
                <a:ea typeface="굴림" charset="-127"/>
              </a:rPr>
              <a:t>.Y</a:t>
            </a:r>
            <a:r>
              <a:rPr lang="tr-TR" altLang="ko-KR" dirty="0"/>
              <a:t>ü</a:t>
            </a:r>
            <a:r>
              <a:rPr lang="en-US" altLang="ko-KR" dirty="0" err="1">
                <a:ea typeface="굴림" charset="-127"/>
              </a:rPr>
              <a:t>cel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Özbek</a:t>
            </a:r>
            <a:endParaRPr lang="en-US" altLang="ko-KR" dirty="0">
              <a:ea typeface="굴림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61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Matrix Operation (2/3)</a:t>
            </a:r>
            <a:endParaRPr lang="ko-KR" alt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835727" y="2306782"/>
            <a:ext cx="2819400" cy="14747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dirty="0"/>
              <a:t>A = [1 2 3; 5 1 4;</a:t>
            </a:r>
            <a:r>
              <a:rPr lang="en-US" altLang="ko-KR" dirty="0">
                <a:ea typeface="굴림" charset="-127"/>
              </a:rPr>
              <a:t> </a:t>
            </a:r>
            <a:r>
              <a:rPr lang="en-GB" dirty="0"/>
              <a:t>3 2 1]</a:t>
            </a:r>
            <a:endParaRPr lang="en-US" altLang="ko-KR" dirty="0">
              <a:ea typeface="굴림" charset="-127"/>
            </a:endParaRPr>
          </a:p>
          <a:p>
            <a:r>
              <a:rPr lang="en-GB" dirty="0"/>
              <a:t>     A =</a:t>
            </a:r>
          </a:p>
          <a:p>
            <a:r>
              <a:rPr lang="en-GB" dirty="0"/>
              <a:t>   </a:t>
            </a:r>
            <a:r>
              <a:rPr lang="en-US" altLang="ko-KR" dirty="0">
                <a:ea typeface="굴림" charset="-127"/>
              </a:rPr>
              <a:t>	</a:t>
            </a:r>
            <a:r>
              <a:rPr lang="en-GB" dirty="0"/>
              <a:t>1     2     3</a:t>
            </a:r>
          </a:p>
          <a:p>
            <a:r>
              <a:rPr lang="en-GB" dirty="0"/>
              <a:t>     </a:t>
            </a:r>
            <a:r>
              <a:rPr lang="en-US" altLang="ko-KR" dirty="0">
                <a:ea typeface="굴림" charset="-127"/>
              </a:rPr>
              <a:t>	</a:t>
            </a:r>
            <a:r>
              <a:rPr lang="en-GB" dirty="0"/>
              <a:t>5     1     4</a:t>
            </a:r>
          </a:p>
          <a:p>
            <a:r>
              <a:rPr lang="en-GB" dirty="0"/>
              <a:t>    </a:t>
            </a:r>
            <a:r>
              <a:rPr lang="en-US" altLang="ko-KR" dirty="0">
                <a:ea typeface="굴림" charset="-127"/>
              </a:rPr>
              <a:t>	</a:t>
            </a:r>
            <a:r>
              <a:rPr lang="en-GB" dirty="0"/>
              <a:t>3     2    -1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207327" y="4307032"/>
            <a:ext cx="1524000" cy="12001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/>
              <a:t>y = A(3 ,:)</a:t>
            </a:r>
          </a:p>
          <a:p>
            <a:endParaRPr lang="en-GB"/>
          </a:p>
          <a:p>
            <a:r>
              <a:rPr lang="en-GB"/>
              <a:t>y=      </a:t>
            </a:r>
          </a:p>
          <a:p>
            <a:r>
              <a:rPr lang="en-GB"/>
              <a:t>     3  4  -1</a:t>
            </a:r>
            <a:endParaRPr lang="tr-TR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387039" y="4290829"/>
            <a:ext cx="1371600" cy="12001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/>
              <a:t>b = x .* y</a:t>
            </a:r>
          </a:p>
          <a:p>
            <a:endParaRPr lang="en-GB"/>
          </a:p>
          <a:p>
            <a:r>
              <a:rPr lang="en-GB"/>
              <a:t>b=</a:t>
            </a:r>
          </a:p>
          <a:p>
            <a:r>
              <a:rPr lang="en-GB"/>
              <a:t>      3  8 -3     </a:t>
            </a:r>
            <a:endParaRPr lang="tr-TR"/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834839" y="4290829"/>
            <a:ext cx="1828800" cy="12001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/>
              <a:t>c = x . / y</a:t>
            </a:r>
          </a:p>
          <a:p>
            <a:endParaRPr lang="en-GB"/>
          </a:p>
          <a:p>
            <a:r>
              <a:rPr lang="en-GB"/>
              <a:t>c=    </a:t>
            </a:r>
          </a:p>
          <a:p>
            <a:r>
              <a:rPr lang="en-GB"/>
              <a:t>   0.33   0.5   -3  </a:t>
            </a:r>
            <a:endParaRPr lang="tr-TR"/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8739839" y="4290830"/>
            <a:ext cx="2011289" cy="120032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dirty="0"/>
              <a:t>d = x .^y</a:t>
            </a:r>
          </a:p>
          <a:p>
            <a:endParaRPr lang="en-GB" dirty="0"/>
          </a:p>
          <a:p>
            <a:r>
              <a:rPr lang="en-GB" dirty="0"/>
              <a:t>d=    </a:t>
            </a:r>
          </a:p>
          <a:p>
            <a:r>
              <a:rPr lang="en-GB" dirty="0"/>
              <a:t>       1    16    0.33  </a:t>
            </a:r>
            <a:endParaRPr lang="tr-TR" dirty="0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759528" y="4307032"/>
            <a:ext cx="1400175" cy="12001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/>
              <a:t>x = A(1,:)</a:t>
            </a:r>
          </a:p>
          <a:p>
            <a:endParaRPr lang="en-GB"/>
          </a:p>
          <a:p>
            <a:r>
              <a:rPr lang="en-GB"/>
              <a:t>x=</a:t>
            </a:r>
          </a:p>
          <a:p>
            <a:r>
              <a:rPr lang="en-GB"/>
              <a:t>      1   2   3 </a:t>
            </a:r>
            <a:endParaRPr lang="tr-TR"/>
          </a:p>
        </p:txBody>
      </p:sp>
      <p:sp>
        <p:nvSpPr>
          <p:cNvPr id="21" name="AutoShape 23"/>
          <p:cNvSpPr>
            <a:spLocks noChangeArrowheads="1"/>
          </p:cNvSpPr>
          <p:nvPr/>
        </p:nvSpPr>
        <p:spPr bwMode="auto">
          <a:xfrm>
            <a:off x="4807527" y="4516583"/>
            <a:ext cx="363488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22" name="AutoShape 24"/>
          <p:cNvSpPr>
            <a:spLocks noChangeArrowheads="1"/>
          </p:cNvSpPr>
          <p:nvPr/>
        </p:nvSpPr>
        <p:spPr bwMode="auto">
          <a:xfrm>
            <a:off x="2902528" y="3830782"/>
            <a:ext cx="485775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896200" y="6381329"/>
            <a:ext cx="2413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Slide from </a:t>
            </a:r>
            <a:r>
              <a:rPr lang="tr-TR" altLang="ko-KR" dirty="0"/>
              <a:t>İ</a:t>
            </a:r>
            <a:r>
              <a:rPr lang="en-US" altLang="ko-KR" dirty="0">
                <a:ea typeface="굴림" charset="-127"/>
              </a:rPr>
              <a:t>.Y</a:t>
            </a:r>
            <a:r>
              <a:rPr lang="tr-TR" altLang="ko-KR" dirty="0"/>
              <a:t>ü</a:t>
            </a:r>
            <a:r>
              <a:rPr lang="en-US" altLang="ko-KR" dirty="0" err="1">
                <a:ea typeface="굴림" charset="-127"/>
              </a:rPr>
              <a:t>cel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Özbek</a:t>
            </a:r>
            <a:endParaRPr lang="en-US" altLang="ko-KR" dirty="0">
              <a:ea typeface="굴림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85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49680" y="457201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Matrix Operation (3/3)</a:t>
            </a:r>
            <a:endParaRPr lang="ko-KR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ko-KR" dirty="0" smtClean="0">
              <a:solidFill>
                <a:srgbClr val="FF3300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endParaRPr lang="en-US" altLang="ko-KR" dirty="0" smtClean="0">
              <a:solidFill>
                <a:srgbClr val="FF3300"/>
              </a:solidFill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solidFill>
                  <a:srgbClr val="FF3300"/>
                </a:solidFill>
                <a:ea typeface="굴림" charset="-127"/>
              </a:rPr>
              <a:t>A/B	</a:t>
            </a:r>
            <a:r>
              <a:rPr lang="en-US" altLang="ko-KR" dirty="0" smtClean="0">
                <a:ea typeface="굴림" charset="-127"/>
              </a:rPr>
              <a:t>Solve linear equation </a:t>
            </a:r>
            <a:r>
              <a:rPr lang="en-US" altLang="ko-KR" dirty="0" err="1" smtClean="0">
                <a:ea typeface="굴림" charset="-127"/>
              </a:rPr>
              <a:t>xA</a:t>
            </a:r>
            <a:r>
              <a:rPr lang="en-US" altLang="ko-KR" dirty="0" smtClean="0">
                <a:ea typeface="굴림" charset="-127"/>
              </a:rPr>
              <a:t>=B for x</a:t>
            </a:r>
          </a:p>
          <a:p>
            <a:pPr>
              <a:buFont typeface="Wingdings" pitchFamily="2" charset="2"/>
              <a:buNone/>
            </a:pPr>
            <a:r>
              <a:rPr lang="en-US" altLang="ko-KR" dirty="0" smtClean="0">
                <a:solidFill>
                  <a:srgbClr val="FF3300"/>
                </a:solidFill>
                <a:ea typeface="굴림" charset="-127"/>
              </a:rPr>
              <a:t>A\B	</a:t>
            </a:r>
            <a:r>
              <a:rPr lang="en-US" altLang="ko-KR" dirty="0" smtClean="0">
                <a:ea typeface="굴림" charset="-127"/>
              </a:rPr>
              <a:t>Solve linear equation Ax=B for x</a:t>
            </a:r>
          </a:p>
          <a:p>
            <a:pPr>
              <a:buFont typeface="Wingdings" pitchFamily="2" charset="2"/>
              <a:buNone/>
            </a:pPr>
            <a:endParaRPr lang="en-GB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9314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Matrix Concatenation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X=[1 2], Y=[3 4]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3789041"/>
            <a:ext cx="3997578" cy="123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3789040"/>
            <a:ext cx="2701157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36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Strings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" indent="0">
              <a:buClr>
                <a:schemeClr val="dk2"/>
              </a:buClr>
              <a:buNone/>
            </a:pPr>
            <a:endParaRPr lang="en" altLang="ko-KR" dirty="0" smtClean="0"/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-US" altLang="ko-KR" dirty="0" smtClean="0">
                <a:solidFill>
                  <a:srgbClr val="191919"/>
                </a:solidFill>
              </a:rPr>
              <a:t>A =‘CMU computational photography’</a:t>
            </a:r>
            <a:endParaRPr lang="en" altLang="ko-KR" dirty="0" smtClean="0">
              <a:solidFill>
                <a:srgbClr val="191919"/>
              </a:solidFill>
            </a:endParaRP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strfind(A,</a:t>
            </a:r>
            <a:r>
              <a:rPr lang="en" altLang="ko-KR" dirty="0" smtClean="0">
                <a:solidFill>
                  <a:srgbClr val="191919"/>
                </a:solidFill>
              </a:rPr>
              <a:t>'</a:t>
            </a:r>
            <a:r>
              <a:rPr lang="en" altLang="ko-KR" dirty="0" smtClean="0"/>
              <a:t>CMU</a:t>
            </a:r>
            <a:r>
              <a:rPr lang="en" altLang="ko-KR" dirty="0" smtClean="0">
                <a:solidFill>
                  <a:srgbClr val="191919"/>
                </a:solidFill>
              </a:rPr>
              <a:t>'</a:t>
            </a:r>
            <a:r>
              <a:rPr lang="en" altLang="ko-KR" dirty="0" smtClean="0"/>
              <a:t>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strcmp(A,</a:t>
            </a:r>
            <a:r>
              <a:rPr lang="en" altLang="ko-KR" dirty="0" smtClean="0">
                <a:solidFill>
                  <a:srgbClr val="191919"/>
                </a:solidFill>
              </a:rPr>
              <a:t>'computational'</a:t>
            </a:r>
            <a:r>
              <a:rPr lang="en" altLang="ko-KR" dirty="0" smtClean="0"/>
              <a:t>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B = strcat(A</a:t>
            </a:r>
            <a:r>
              <a:rPr lang="en" altLang="ko-KR" dirty="0" smtClean="0">
                <a:solidFill>
                  <a:srgbClr val="191919"/>
                </a:solidFill>
              </a:rPr>
              <a:t>,' 15463'</a:t>
            </a:r>
            <a:r>
              <a:rPr lang="en" altLang="ko-KR" dirty="0" smtClean="0"/>
              <a:t>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c = [A,</a:t>
            </a:r>
            <a:r>
              <a:rPr lang="en" altLang="ko-KR" dirty="0" smtClean="0">
                <a:solidFill>
                  <a:srgbClr val="191919"/>
                </a:solidFill>
              </a:rPr>
              <a:t>' 15463'</a:t>
            </a:r>
            <a:r>
              <a:rPr lang="en" altLang="ko-KR" dirty="0" smtClean="0"/>
              <a:t>]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D = sprintf('I am %02d years old.\n',9)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int2str, str2num, str2double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  <a:p>
            <a:pPr marL="38100" indent="0">
              <a:buClr>
                <a:schemeClr val="dk2"/>
              </a:buClr>
              <a:buSzPct val="125000"/>
              <a:buNone/>
            </a:pPr>
            <a:r>
              <a:rPr lang="en" altLang="ko-KR" sz="2400" u="sng" dirty="0">
                <a:solidFill>
                  <a:schemeClr val="hlink"/>
                </a:solidFill>
                <a:hlinkClick r:id="rId2"/>
              </a:rPr>
              <a:t>http://www.mathworks.com/help/matlab/ref/strings.html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391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Cell and Structure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Cells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 = {}; a = cell(1)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b = {1,2,3}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c = {{1,2},2,{3}}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D = {'cat','dog','sheep','cow'}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E = {'cat',4}</a:t>
            </a:r>
          </a:p>
          <a:p>
            <a:pPr marL="533400" lvl="1" indent="0">
              <a:buSzPct val="80000"/>
              <a:buNone/>
            </a:pPr>
            <a:endParaRPr lang="en" altLang="ko-KR" dirty="0" smtClean="0"/>
          </a:p>
          <a:p>
            <a:r>
              <a:rPr lang="en-US" altLang="ko-KR" dirty="0" smtClean="0"/>
              <a:t>Structures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A = struct('name','1.jpg','height',640,'width',480);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/>
              <a:t>A</a:t>
            </a:r>
            <a:r>
              <a:rPr lang="en" altLang="ko-KR" dirty="0" smtClean="0"/>
              <a:t>.name = '1.jpg‘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/>
          </a:p>
          <a:p>
            <a:pPr marL="133350" indent="0">
              <a:buClr>
                <a:schemeClr val="dk2"/>
              </a:buClr>
              <a:buSzPct val="80000"/>
              <a:buNone/>
            </a:pPr>
            <a:r>
              <a:rPr lang="en" altLang="ko-KR" u="sng" dirty="0" smtClean="0">
                <a:solidFill>
                  <a:schemeClr val="hlink"/>
                </a:solidFill>
                <a:hlinkClick r:id="rId2"/>
              </a:rPr>
              <a:t>http://www.mathworks.com/help/matlab/matlab_prog/cell-vs-struct-arrays.html</a:t>
            </a:r>
          </a:p>
          <a:p>
            <a:pPr marL="514350" indent="-381000">
              <a:buClr>
                <a:schemeClr val="dk2"/>
              </a:buClr>
              <a:buSzPct val="80000"/>
              <a:buFont typeface="Arial"/>
              <a:buChar char="○"/>
            </a:pPr>
            <a:endParaRPr lang="en" altLang="ko-KR" dirty="0" smtClean="0"/>
          </a:p>
          <a:p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328" y="1989749"/>
            <a:ext cx="1288565" cy="1080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864" y="1845734"/>
            <a:ext cx="1107913" cy="1772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9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Operators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a typeface="굴림" charset="-127"/>
              </a:rPr>
              <a:t>== Equal to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~= Not equal to</a:t>
            </a:r>
          </a:p>
          <a:p>
            <a:r>
              <a:rPr lang="en-US" altLang="ko-KR" dirty="0" smtClean="0">
                <a:ea typeface="굴림" charset="-127"/>
              </a:rPr>
              <a:t>&lt; Strictly smaller</a:t>
            </a:r>
          </a:p>
          <a:p>
            <a:r>
              <a:rPr lang="en-US" altLang="ko-KR" dirty="0" smtClean="0">
                <a:ea typeface="굴림" charset="-127"/>
              </a:rPr>
              <a:t>&gt; Strictly greater</a:t>
            </a:r>
          </a:p>
          <a:p>
            <a:r>
              <a:rPr lang="en-US" altLang="ko-KR" dirty="0" smtClean="0">
                <a:ea typeface="굴림" charset="-127"/>
              </a:rPr>
              <a:t>&lt;= Smaller than or equal to</a:t>
            </a:r>
          </a:p>
          <a:p>
            <a:r>
              <a:rPr lang="en-US" altLang="ko-KR" dirty="0" smtClean="0">
                <a:ea typeface="굴림" charset="-127"/>
              </a:rPr>
              <a:t>&gt;= Greater than equal to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&amp;  And operator</a:t>
            </a:r>
          </a:p>
          <a:p>
            <a:r>
              <a:rPr lang="en-US" altLang="ko-KR" dirty="0" smtClean="0">
                <a:solidFill>
                  <a:srgbClr val="FF0000"/>
                </a:solidFill>
                <a:ea typeface="굴림" charset="-127"/>
              </a:rPr>
              <a:t> | Or operator</a:t>
            </a:r>
          </a:p>
          <a:p>
            <a:pPr marL="0" indent="0">
              <a:buNone/>
            </a:pPr>
            <a:endParaRPr lang="en-US" altLang="ko-KR" dirty="0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7472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Flow Control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0" y="1893257"/>
            <a:ext cx="8229600" cy="4857403"/>
          </a:xfrm>
        </p:spPr>
        <p:txBody>
          <a:bodyPr/>
          <a:lstStyle/>
          <a:p>
            <a:r>
              <a:rPr lang="en-US" altLang="ko-KR" dirty="0" smtClean="0"/>
              <a:t>if, for, while ….</a:t>
            </a:r>
            <a:endParaRPr lang="ko-KR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2135560" y="2492896"/>
            <a:ext cx="3456384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if (a&lt;3)</a:t>
            </a:r>
          </a:p>
          <a:p>
            <a:pPr eaLnBrk="0" hangingPunct="0"/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     Some </a:t>
            </a:r>
            <a:r>
              <a:rPr lang="en-US" altLang="ko-KR" dirty="0" err="1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Matlab</a:t>
            </a:r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 Commands;</a:t>
            </a:r>
          </a:p>
          <a:p>
            <a:pPr eaLnBrk="0" hangingPunct="0"/>
            <a:r>
              <a:rPr lang="en-US" altLang="ko-KR" dirty="0" err="1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elseif</a:t>
            </a:r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 (b~=5) </a:t>
            </a:r>
          </a:p>
          <a:p>
            <a:pPr eaLnBrk="0" hangingPunct="0"/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     Some </a:t>
            </a:r>
            <a:r>
              <a:rPr lang="en-US" altLang="ko-KR" dirty="0" err="1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Matlab</a:t>
            </a:r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 Commands;</a:t>
            </a:r>
          </a:p>
          <a:p>
            <a:pPr eaLnBrk="0" hangingPunct="0"/>
            <a:r>
              <a:rPr lang="en-US" altLang="ko-KR" dirty="0">
                <a:solidFill>
                  <a:srgbClr val="FF3300"/>
                </a:solidFill>
                <a:latin typeface="Tahoma" pitchFamily="34" charset="0"/>
                <a:ea typeface="굴림" charset="-127"/>
              </a:rPr>
              <a:t>end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168008" y="2134959"/>
            <a:ext cx="4191000" cy="3940598"/>
            <a:chOff x="2976" y="1093"/>
            <a:chExt cx="2640" cy="2795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976" y="1093"/>
              <a:ext cx="2640" cy="279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0" hangingPunct="0"/>
              <a:endParaRPr lang="en-US" altLang="ko-KR" dirty="0">
                <a:latin typeface="Tahoma" pitchFamily="34" charset="0"/>
                <a:ea typeface="굴림" charset="-127"/>
              </a:endParaRPr>
            </a:p>
            <a:p>
              <a:pPr eaLnBrk="0" hangingPunct="0"/>
              <a:r>
                <a:rPr lang="en-US" altLang="ko-KR" dirty="0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for </a:t>
              </a:r>
              <a:r>
                <a:rPr lang="en-US" altLang="ko-KR" dirty="0" err="1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i</a:t>
              </a:r>
              <a:r>
                <a:rPr lang="en-US" altLang="ko-KR" dirty="0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=1:100</a:t>
              </a:r>
            </a:p>
            <a:p>
              <a:pPr eaLnBrk="0" hangingPunct="0"/>
              <a:r>
                <a:rPr lang="en-US" altLang="ko-KR" dirty="0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     Some </a:t>
              </a:r>
              <a:r>
                <a:rPr lang="en-US" altLang="ko-KR" dirty="0" err="1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Matlab</a:t>
              </a:r>
              <a:r>
                <a:rPr lang="en-US" altLang="ko-KR" dirty="0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 Commands;</a:t>
              </a:r>
            </a:p>
            <a:p>
              <a:pPr eaLnBrk="0" hangingPunct="0"/>
              <a:r>
                <a:rPr lang="en-US" altLang="ko-KR" dirty="0">
                  <a:solidFill>
                    <a:srgbClr val="00FF00"/>
                  </a:solidFill>
                  <a:latin typeface="Tahoma" pitchFamily="34" charset="0"/>
                  <a:ea typeface="굴림" charset="-127"/>
                </a:rPr>
                <a:t>end</a:t>
              </a:r>
            </a:p>
            <a:p>
              <a:pPr eaLnBrk="0" hangingPunct="0"/>
              <a:endParaRPr lang="en-US" altLang="ko-KR" dirty="0">
                <a:solidFill>
                  <a:srgbClr val="00FF00"/>
                </a:solidFill>
                <a:latin typeface="Tahoma" pitchFamily="34" charset="0"/>
                <a:ea typeface="굴림" charset="-127"/>
              </a:endParaRPr>
            </a:p>
            <a:p>
              <a:pPr eaLnBrk="0" hangingPunct="0"/>
              <a:r>
                <a:rPr lang="en-US" altLang="ko-KR" dirty="0">
                  <a:solidFill>
                    <a:srgbClr val="FF3300"/>
                  </a:solidFill>
                  <a:latin typeface="Tahoma" pitchFamily="34" charset="0"/>
                  <a:ea typeface="굴림" charset="-127"/>
                </a:rPr>
                <a:t>for j=1:3:200</a:t>
              </a:r>
            </a:p>
            <a:p>
              <a:pPr eaLnBrk="0" hangingPunct="0"/>
              <a:r>
                <a:rPr lang="en-US" altLang="ko-KR" dirty="0">
                  <a:solidFill>
                    <a:srgbClr val="FF3300"/>
                  </a:solidFill>
                  <a:latin typeface="Tahoma" pitchFamily="34" charset="0"/>
                  <a:ea typeface="굴림" charset="-127"/>
                </a:rPr>
                <a:t>     Some </a:t>
              </a:r>
              <a:r>
                <a:rPr lang="en-US" altLang="ko-KR" dirty="0" err="1">
                  <a:solidFill>
                    <a:srgbClr val="FF3300"/>
                  </a:solidFill>
                  <a:latin typeface="Tahoma" pitchFamily="34" charset="0"/>
                  <a:ea typeface="굴림" charset="-127"/>
                </a:rPr>
                <a:t>Matlab</a:t>
              </a:r>
              <a:r>
                <a:rPr lang="en-US" altLang="ko-KR" dirty="0">
                  <a:solidFill>
                    <a:srgbClr val="FF3300"/>
                  </a:solidFill>
                  <a:latin typeface="Tahoma" pitchFamily="34" charset="0"/>
                  <a:ea typeface="굴림" charset="-127"/>
                </a:rPr>
                <a:t> Commands;</a:t>
              </a:r>
            </a:p>
            <a:p>
              <a:pPr eaLnBrk="0" hangingPunct="0"/>
              <a:r>
                <a:rPr lang="en-US" altLang="ko-KR" dirty="0">
                  <a:solidFill>
                    <a:srgbClr val="FF3300"/>
                  </a:solidFill>
                  <a:latin typeface="Tahoma" pitchFamily="34" charset="0"/>
                  <a:ea typeface="굴림" charset="-127"/>
                </a:rPr>
                <a:t>end</a:t>
              </a:r>
            </a:p>
            <a:p>
              <a:pPr eaLnBrk="0" hangingPunct="0"/>
              <a:endParaRPr lang="en-US" altLang="ko-KR" dirty="0">
                <a:solidFill>
                  <a:srgbClr val="00FFFF"/>
                </a:solidFill>
                <a:latin typeface="Tahoma" pitchFamily="34" charset="0"/>
                <a:ea typeface="굴림" charset="-127"/>
              </a:endParaRPr>
            </a:p>
            <a:p>
              <a:pPr eaLnBrk="0" hangingPunct="0"/>
              <a:r>
                <a:rPr lang="en-US" altLang="ko-KR" dirty="0">
                  <a:latin typeface="Tahoma" pitchFamily="34" charset="0"/>
                  <a:ea typeface="굴림" charset="-127"/>
                </a:rPr>
                <a:t>for k=[0.1 0.3 -13 12 7 -9.3]</a:t>
              </a:r>
            </a:p>
            <a:p>
              <a:pPr eaLnBrk="0" hangingPunct="0"/>
              <a:r>
                <a:rPr lang="en-US" altLang="ko-KR" dirty="0">
                  <a:latin typeface="Tahoma" pitchFamily="34" charset="0"/>
                  <a:ea typeface="굴림" charset="-127"/>
                </a:rPr>
                <a:t>     Some </a:t>
              </a:r>
              <a:r>
                <a:rPr lang="en-US" altLang="ko-KR" dirty="0" err="1">
                  <a:latin typeface="Tahoma" pitchFamily="34" charset="0"/>
                  <a:ea typeface="굴림" charset="-127"/>
                </a:rPr>
                <a:t>Matlab</a:t>
              </a:r>
              <a:r>
                <a:rPr lang="en-US" altLang="ko-KR" dirty="0">
                  <a:latin typeface="Tahoma" pitchFamily="34" charset="0"/>
                  <a:ea typeface="굴림" charset="-127"/>
                </a:rPr>
                <a:t> Commands;</a:t>
              </a:r>
            </a:p>
            <a:p>
              <a:pPr eaLnBrk="0" hangingPunct="0"/>
              <a:r>
                <a:rPr lang="en-US" altLang="ko-KR" dirty="0">
                  <a:latin typeface="Tahoma" pitchFamily="34" charset="0"/>
                  <a:ea typeface="굴림" charset="-127"/>
                </a:rPr>
                <a:t>end</a:t>
              </a:r>
            </a:p>
            <a:p>
              <a:pPr eaLnBrk="0" hangingPunct="0"/>
              <a:endParaRPr lang="en-US" altLang="ko-KR" dirty="0">
                <a:latin typeface="Tahoma" pitchFamily="34" charset="0"/>
                <a:ea typeface="굴림" charset="-127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3048" y="2118"/>
              <a:ext cx="24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048" y="2843"/>
              <a:ext cx="24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342900" y="6381328"/>
            <a:ext cx="2413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Slide from </a:t>
            </a:r>
            <a:r>
              <a:rPr lang="tr-TR" altLang="ko-KR" dirty="0"/>
              <a:t>İ</a:t>
            </a:r>
            <a:r>
              <a:rPr lang="en-US" altLang="ko-KR" dirty="0">
                <a:ea typeface="굴림" charset="-127"/>
              </a:rPr>
              <a:t>.Y</a:t>
            </a:r>
            <a:r>
              <a:rPr lang="tr-TR" altLang="ko-KR" dirty="0"/>
              <a:t>ü</a:t>
            </a:r>
            <a:r>
              <a:rPr lang="en-US" altLang="ko-KR" dirty="0" err="1">
                <a:ea typeface="굴림" charset="-127"/>
              </a:rPr>
              <a:t>cel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Özbek</a:t>
            </a:r>
            <a:endParaRPr lang="en-US" altLang="ko-KR" dirty="0">
              <a:ea typeface="굴림" charset="-127"/>
            </a:endParaRPr>
          </a:p>
          <a:p>
            <a:endParaRPr lang="ko-KR" alt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35560" y="4830833"/>
            <a:ext cx="3511629" cy="124472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CC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endParaRPr lang="en-US" altLang="ko-KR" dirty="0">
              <a:latin typeface="Tahoma" pitchFamily="34" charset="0"/>
              <a:ea typeface="굴림" charset="-127"/>
            </a:endParaRPr>
          </a:p>
          <a:p>
            <a:pPr eaLnBrk="0" hangingPunct="0"/>
            <a:endParaRPr lang="en-US" altLang="ko-KR" dirty="0">
              <a:latin typeface="Tahoma" pitchFamily="34" charset="0"/>
              <a:ea typeface="굴림" charset="-127"/>
            </a:endParaRPr>
          </a:p>
          <a:p>
            <a:pPr eaLnBrk="0" hangingPunct="0"/>
            <a:r>
              <a:rPr lang="en-US" altLang="ko-KR" dirty="0">
                <a:solidFill>
                  <a:srgbClr val="0066FF"/>
                </a:solidFill>
                <a:latin typeface="Tahoma" pitchFamily="34" charset="0"/>
                <a:ea typeface="굴림" charset="-127"/>
              </a:rPr>
              <a:t>while  ((a&gt;3) &amp; (b==5))</a:t>
            </a:r>
          </a:p>
          <a:p>
            <a:pPr eaLnBrk="0" hangingPunct="0"/>
            <a:r>
              <a:rPr lang="en-US" altLang="ko-KR" dirty="0">
                <a:solidFill>
                  <a:srgbClr val="0066FF"/>
                </a:solidFill>
                <a:latin typeface="Tahoma" pitchFamily="34" charset="0"/>
                <a:ea typeface="굴림" charset="-127"/>
              </a:rPr>
              <a:t>     Some </a:t>
            </a:r>
            <a:r>
              <a:rPr lang="en-US" altLang="ko-KR" dirty="0" err="1">
                <a:solidFill>
                  <a:srgbClr val="0066FF"/>
                </a:solidFill>
                <a:latin typeface="Tahoma" pitchFamily="34" charset="0"/>
                <a:ea typeface="굴림" charset="-127"/>
              </a:rPr>
              <a:t>Matlab</a:t>
            </a:r>
            <a:r>
              <a:rPr lang="en-US" altLang="ko-KR" dirty="0">
                <a:solidFill>
                  <a:srgbClr val="0066FF"/>
                </a:solidFill>
                <a:latin typeface="Tahoma" pitchFamily="34" charset="0"/>
                <a:ea typeface="굴림" charset="-127"/>
              </a:rPr>
              <a:t> Commands;	</a:t>
            </a:r>
          </a:p>
          <a:p>
            <a:pPr eaLnBrk="0" hangingPunct="0"/>
            <a:r>
              <a:rPr lang="en-US" altLang="ko-KR" dirty="0">
                <a:solidFill>
                  <a:srgbClr val="0066FF"/>
                </a:solidFill>
                <a:latin typeface="Tahoma" pitchFamily="34" charset="0"/>
                <a:ea typeface="굴림" charset="-127"/>
              </a:rPr>
              <a:t>end</a:t>
            </a:r>
          </a:p>
          <a:p>
            <a:pPr eaLnBrk="0" hangingPunct="0"/>
            <a:endParaRPr lang="en-US" altLang="ko-KR" dirty="0">
              <a:solidFill>
                <a:srgbClr val="0066FF"/>
              </a:solidFill>
              <a:latin typeface="Tahoma" pitchFamily="34" charset="0"/>
              <a:ea typeface="굴림" charset="-127"/>
            </a:endParaRPr>
          </a:p>
          <a:p>
            <a:pPr eaLnBrk="0" hangingPunct="0"/>
            <a:endParaRPr lang="en-US" altLang="ko-KR" dirty="0">
              <a:latin typeface="Tahoma" pitchFamily="34" charset="0"/>
              <a:ea typeface="굴림" charset="-127"/>
            </a:endParaRPr>
          </a:p>
          <a:p>
            <a:pPr eaLnBrk="0" hangingPunct="0"/>
            <a:endParaRPr lang="en-US" altLang="ko-KR" dirty="0">
              <a:latin typeface="Tahoma" pitchFamily="34" charset="0"/>
              <a:ea typeface="굴림" charset="-127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03512" y="638132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>
              <a:buClr>
                <a:srgbClr val="000000"/>
              </a:buClr>
              <a:buSzPct val="100000"/>
            </a:pPr>
            <a:r>
              <a:rPr lang="en" altLang="ko-KR" dirty="0">
                <a:hlinkClick r:id="rId2"/>
              </a:rPr>
              <a:t>http://</a:t>
            </a:r>
            <a:r>
              <a:rPr lang="en" altLang="ko-KR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www.mathworks.com/help/matlab/control-flow.html</a:t>
            </a:r>
          </a:p>
        </p:txBody>
      </p:sp>
    </p:spTree>
    <p:extLst>
      <p:ext uri="{BB962C8B-B14F-4D97-AF65-F5344CB8AC3E}">
        <p14:creationId xmlns:p14="http://schemas.microsoft.com/office/powerpoint/2010/main" val="32730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Vectorization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727" y="1970004"/>
            <a:ext cx="8507288" cy="4459732"/>
          </a:xfrm>
        </p:spPr>
        <p:txBody>
          <a:bodyPr>
            <a:normAutofit/>
          </a:bodyPr>
          <a:lstStyle/>
          <a:p>
            <a:pPr marL="457200" indent="-419100">
              <a:buClr>
                <a:schemeClr val="dk2"/>
              </a:buClr>
              <a:buFont typeface="Arial"/>
              <a:buChar char="●"/>
            </a:pPr>
            <a:r>
              <a:rPr lang="en" altLang="ko-KR" dirty="0" smtClean="0"/>
              <a:t>Optimized for Operations with Matrices and Vectors</a:t>
            </a:r>
          </a:p>
          <a:p>
            <a:pPr marL="457200" indent="-419100">
              <a:buClr>
                <a:schemeClr val="dk2"/>
              </a:buClr>
              <a:buFont typeface="Arial"/>
              <a:buChar char="●"/>
            </a:pPr>
            <a:r>
              <a:rPr lang="en" altLang="ko-KR" dirty="0" smtClean="0"/>
              <a:t>Examples</a:t>
            </a:r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In other languages:</a:t>
            </a:r>
          </a:p>
          <a:p>
            <a:endParaRPr lang="en" altLang="ko-KR" dirty="0" smtClean="0"/>
          </a:p>
          <a:p>
            <a:endParaRPr lang="en" altLang="ko-KR" dirty="0" smtClean="0"/>
          </a:p>
          <a:p>
            <a:pPr marL="914400" lvl="1" indent="-381000">
              <a:buClr>
                <a:schemeClr val="dk2"/>
              </a:buClr>
              <a:buSzPct val="80000"/>
              <a:buFont typeface="Arial"/>
              <a:buChar char="○"/>
            </a:pPr>
            <a:r>
              <a:rPr lang="en" altLang="ko-KR" dirty="0" smtClean="0"/>
              <a:t>In MATLAB:</a:t>
            </a:r>
          </a:p>
          <a:p>
            <a:endParaRPr lang="en" altLang="ko-KR" dirty="0" smtClean="0"/>
          </a:p>
          <a:p>
            <a:pPr marL="38100" indent="0">
              <a:buClr>
                <a:schemeClr val="dk2"/>
              </a:buClr>
              <a:buNone/>
            </a:pPr>
            <a:endParaRPr lang="en" altLang="ko-KR" u="sng" dirty="0" smtClean="0">
              <a:solidFill>
                <a:schemeClr val="hlink"/>
              </a:solidFill>
              <a:hlinkClick r:id="rId2"/>
            </a:endParaRPr>
          </a:p>
          <a:p>
            <a:pPr marL="38100" indent="0">
              <a:buClr>
                <a:schemeClr val="dk2"/>
              </a:buClr>
              <a:buNone/>
            </a:pPr>
            <a:r>
              <a:rPr lang="en" altLang="ko-KR" u="sng" dirty="0" smtClean="0">
                <a:solidFill>
                  <a:schemeClr val="hlink"/>
                </a:solidFill>
                <a:hlinkClick r:id="rId2"/>
              </a:rPr>
              <a:t>http://www.mathworks.com/help/matlab/matlab_prog/vectorization.html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5" name="Shape 153"/>
          <p:cNvSpPr txBox="1"/>
          <p:nvPr/>
        </p:nvSpPr>
        <p:spPr>
          <a:xfrm>
            <a:off x="6469318" y="2210844"/>
            <a:ext cx="1853099" cy="1195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lvl="0" rtl="0">
              <a:buNone/>
            </a:pPr>
            <a:r>
              <a:rPr lang="en" dirty="0"/>
              <a:t>tic; i = 0;</a:t>
            </a:r>
            <a:br>
              <a:rPr lang="en" dirty="0"/>
            </a:br>
            <a:r>
              <a:rPr lang="en" dirty="0"/>
              <a:t>for t = 0:.001:1000</a:t>
            </a:r>
            <a:br>
              <a:rPr lang="en" dirty="0"/>
            </a:br>
            <a:r>
              <a:rPr lang="en" dirty="0"/>
              <a:t>    i = i + 1;</a:t>
            </a:r>
            <a:br>
              <a:rPr lang="en" dirty="0"/>
            </a:br>
            <a:r>
              <a:rPr lang="en" dirty="0"/>
              <a:t>    y(i) = sin(t);</a:t>
            </a:r>
            <a:br>
              <a:rPr lang="en" dirty="0"/>
            </a:br>
            <a:r>
              <a:rPr lang="en" dirty="0"/>
              <a:t>end; toc;</a:t>
            </a:r>
          </a:p>
        </p:txBody>
      </p:sp>
      <p:sp>
        <p:nvSpPr>
          <p:cNvPr id="6" name="Shape 154"/>
          <p:cNvSpPr txBox="1"/>
          <p:nvPr/>
        </p:nvSpPr>
        <p:spPr>
          <a:xfrm>
            <a:off x="6240016" y="4199870"/>
            <a:ext cx="2455718" cy="7412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279400">
              <a:lnSpc>
                <a:spcPct val="141666"/>
              </a:lnSpc>
              <a:spcAft>
                <a:spcPts val="800"/>
              </a:spcAft>
            </a:pPr>
            <a:r>
              <a:rPr lang="en" dirty="0"/>
              <a:t>tic; t = 0:.001:1000;</a:t>
            </a:r>
            <a:br>
              <a:rPr lang="en" dirty="0"/>
            </a:br>
            <a:r>
              <a:rPr lang="en" dirty="0"/>
              <a:t>y = sin(t); toc;</a:t>
            </a:r>
          </a:p>
        </p:txBody>
      </p:sp>
      <p:sp>
        <p:nvSpPr>
          <p:cNvPr id="7" name="Rectangle 6"/>
          <p:cNvSpPr/>
          <p:nvPr/>
        </p:nvSpPr>
        <p:spPr>
          <a:xfrm>
            <a:off x="6519689" y="3406644"/>
            <a:ext cx="3382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C00000"/>
                </a:solidFill>
              </a:rPr>
              <a:t>Elapsed time is 0.509381 seconds.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00056" y="4941168"/>
            <a:ext cx="3382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C00000"/>
                </a:solidFill>
              </a:rPr>
              <a:t>Elapsed time is 0.011212 seconds.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35"/>
          <a:stretch/>
        </p:blipFill>
        <p:spPr bwMode="auto">
          <a:xfrm>
            <a:off x="4322812" y="1336483"/>
            <a:ext cx="2781300" cy="121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94577" y="-454552"/>
            <a:ext cx="9397658" cy="1449387"/>
          </a:xfrm>
        </p:spPr>
        <p:txBody>
          <a:bodyPr/>
          <a:lstStyle/>
          <a:p>
            <a:r>
              <a:rPr lang="en-US" altLang="ko-KR" dirty="0" smtClean="0"/>
              <a:t>Write your code using M-File</a:t>
            </a:r>
            <a:endParaRPr lang="ko-KR" alt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52613" y="1885950"/>
            <a:ext cx="1749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kumimoji="1" lang="en-US" altLang="zh-TW">
                <a:ea typeface="新細明體" pitchFamily="18" charset="-120"/>
              </a:rPr>
              <a:t>Click to create a new M-File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3529012" y="2190750"/>
            <a:ext cx="914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1548045" y="5493421"/>
            <a:ext cx="8865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kumimoji="1" lang="en-US" altLang="zh-TW" sz="2400" dirty="0">
                <a:ea typeface="新細明體" pitchFamily="18" charset="-120"/>
              </a:rPr>
              <a:t> A text file containing script or function or program to run</a:t>
            </a:r>
          </a:p>
          <a:p>
            <a:pPr>
              <a:buFontTx/>
              <a:buChar char="•"/>
            </a:pPr>
            <a:r>
              <a:rPr kumimoji="1" lang="en-US" altLang="zh-TW" sz="2400" dirty="0">
                <a:ea typeface="新細明體" pitchFamily="18" charset="-120"/>
              </a:rPr>
              <a:t> Extension “.m”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980927" y="2527300"/>
            <a:ext cx="899592" cy="6899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692" y="2840137"/>
            <a:ext cx="3277543" cy="278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894577" y="994835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4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Write your own functions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932709"/>
            <a:ext cx="8892480" cy="4193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For example,</a:t>
            </a:r>
          </a:p>
          <a:p>
            <a:r>
              <a:rPr lang="en-US" altLang="ko-KR" dirty="0"/>
              <a:t>	</a:t>
            </a:r>
            <a:r>
              <a:rPr lang="en-US" altLang="ko-KR" dirty="0" smtClean="0"/>
              <a:t>Implement your own function Add3() </a:t>
            </a:r>
          </a:p>
          <a:p>
            <a:r>
              <a:rPr lang="en-US" altLang="ko-KR" dirty="0" smtClean="0"/>
              <a:t>     B = Add3(A)  </a:t>
            </a:r>
            <a:br>
              <a:rPr lang="en-US" altLang="ko-KR" dirty="0" smtClean="0"/>
            </a:br>
            <a:endParaRPr lang="en-US" altLang="ko-KR" sz="3600" dirty="0"/>
          </a:p>
          <a:p>
            <a:pPr marL="0" indent="0">
              <a:buNone/>
            </a:pPr>
            <a:r>
              <a:rPr lang="en-US" altLang="ko-KR" dirty="0" smtClean="0"/>
              <a:t>How to?</a:t>
            </a:r>
          </a:p>
          <a:p>
            <a:r>
              <a:rPr lang="en-US" altLang="ko-KR" dirty="0" smtClean="0"/>
              <a:t>Create a M-file with the function name</a:t>
            </a:r>
          </a:p>
          <a:p>
            <a:r>
              <a:rPr lang="en-US" altLang="ko-KR" dirty="0" smtClean="0"/>
              <a:t>Use the function definition at the beginning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95194" y="5135659"/>
            <a:ext cx="5334000" cy="990600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altLang="ko-KR" dirty="0">
                <a:latin typeface="Tahoma" pitchFamily="34" charset="0"/>
                <a:ea typeface="굴림" charset="-127"/>
              </a:rPr>
              <a:t>function out1=</a:t>
            </a:r>
            <a:r>
              <a:rPr lang="en-US" altLang="ko-KR" dirty="0" err="1">
                <a:latin typeface="Tahoma" pitchFamily="34" charset="0"/>
                <a:ea typeface="굴림" charset="-127"/>
              </a:rPr>
              <a:t>functionname</a:t>
            </a:r>
            <a:r>
              <a:rPr lang="en-US" altLang="ko-KR" dirty="0">
                <a:latin typeface="Tahoma" pitchFamily="34" charset="0"/>
                <a:ea typeface="굴림" charset="-127"/>
              </a:rPr>
              <a:t>(in1)</a:t>
            </a:r>
          </a:p>
          <a:p>
            <a:pPr eaLnBrk="0" hangingPunct="0"/>
            <a:r>
              <a:rPr lang="en-US" altLang="ko-KR" dirty="0">
                <a:latin typeface="Tahoma" pitchFamily="34" charset="0"/>
                <a:ea typeface="굴림" charset="-127"/>
              </a:rPr>
              <a:t>function out1=</a:t>
            </a:r>
            <a:r>
              <a:rPr lang="en-US" altLang="ko-KR" dirty="0" err="1">
                <a:latin typeface="Tahoma" pitchFamily="34" charset="0"/>
                <a:ea typeface="굴림" charset="-127"/>
              </a:rPr>
              <a:t>functionname</a:t>
            </a:r>
            <a:r>
              <a:rPr lang="en-US" altLang="ko-KR" dirty="0">
                <a:latin typeface="Tahoma" pitchFamily="34" charset="0"/>
                <a:ea typeface="굴림" charset="-127"/>
              </a:rPr>
              <a:t>(in1,in2,in3)</a:t>
            </a:r>
          </a:p>
          <a:p>
            <a:pPr eaLnBrk="0" hangingPunct="0"/>
            <a:r>
              <a:rPr lang="en-US" altLang="ko-KR" dirty="0">
                <a:latin typeface="Tahoma" pitchFamily="34" charset="0"/>
                <a:ea typeface="굴림" charset="-127"/>
              </a:rPr>
              <a:t>function [out1,out2]=</a:t>
            </a:r>
            <a:r>
              <a:rPr lang="en-US" altLang="ko-KR" dirty="0" err="1">
                <a:latin typeface="Tahoma" pitchFamily="34" charset="0"/>
                <a:ea typeface="굴림" charset="-127"/>
              </a:rPr>
              <a:t>functionname</a:t>
            </a:r>
            <a:r>
              <a:rPr lang="en-US" altLang="ko-KR" dirty="0">
                <a:latin typeface="Tahoma" pitchFamily="34" charset="0"/>
                <a:ea typeface="굴림" charset="-127"/>
              </a:rPr>
              <a:t>(in1,in2)</a:t>
            </a:r>
          </a:p>
        </p:txBody>
      </p:sp>
    </p:spTree>
    <p:extLst>
      <p:ext uri="{BB962C8B-B14F-4D97-AF65-F5344CB8AC3E}">
        <p14:creationId xmlns:p14="http://schemas.microsoft.com/office/powerpoint/2010/main" val="34883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Write your own functions</a:t>
            </a:r>
            <a:endParaRPr lang="ko-KR" alt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089" y="1845048"/>
            <a:ext cx="4161981" cy="422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0"/>
          <a:stretch/>
        </p:blipFill>
        <p:spPr bwMode="auto">
          <a:xfrm>
            <a:off x="7119608" y="2097608"/>
            <a:ext cx="2886839" cy="372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56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Display</a:t>
            </a:r>
            <a:endParaRPr lang="ko-KR" altLang="en-US" dirty="0"/>
          </a:p>
        </p:txBody>
      </p:sp>
      <p:sp>
        <p:nvSpPr>
          <p:cNvPr id="4" name="Shape 120"/>
          <p:cNvSpPr txBox="1">
            <a:spLocks noGrp="1"/>
          </p:cNvSpPr>
          <p:nvPr/>
        </p:nvSpPr>
        <p:spPr>
          <a:xfrm>
            <a:off x="1097280" y="1737360"/>
            <a:ext cx="8229600" cy="46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457200" indent="-419100">
              <a:buSzPct val="100000"/>
              <a:buFont typeface="Arial"/>
              <a:buChar char="●"/>
            </a:pPr>
            <a:r>
              <a:rPr lang="en" dirty="0"/>
              <a:t>Many functions</a:t>
            </a:r>
          </a:p>
          <a:p>
            <a:pPr marL="914400" lvl="1" indent="-381000">
              <a:buSzPct val="80000"/>
              <a:buFont typeface="Arial"/>
              <a:buChar char="○"/>
            </a:pPr>
            <a:r>
              <a:rPr lang="en" dirty="0"/>
              <a:t>plot, plot3d, bar, area, hist, </a:t>
            </a:r>
            <a:r>
              <a:rPr lang="en" dirty="0" smtClean="0"/>
              <a:t/>
            </a:r>
            <a:br>
              <a:rPr lang="en" dirty="0" smtClean="0"/>
            </a:br>
            <a:r>
              <a:rPr lang="en" dirty="0" smtClean="0"/>
              <a:t>contour</a:t>
            </a:r>
            <a:r>
              <a:rPr lang="en" dirty="0"/>
              <a:t>, mesh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2"/>
          <a:stretch/>
        </p:blipFill>
        <p:spPr bwMode="auto">
          <a:xfrm>
            <a:off x="6467536" y="2231502"/>
            <a:ext cx="534560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16870" y="3527840"/>
            <a:ext cx="26751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ko-KR" sz="2800" dirty="0"/>
              <a:t>x = -pi:.1:pi;</a:t>
            </a:r>
          </a:p>
          <a:p>
            <a:r>
              <a:rPr lang="es-ES" altLang="ko-KR" sz="2800" dirty="0"/>
              <a:t>y = sin(x);</a:t>
            </a:r>
          </a:p>
          <a:p>
            <a:r>
              <a:rPr lang="es-ES" altLang="ko-KR" sz="2800" dirty="0" err="1"/>
              <a:t>plot</a:t>
            </a:r>
            <a:r>
              <a:rPr lang="es-ES" altLang="ko-KR" sz="2800" dirty="0"/>
              <a:t>(</a:t>
            </a:r>
            <a:r>
              <a:rPr lang="es-ES" altLang="ko-KR" sz="2800" dirty="0" err="1"/>
              <a:t>x,y</a:t>
            </a:r>
            <a:r>
              <a:rPr lang="es-ES" altLang="ko-KR" sz="2800" dirty="0"/>
              <a:t>)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478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0000"/>
                </a:solidFill>
              </a:rPr>
              <a:t>Saving </a:t>
            </a:r>
            <a:r>
              <a:rPr lang="en-US" altLang="en-US" dirty="0">
                <a:solidFill>
                  <a:srgbClr val="000000"/>
                </a:solidFill>
              </a:rPr>
              <a:t>your work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08855" y="2123717"/>
            <a:ext cx="1098314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save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</a:rPr>
              <a:t>mysession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                      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creates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</a:rPr>
              <a:t>mysession.mat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 with all variables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save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</a:rPr>
              <a:t>mysession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 a b               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save only variables a and 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clear all                                  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clear all variables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clear a b                                 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clear variables a and 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load </a:t>
            </a:r>
            <a:r>
              <a:rPr kumimoji="0" lang="en-US" alt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</a:rPr>
              <a:t>mysession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                     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load session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441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Useful Commands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help </a:t>
            </a:r>
            <a:r>
              <a:rPr lang="en-US" altLang="ko-KR" dirty="0" err="1" smtClean="0"/>
              <a:t>functionName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doc </a:t>
            </a:r>
            <a:r>
              <a:rPr lang="en-US" altLang="ko-KR" dirty="0" err="1" smtClean="0"/>
              <a:t>functionName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952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2753" y="2240588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MATLAB </a:t>
            </a:r>
            <a:r>
              <a:rPr lang="en-US" dirty="0" smtClean="0"/>
              <a:t>Documentation</a:t>
            </a: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http://www.mathworks.com/help/matlab/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Cheat Sheets</a:t>
            </a:r>
          </a:p>
          <a:p>
            <a:r>
              <a:rPr lang="en-US" dirty="0">
                <a:hlinkClick r:id="rId3"/>
              </a:rPr>
              <a:t>http://web.mit.edu/18.06/www/Spring09/matlab-cheatsheet.pdf</a:t>
            </a:r>
            <a:endParaRPr lang="en-US" dirty="0"/>
          </a:p>
          <a:p>
            <a:r>
              <a:rPr lang="en-US" dirty="0">
                <a:hlinkClick r:id="rId4"/>
              </a:rPr>
              <a:t>http://www.geog.ucsb.edu/~pingel/210b/general/matlab_refcard.pdf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3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6479" y="4128595"/>
            <a:ext cx="8905297" cy="147002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Image Processing with MATLAB</a:t>
            </a:r>
            <a:endParaRPr lang="en-US" sz="5400" dirty="0"/>
          </a:p>
        </p:txBody>
      </p:sp>
      <p:sp>
        <p:nvSpPr>
          <p:cNvPr id="4" name="AutoShape 2" descr="data:image/jpeg;base64,/9j/4AAQSkZJRgABAQAAAQABAAD/2wCEAAkGBxQSEhUUExQWFRQXGBcYFxgXFxwaFxwaGBgYFxwYGBccHCggGBwlHxwYITEhJykrLi4uHB8zODMsNygtLisBCgoKDg0OGxAQGiwkHCQsLCwsLCwsLCwsLCwsLCwsLCwsLCwsLCwsLCwsLCwsLCwsLCwsLCwsLCwsLCwsLCwsLP/AABEIAOEA4QMBIgACEQEDEQH/xAAbAAACAwEBAQAAAAAAAAAAAAAEBQIDBgABB//EAEEQAAEDAgMFBQUHAgQGAwAAAAEAAhEDIQQxQQUSUWFxBhMigbEykaHB8BQjQlJy0eFighUzkrIHQ3OiwvEWNET/xAAaAQADAQEBAQAAAAAAAAAAAAACAwQBAAUG/8QAJREAAgIBBAICAwEBAAAAAAAAAAECEQMSITEyIkETUUJhgRQE/9oADAMBAAIRAxEAPwDqjpWW237S0p1WZ24fEF5eLsfQZejB6akCqqeSkFQTh1EolrkHRRDSlscgjeXocqpXoQUGWby83lGV4uNJF6831HcJVtPBvIs332WqILkkQD1PeXj8DVAncdHK/oqd+DBseC5xMTTLpUS5RleLAj0myGqlXlD1ESAkE7LfBT0VLLPYEpsyogmtw4PYK3lElVhy9BS6Ds9KJ2XjTSqA6Gx/dCPeqC5dVgm82rgW4miWnUWK+W1qLqT3McILTH8r6D2V2lI7txuMuiA7e7G3gK7BdvtRqP4XY5aXTEzRjgV1SuGAudYIU4gNG87JI8djDUdJy0Csjj1CZ5FBfsa/4838pXJDC5N+KJP/AKJn1BwWW2+bhaqosn2gzCjw9j0c3RglJ6uYUNSVzc1Q0TxYdScr2uQdIq9qW0OTCGlTbfpaScrz/KpCjiXizQZAM/3RBPyQ1YV0XucBrJ5fupU32mEI3mrWlGkkLbbD6b9fNMaFZJmlMMLUIW2A0M6bZv8APJXvwzHiHtDuov781CgLSeqLpgLAKM7tHYLmjepeIflOY6HXpn1STvNMiMwbHovobW73sgu9PeUNtPsy3ECS5tOpo4CfJwtvD0W6LCWWuTDF6pqORO29nPwlXuqhBkS14ycPkRkQgC5ZpoPUmGYDNMyleyzdOnNslT5HQ4K2uXOcl+MxG4UXh6oe0FY1tZqfoscVWrHKCE1lmHrFjg5puCt7htoU6lAvcQGQd6fjKwAWa2/tpzppMcRTnxAZE/stjjc3SFZZqEbYDtzEtfWf3f8Alhx3OkoALgvF6MVSo8uUtTtnSuXSuRA2fUauSyW3s1q6hWT29mvPw9j183RgdE2VyoolXBUMnjwFUUQ1DUijsBR7x0fhALnH+lo+dh5pUh0SmpUgc1WxVmoSZVjFqVHPcnPBE02KFJqJyy965syibWK/DG9vrJBVakfXwTPZez3Ohz5Y3lY+fDpn0ssSObGWGqkkNYN5wzvAHU/RTjD4MDxPO+edmg9EJQc1jQ0QBoePMcT9cYIpknl1z92nnlkjQqQea3C8cLBehwOvuv8AFUMA8+f1b+Art/z6fNGLBtu7KZi6PdukOEljiPZdp5aEcPJfKdo4Orh37lZhY7SciOLTkRzX2BrtUPtrY7MXQdSNjmxxvuuGR4xxGoXcg3R8x2Sbp8cln9nU3U6r6bhDmOLT1BhPtFNlXkXYncRD2hHhQ2wMdHhJRXaH2Ss1SqFpkaJ+OOqFE2WejImb1+UqIV+wdl1qtIPeBTa72d+d53NrRchT2ns6ph6TqrhLW8OGhg6eiQ8cvopWaD9iDtDtHu27jT4nZ8gsmFbiaxqOLnZlQKsxw0I87Nk+SV+jxcAuAR2ycCar4yaMyjewpK3QJurlr/8ADKX5VyD5UO+Bj17Vku0Ga2JbZZLtC26iwvyPQzdGLMOERuKqgr5VMuSeK2LqbU+2VT3cLXqauIYOjRvH3kj3JCx1lpqtEtwNEfm3qh/ucY+EJGR7D4cmWYfJF0xPL69UKBCIpg6+f19eaYwEEhxyb71IONgJLj7/AOAqwCTAz4fM8kwoMbTFszm769EAYTs/ANZd3ifw4dP3TOm8um4j4A5eaWUDNzYfVzy/pTBlQnLP6y/ZcC0F0RHHnx/gfXW/vwIAvOQ1S8Vics9XHLzHH6yVjDHPjxRWC4jOlfXy/lENfpYfX1dKqVU5z+/Tn6q77S42sBNjmfLRbYDiHtriSJJIzAFx15q5lSDPzSuh4RoPiepOq9OMnWyNMBxFnajYZfV+00WySPvWjO2TwNbWPQHil7RZaFuNgiD0Hy+uaDGzAXOkw3MNHtX0P5RolZo3TQ3BNRTTMdtXDvquFOkwvecg0fE6AczATzsz2NbSIfVDa1YXDc6NPm4/8xw4Zdc1qaOGDRAG405tbmeZOZ81eKmjbBMhaVCslSlZc0hl5L3nNxz8hkAOChjj3lCs192upvBHItKqfUAIGpQfarGCngq7pg7haOr/AAD1WoBnxNq9K5etCoJidKmXENFyTAW0wOBFNgY3P8RSzs9gIHekX/D+60VNsdVPln6LMOOlbIfZwuVsrki2UUgtxWR7R5rXOCyfaUXCDD3GZujFlFXKmirgFSyaPBObLcYpv3FBptFKkD/oHXj9a4V+S+l4qkHUmFsGadMjoWA6fXTWfNwh+LsYfaFOLj618kPhml1gL/Ac04xoaQ8ai+aW0XhrfnqT9aIoO0bNUwthDB6nUnl+yspcXW4D9+LlRTH4neQ4BemoT09f4WnBrXz5e7zKJp1CRDvZ5a9OXJL21ABJs0Zfyh8Tj3DN0ahrWyQOLickSjYDaRoO8Bj4Rn7l6+ta9vrT9lmKG0i54bVkC53jLT685lW1tqtouID94EyN6S7IWBzjkUz4ZehfzR9mibUIM5fXDRXtrxnccdVk39pGj8LgRFrEe+QRPMGOCpb2kc9wbTplxMeEDe3s5gg20PvmyxYpGPLA2NXFTrl6LxkuII8IPvP6Rr1yUMDhS4yIdBuT7DT0/GdDp1TWmwN5nUnkhNdEMNhw0T7PEk+P36dBCJa6BDBCqDZPFEMAWpC7PGg5lSe4MaXOMACVTjsfSoiaj2tGkm56DVZLb3a0VBuUWkiczaSMjHyWnUGYnGuLi/8AFpOTRpPE8Ak/b/aLu6o0Zu7713TJk9TvH3K3Y2DJPf4p27TbLoJgGL2Hl1KyO3dpnE131SIDjDRwaBDR7gtxx3ByypACO2Vg+9eG6a9EE1azs/hNynvfif6Js5aUJxQ1SG1FgEAZCwV5K8a2AuKje5edK5eSuXG2HErKdptFrCFle049UGHuhuXoxPRV6HoK8KqXJLHgnC+h9mMV3mDp8WTSd/bcf9rm+fx+f0k97I7QNHENZmysQxw/quGOHQmOhPJIyR1RobF07LcdhNxzy4W1PTl09DqEroU58Ry0HzWm7T4XdZByLvF0z8PUwsw582NgM+HJZjdoKfNk3P3unqpd4MzZvQx5nIDzVZNpiANT+yA2ljYteORt5EAGU6MLAlPSrYVjsa1plxkQC0DUmZ+SUV9oOM6SZgfMlDPNpBkn6nmoMbLTxkE9BPzVMIKJFkyuTL6D5lzyY5mZNyrG1CQXkAD4xxJ+pQO+LC8D6lFYYzBuQ1wJtawsEaYolhsG6qXBrYjdubBoJmXH8K22wNgNYybgEDedEPqch+SnOmZ1Q/Z7Z4B3i127O9uu1dF3OOpmIEQI5rS1sVkFPlk7opxRSV+yTaoGVhoBYKTaslCPdNsvVGUMMYn2fVKGU2dUxTWNLnuDWjMk2Wbx/a5zpbh2wB+N3A2Ba3raSne29mNqUXNIvmCePJfODV7t0RcTbQjUcj69czhTdMzJFxVj1mzftB7x1Qy7Obn45JjSwFHDt7x8Na38Trkng0ankl2z8aKbHPA3hEgE8dSsrtTadTEO3qhmLACzWjgAscJOVejnkjGCdbhXaDbTsU8Ejdpt9hvAcTxcUrXq8BVCVKkSSbbthWzsN3lRrdNei3WFZ7hYLMbFw5DS/V1gtbhmQ0BIzMpwKkScFWVaVFwSB5VK5ThctODVl+1AWpCy3agJeLuh+XoxLh0Qh8OiZVMuSaHBdQbY3iPiURQqFj2VBmxzXAfpcDHwVFFGU6UhxkBrAC4kgQJA+aW2OrYddtsTv1KZafuzTD2HjvE3+SQNbaTpe/qVPCVxX8LC55ZvbrdwgBsk2JPGTHMpftPFyN1puTkPmix43wBLJFK+SrG7SN2nWRYzbjHHJKXmwvnc++FIjwuOm80Dn7WfuUWuAGp4DRVRionnzyOb3OpPj5InDeEteMpgjiCb9QhWD681c2iXHcbcuMDoJvyGZ8kSdbgcllHAOfVLIDQ0nedoADE8ydAFt9l7EawA7tx7IN4nU8XnjpMBV7A2ZYEmdQYgmAB3jvLLldPMCfC45NGpyU05uUtuCyGNQjb5Ktkk7n6Qb+Zz4qBdeczw0QFbaIbLWMf3ckl0WJJm2sK7AbUoPMBwB4GyCcrdobjgvY4wVGTJzTem1K6bwMkwbVySkyhx+i+tQBaRGi+PdqsN3dZ0cV9dqY9jGkvcAOZXy/tpjqdWpNO/EhNg/JUIyrwdg2Bfv4Sq3VoEcYJkfHeWfCddmzJqs/NTf7xEfNKC26pXJDLdI8dkpUKRc5rRmTCi7NNez9GXF5/D6rW6VgxVujSYDDCw0aPiiyCMl2FbDRzVm8onLcvSpEO+Oq9FYKT7hDOpcFyoxtov3wuQ/crltI62OgFlu1GS1jAsv2nZZIxPyRVk6sz+HRC8wzLKypReS0MbO8DLj7LYMXPHXzCre7olW0bGGztnl9N1QkNY2bnUiLAcbj3o54Y1viFiHCASCZaZuNYuh9mV6WFLhVqucQ7eLW23rQW7v4gfD7QItMJNtPazsTUd3TRRZBim0lx3TnfNx5D5LFilKX6OeaMFvyDPxNNpLaLCA5sO33ZEaz8fkFQL6y48NBqQo1aW6Q2HXgkuEXt9QrsPSF+JaYnnp6hWRhTIJTbB6zt0lloho87H1n4quzXCbgge4jRXbVpbtRx4kkdOMaBCl8gDhYe+Vz2YJMt3TLXA8x8wVqeymy5+8cMwLf0n2Wf3RJ/pA4rPbKwZqvyJDYJjUkw1o6n4TwX0rZ+EZSZLj4GCXOcbTqY9wA4AJGWX4oowx/IKqEMpOc47oIMuNoCw+1+0jnHcpiKbcm6u/qd+2ic43GuxJ4UwfC3Uxq75DRBV9jNJDmjdcPd5pKcVsyv45tWuRVs/aWIq1Wsplu8ZABsDImDPSVNrXd4aeIpkOEXjjlPLmE72LSbQqd4KMuGXikCbEtGlifjCL20O9PeOaQ6IjgDoDPGD5IpOFbGQhkvyZHZdeAGgmBkn+0sY2hQ71+Wg1J4BZnAN3XDqtJ2uwXeUqBGQExAImwuCkxVsoyNpKj53X2lUxVQhrWzeA48icj09ErrYt92u00yWkbTbQJc2kS7JpccpsYGnxss3jKZkuOZmypjp9EM1NK29wzsufv44tePe0oDECHHqjOzZjE0f1Gf9MKnatPde9vBx/f5pnsR+IFK1ewsLFNvF1z00WZw1Hfc1vErdYKnbkBAS8sqQzBG3YS4qJK5yiSpSslKg5y5zlQ96JIFl28Fyq7l/5T8Vy3b7B/g/pmyzXajIrQt0Wd7T+yp8fZFk+rE2D6wEc/Espj2n3GTYaTwvJjK6DwQaWgkmRO8BnnaDl9aqOOqDfgQ1u6CT7T88gTkfIL0YQ33IZzqOwtxLw4+FpBOcmSfgAPJW4ek0N3pA03uYzjiZIXlQkugCBYRN40YCraFId2RNgZnQAncBA6w7yCpiiFsX1q0nWBxN+pRtHEtgzMH8NjBi5aTdpPmEtd8dUThMNvZXcSA0Rmcs0GqjUrZfWpd5TNRsgC27MmAM3Hj8AAEuC0FNzKNGQ771roLSJa5rvabORPLkOqD2bRa+uXNbDGklo5z4W34Z+SXr5Y14+F7NR2U2XuxI9nP/AKhz/wBIgec6obtBtvv6oo0z9yw3Iye4Zn9I096I7Q7WGFw7cPTINV7SHuH4Qfav+Y3HSVldmNgtPL5kJNbOTHqS1KKNbgrJ3hYKRYZyZ4eopWz0khiaQCAxsZInv5CWY+tzXWZRULO81ssYZwrHcLe/RYeTIK2eDO/gqv8ASA4eV/kjg+ReXhMyeOYsttsAQtRi3rH7arS+OCPFvIV/0OoHbIdFaif6x8TCu7TMiuT+aHf+Pq1A0n7rqZ/K4H3EH5Jx2tp3Y79XxMj1VPsh/FgnZ+jNQu0aPiVsKLYaPekXZvD/AHc/mPwWgc5TZZXIowxqJAlVvcpEqtyFDGRe5NNibO3vG7yCXYKgajw33rYMpQA0JWbJpVILHC3bI7reAXK/7OVyktj9hEwpB2o9kp/TCRdqB4SqodkdPqzPYaoSALADQWH8qiq8CoS7QiRym2fREYAboDsyTDR8zyHxKGruHe1CfERJvrHH9uS9LH2PNyvxRUx2bjmfY467zvdIRWBZI3HGA5jmTwl3gJ8yPilheXEEm+XAcNPqEU1xEg20E8j8Nb6ZqiLJGVYqlFQAiN4NPm6JnlvSpta6k80nOgSN4tNiBcQfRH1N2o3eg7zQ7wx4t4zb3kG2ls1dsjs/VrneIG94Xbj5aSNCZF5GiVNU/wBDIK1tyLjhauIcXAEgSZe7Jom7nHlqtRgsRRpYSXsltMBtwPE92gBzMyTwC7a9T/8APTLZkmq/Jo3bkT+UZk8gFldpY3vYa0nuqQIYDmZN3kcTnyEDRJ7beh+0N/bB8bi3Vn7789AMgOAGgR+z2WYf1epS1rbFMdnVIaOR+Z/hbNeOwOF+ds0VAphScl9A2RjSoWewgxhQuMw5dloZUH4xrSA5wBOUlenGN1IXGMHbg6rt4hxIzggQPPNPmU6lKgWucDvcJy4SVRs3bNFoc033hEiLeWqq2nt2nUaGskkQOPKbZIkLd/wTbUr7rSTosaXFxJOZunHaTFy4MGlz10H1ySiln9cVVijSsg/6J6pafolVHz/ZaHbh7yhScMy2nHnvA+iQVh9ea0WzG79GiOBdPkSP/JFJ0rFxVtob4CiGNa38ohXFcxRcpFuVvbY8KrcVJyrqZIgRx2apXc5aehS1SXstRlnVaMthRz3mx62ikRXKe6FyyjDK08ki7SFob4pI4C0+adUzYJD2o9gp2Pshk+rEmEqmO8MAnwsGgAzjkBZKa4kF85vIHWJJ+IV5rfdAcJA8zMeqCrHwtAygn4wfRenFHlZZWki/B0N5zGjMlsf3Ot8PUI7FnxvMSyTHEQYIIOoz80Ls2pFZhGYNv9MQjqWIDi5jrEm5ItI190T0HBURqid8kaOG3y0OI3MgQTlMGeU7vTLkNbgMS+myr3US7cY0abzrl88Q0Ec5CzNDDGYcfCS1zTlreNB01EqwbcdRoVKQ3RUL7O3bixDjn4XRECJueCnzxfrkqwzSTvhgu3cS2kHUKZ3nE/fPnMi5pjlvXPEhIwVEKZGayMaVCpS1OydMq7DvgdP4QwKsabrmjYs0eExNgmVCqsnQxJbHDJO9n40HUKSeOj0sWZPYbV2BwyHuQ1Om1v4BHIImi4FMKFFqVRTYNQxjBG7RYT/00BtXFim0uMScgOPBOcREHJYftJiN6pu6NHvJtKbBanRPmyaY2KXvLiScyZPVToC4+srqtgV+Fb4vI+hVbPMW7PXD0PotL2VE0TyqH0afks68enyWj7K2o1f1n/YEvJ1Y7H3Q3leKsVmkZr0FTpD3Ii5U1n2VlQoPEOsjSAcj6B2QpzQBTkMQPZil3eFZOceqM3uJUTrUx63RPdHFcq+8C5dZtGPabBKNv0Gls1HblMZkCXHkxupPuGqa0xYIHaWGbUJFQw1rHvPEhjSd0dU2HZDZ9WYnaNdrmHdphjJDaYmXW8RJJu5xtLsrwLIImwPL0V21qjnPAdA3WhoAiAI3rRYzM+ahQc3dLXA3ObXDTkQQvTjweNN+R5hzuPY45Ah3uTLGsktczd3jBiQJ4ESYNswgKlURAs2CJNzzNtVZh6wALQZaGyGuHtGRcfl1NuHNNT9AUNHVDTLZu4nf3fwgEC3UnL+VN0VXuY5u9TILibB7YG9Id+LIyDxOiWYesSSbGdBlAGnAge8JqB4AWmHR4SRMm4E9fZ6Hkie6OWxn8XhO7cL7zTdrhqBYg8HDIj+FW/M9P2Th2F3mAD/mXDRmyu0OO5ndrwHBt9f6UlY6Z6fMJDDR4FJpURmpMF1hyCMKJMHVP8LgKYHsAnmkjqW49vMLRYce/wCHmp8j+i7BHlNBNGi0ZNA6I5lWMkPSbCvpNup2yxRDcLQFT2mgjoobU7F0K0uaXU38QZHm06dCEVhDCZ0qy1Ta4FTxqWzPmO1eyWJw4Lt3vKY/Ey8Di5uY+I5pRgjcfWa+60brH9sexwIOIwzYePE9jRZ4zLmjR2sa9c6IZdWzI54dO6Pn296J9sUH7M6M3Pd6Ux+6zjHLVbDEUKfPfd/3OHyC3JwZj5KXYdwuCqziHtTZ7UNUppaY1oD/AMT4hd9qBLZsCQvK2GBR+C2f3tSk0i28PhdbKSiDGLkfSaVXwsAyhD43FBrSZhFFu6OgXzbt1tMucKTTF7woccNUqKZSUVY//wDktP8AMFy+afZh+Yr1V/5ofYn5pfR9Mp+yEt2wY03hqBnui5g9BPkmTD4RZKtuHwnSxvyi6RDsiufVnz7Ee0YAEGLTFrSJuqyVzl7TjW/LTzK9VHhvkJqMhtMfmDj78h8PiqqLxabRkeV7KWLql+6Sbx/PuVBN1t7nDDCQb65245z6+5M9lPzknw7vMZ5eZhJaNQshwvd0Djb+SnWz3NY3ebYuuRwNwPKT5BNizmWYWqRjS0ncaXB06fdE1GvHMEOHm7is/Wg1H7ohsmBwBdZOv8Sa0Pa9jmuIguaB+K5IYXRc58J5lLqwFRxd3wc5xkueHNJIHIEcAEmVBq2AxdXYRm88DmoVqe6YPWRl1HFNdh0L7xSpyqNjcUNU6PdpNMsPOE8wTfCEr2mJewdSnVBsABSzfij0Ma85FrVdTKqcpUyklIfRcmFByVUnI2g9cA0PsIUxppTg3pnTcmQJ5HyL/iFscYbEksEU6oL2jQH8QHnf+4I7Z1OKVMcGNWk/4nbP73Cb4HipOB57rvAfVp8khpCGxyCdKVpCIxps56ocVa5VPQo1shRomo9rRm4wt1s7YIpFhPtDVZTs9ArsLrQV9Bp1N5xvIAU+aXlQ7GqjYFtzFimxzuS+SYuoalRzjmStp2zx0u3NNVjN4byLAuWdNcIj9lH1/wCl6pfaxxXKjyF1E3NF3hCA2sQBfKCD5gozDeyEt7SGGAcXNHxkqSHdFUnsz59UFx5LwmbAR9aqeJPiP1zVS9Y8R8ko9F5K9BXhXGBuFpFxIFhk08CLi+hz8lcMZ7THtDcwSAfaHFsmDpaIm1ggqNUtMjlIPLJOTVbVAcIFQQIPtWtAORysD05Bi4OBhWaaU1Wlzg3wmSMzADtSJvbgeKVAwrsbAeYJOQ6HUX4IdLbsLgtos3iAFpsHT3QEr2XhryURjcSXHu6d3HM8P5UuR6nSLsK0R1MtwX3tZzvwtsPL+U/poLZmGFNgaPNGtCnnK3sWYotLflkyFFqsUHBLHF1NyMpOS5jkVSctAY7wdVOcM6yzeGqQneEq2RwYiaC8bhhVpvpu9l7S0+YIXx7GbRe2o5sRundI5tJBX2UFfLu2+CFLGOMeGqBUHXJ3xBPmnxW5PPgXUttDVE08ex1pSPEURogH0yDZMUExLk0bzu7eET00Wu2F93hy9xzvdIezFDewQgQ4+0Trx+Co7T9pmU6XdU7uiOi8+ScpaUWppRt8CHtFtLfqOOfBJ3OmwzOaFDyTJzKILt0RqVdDHpVE0sup2Wdy3iuQ28vUygNSPo2D9kJf2m9lv6x/tcvVy8+HdHoT6M+d1cz1Xi8XL1TxHyesyP1xUqmQ6FcuXHFtbN3RvoEYf8p/62f7SuXI17NAMV7Z6qFHMdVy5LZy5HzfYd+k+qH2Fl5rlyl/FnoPvH+mnoq0a/Wq5cpS9E2rjquXLAiKIpaLly4FhtH9k4wK5cjjyJnwNqWX1wWC/wCJ3+ZQ/TU9Wrlypj6JZ8GQeh2rlyYJZ9B7Pf8A0j0XzfGe2eq5cp8HeQ/N0RPC+0oV/aXLlV7Jnwerly5cY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949" y="156541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074" y="156541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99" y="156541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324" y="156541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60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3200" dirty="0" smtClean="0"/>
              <a:t>Introduction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sz="3200" dirty="0" smtClean="0"/>
              <a:t>Image processing using MATLAB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sz="3200" dirty="0" smtClean="0"/>
              <a:t>Video processing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zh-TW" sz="3200" dirty="0" smtClean="0"/>
              <a:t>References</a:t>
            </a:r>
            <a:endParaRPr lang="en-US" altLang="zh-TW" sz="3200" dirty="0"/>
          </a:p>
          <a:p>
            <a:pPr marL="514350" indent="-514350">
              <a:buFont typeface="+mj-lt"/>
              <a:buAutoNum type="arabicPeriod"/>
            </a:pP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2037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8" y="455137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1. Introduction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217" y="1892300"/>
            <a:ext cx="8229600" cy="4965700"/>
          </a:xfrm>
        </p:spPr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dirty="0" err="1">
                <a:solidFill>
                  <a:srgbClr val="FF0000"/>
                </a:solidFill>
              </a:rPr>
              <a:t>MAT</a:t>
            </a:r>
            <a:r>
              <a:rPr lang="en-US" altLang="zh-TW" dirty="0" err="1"/>
              <a:t>rix</a:t>
            </a:r>
            <a:r>
              <a:rPr lang="en-US" altLang="zh-TW" dirty="0"/>
              <a:t> </a:t>
            </a:r>
            <a:r>
              <a:rPr lang="en-US" altLang="zh-TW" dirty="0" err="1" smtClean="0">
                <a:solidFill>
                  <a:srgbClr val="FF0000"/>
                </a:solidFill>
              </a:rPr>
              <a:t>LAB</a:t>
            </a:r>
            <a:r>
              <a:rPr lang="en-US" altLang="zh-TW" dirty="0" err="1" smtClean="0"/>
              <a:t>oratory</a:t>
            </a:r>
            <a:endParaRPr lang="en-US" altLang="zh-TW" dirty="0" smtClean="0"/>
          </a:p>
          <a:p>
            <a:pPr marL="812800" lvl="1" indent="-355600">
              <a:buFont typeface="+mj-lt"/>
              <a:buAutoNum type="arabicPeriod"/>
            </a:pPr>
            <a:r>
              <a:rPr lang="en-US" altLang="zh-TW" sz="2400" dirty="0"/>
              <a:t> </a:t>
            </a:r>
            <a:r>
              <a:rPr lang="en-US" altLang="zh-TW" sz="2400" dirty="0">
                <a:solidFill>
                  <a:srgbClr val="FF0000"/>
                </a:solidFill>
              </a:rPr>
              <a:t>Dynamically</a:t>
            </a:r>
            <a:r>
              <a:rPr lang="en-US" altLang="zh-TW" sz="2400" dirty="0"/>
              <a:t> typed language </a:t>
            </a:r>
          </a:p>
          <a:p>
            <a:pPr marL="1371600" lvl="2" indent="-514350"/>
            <a:r>
              <a:rPr lang="en-US" altLang="zh-TW" sz="2000" dirty="0"/>
              <a:t>Variables require no declaration</a:t>
            </a:r>
          </a:p>
          <a:p>
            <a:pPr marL="1371600" lvl="2" indent="-514350"/>
            <a:r>
              <a:rPr lang="en-US" altLang="zh-TW" sz="2000" dirty="0"/>
              <a:t>Create them just by initialization (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x=10;</a:t>
            </a:r>
            <a:r>
              <a:rPr lang="en-US" altLang="zh-TW" sz="2000" dirty="0"/>
              <a:t>)</a:t>
            </a:r>
          </a:p>
          <a:p>
            <a:pPr marL="812800" lvl="1" indent="-355600">
              <a:buFont typeface="+mj-lt"/>
              <a:buAutoNum type="arabicPeriod"/>
            </a:pPr>
            <a:r>
              <a:rPr lang="en-US" altLang="zh-TW" sz="2400" dirty="0"/>
              <a:t> All variables are treated as </a:t>
            </a:r>
            <a:r>
              <a:rPr lang="en-US" altLang="zh-TW" sz="2400" dirty="0">
                <a:solidFill>
                  <a:srgbClr val="FF0000"/>
                </a:solidFill>
              </a:rPr>
              <a:t>matrices</a:t>
            </a:r>
          </a:p>
          <a:p>
            <a:pPr marL="1371600" lvl="2" indent="-514350"/>
            <a:r>
              <a:rPr lang="en-US" altLang="zh-TW" sz="2000" dirty="0"/>
              <a:t>Scalar: 1</a:t>
            </a:r>
            <a:r>
              <a:rPr lang="en-US" altLang="zh-CN" sz="2000" dirty="0">
                <a:solidFill>
                  <a:srgbClr val="000000"/>
                </a:solidFill>
              </a:rPr>
              <a:t>×1 matrix; Vector: N×1 or 1×N matrix</a:t>
            </a:r>
          </a:p>
          <a:p>
            <a:pPr marL="1371600" lvl="2" indent="-514350"/>
            <a:r>
              <a:rPr lang="en-US" altLang="zh-TW" sz="2000" dirty="0">
                <a:solidFill>
                  <a:srgbClr val="000000"/>
                </a:solidFill>
              </a:rPr>
              <a:t>Calculations are much faster</a:t>
            </a:r>
          </a:p>
          <a:p>
            <a:pPr marL="355600" indent="-298450"/>
            <a:r>
              <a:rPr lang="en-US" altLang="zh-TW" dirty="0" smtClean="0"/>
              <a:t>Advantages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TW" sz="2400" dirty="0"/>
              <a:t>Fast implementation and debugging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TW" sz="2400" dirty="0"/>
              <a:t>Natural matrix operation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TW" sz="2400" dirty="0">
                <a:solidFill>
                  <a:srgbClr val="FF0000"/>
                </a:solidFill>
              </a:rPr>
              <a:t>Powerful image processing toolbox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582" y="5815011"/>
            <a:ext cx="105274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008" y="160338"/>
            <a:ext cx="1151619" cy="132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97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6" y="296054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89" y="333042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90986" y="-124886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2.1 Image Data Structure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797300" y="1062778"/>
            <a:ext cx="8394700" cy="2146300"/>
          </a:xfrm>
        </p:spPr>
        <p:txBody>
          <a:bodyPr numCol="2">
            <a:normAutofit/>
          </a:bodyPr>
          <a:lstStyle/>
          <a:p>
            <a:pPr>
              <a:spcBef>
                <a:spcPts val="500"/>
              </a:spcBef>
            </a:pPr>
            <a:r>
              <a:rPr lang="en-US" altLang="zh-CN" sz="2400" dirty="0">
                <a:solidFill>
                  <a:srgbClr val="000000"/>
                </a:solidFill>
              </a:rPr>
              <a:t>Image as </a:t>
            </a:r>
            <a:r>
              <a:rPr lang="en-US" altLang="zh-CN" sz="2400" dirty="0">
                <a:solidFill>
                  <a:srgbClr val="FF0000"/>
                </a:solidFill>
              </a:rPr>
              <a:t>matrices</a:t>
            </a:r>
          </a:p>
          <a:p>
            <a:pPr lvl="1">
              <a:spcBef>
                <a:spcPts val="500"/>
              </a:spcBef>
            </a:pPr>
            <a:r>
              <a:rPr lang="en-US" altLang="zh-CN" sz="2000" dirty="0">
                <a:solidFill>
                  <a:srgbClr val="000000"/>
                </a:solidFill>
              </a:rPr>
              <a:t>Gray image:	m × n 		</a:t>
            </a:r>
          </a:p>
          <a:p>
            <a:pPr lvl="1">
              <a:spcBef>
                <a:spcPts val="500"/>
              </a:spcBef>
            </a:pPr>
            <a:r>
              <a:rPr lang="en-US" altLang="zh-CN" sz="2000" dirty="0">
                <a:solidFill>
                  <a:srgbClr val="000000"/>
                </a:solidFill>
              </a:rPr>
              <a:t>RGB image:	m × n × 3	</a:t>
            </a:r>
          </a:p>
          <a:p>
            <a:pPr>
              <a:spcBef>
                <a:spcPts val="500"/>
              </a:spcBef>
            </a:pPr>
            <a:endParaRPr lang="en-US" altLang="zh-CN" sz="2400" dirty="0">
              <a:solidFill>
                <a:srgbClr val="000000"/>
              </a:solidFill>
            </a:endParaRPr>
          </a:p>
          <a:p>
            <a:pPr>
              <a:spcBef>
                <a:spcPts val="500"/>
              </a:spcBef>
            </a:pPr>
            <a:endParaRPr lang="en-US" altLang="zh-CN" sz="2400" dirty="0">
              <a:solidFill>
                <a:srgbClr val="000000"/>
              </a:solidFill>
            </a:endParaRPr>
          </a:p>
          <a:p>
            <a:pPr>
              <a:spcBef>
                <a:spcPts val="500"/>
              </a:spcBef>
            </a:pPr>
            <a:r>
              <a:rPr lang="en-US" altLang="zh-CN" sz="2400" dirty="0">
                <a:solidFill>
                  <a:srgbClr val="000000"/>
                </a:solidFill>
              </a:rPr>
              <a:t>Format: </a:t>
            </a:r>
          </a:p>
          <a:p>
            <a:pPr lvl="1">
              <a:spcBef>
                <a:spcPts val="500"/>
              </a:spcBef>
            </a:pPr>
            <a:r>
              <a:rPr lang="en-US" altLang="zh-CN" sz="2000" dirty="0">
                <a:solidFill>
                  <a:srgbClr val="000000"/>
                </a:solidFill>
              </a:rPr>
              <a:t>[0, 255] </a:t>
            </a:r>
            <a:r>
              <a:rPr lang="en-US" altLang="zh-CN" sz="2000" dirty="0">
                <a:solidFill>
                  <a:srgbClr val="000000"/>
                </a:solidFill>
                <a:latin typeface="Courier New"/>
                <a:cs typeface="Courier New"/>
              </a:rPr>
              <a:t>uint8</a:t>
            </a:r>
          </a:p>
          <a:p>
            <a:pPr lvl="1">
              <a:spcBef>
                <a:spcPts val="500"/>
              </a:spcBef>
            </a:pPr>
            <a:r>
              <a:rPr lang="en-US" altLang="zh-CN" sz="2000" dirty="0">
                <a:solidFill>
                  <a:srgbClr val="000000"/>
                </a:solidFill>
              </a:rPr>
              <a:t>[0, 1] </a:t>
            </a:r>
            <a:r>
              <a:rPr lang="en-US" altLang="zh-CN" sz="2000" dirty="0">
                <a:solidFill>
                  <a:srgbClr val="000000"/>
                </a:solidFill>
                <a:latin typeface="Courier New" charset="0"/>
                <a:cs typeface="Courier New" charset="0"/>
              </a:rPr>
              <a:t>double</a:t>
            </a: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438" y="2406121"/>
            <a:ext cx="3235326" cy="366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6" y="374794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04713" y="5836952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I(m,n,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)</a:t>
            </a:r>
            <a:endParaRPr lang="zh-TW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1519168" y="3225136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I(1,1,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)</a:t>
            </a:r>
            <a:endParaRPr lang="zh-TW" altLang="en-US" dirty="0"/>
          </a:p>
        </p:txBody>
      </p:sp>
      <p:sp>
        <p:nvSpPr>
          <p:cNvPr id="16" name="Rectangle 15"/>
          <p:cNvSpPr/>
          <p:nvPr/>
        </p:nvSpPr>
        <p:spPr>
          <a:xfrm>
            <a:off x="3068843" y="2465106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I(1,1,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)</a:t>
            </a:r>
            <a:endParaRPr lang="zh-TW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4989513" y="525344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I(m,n,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)</a:t>
            </a:r>
            <a:endParaRPr lang="zh-TW" altLang="en-US" dirty="0"/>
          </a:p>
        </p:txBody>
      </p:sp>
      <p:sp>
        <p:nvSpPr>
          <p:cNvPr id="23" name="Left Bracket 22"/>
          <p:cNvSpPr/>
          <p:nvPr/>
        </p:nvSpPr>
        <p:spPr>
          <a:xfrm>
            <a:off x="2245357" y="3766473"/>
            <a:ext cx="73152" cy="2124591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Left Bracket 24"/>
          <p:cNvSpPr/>
          <p:nvPr/>
        </p:nvSpPr>
        <p:spPr>
          <a:xfrm rot="16200000">
            <a:off x="3363924" y="4901559"/>
            <a:ext cx="119074" cy="2124591"/>
          </a:xfrm>
          <a:prstGeom prst="lef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Rectangle 23"/>
          <p:cNvSpPr/>
          <p:nvPr/>
        </p:nvSpPr>
        <p:spPr>
          <a:xfrm>
            <a:off x="3134921" y="5904316"/>
            <a:ext cx="3064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n</a:t>
            </a:r>
            <a:endParaRPr lang="zh-TW" altLang="en-US" dirty="0"/>
          </a:p>
        </p:txBody>
      </p:sp>
      <p:sp>
        <p:nvSpPr>
          <p:cNvPr id="27" name="Rectangle 26"/>
          <p:cNvSpPr/>
          <p:nvPr/>
        </p:nvSpPr>
        <p:spPr>
          <a:xfrm>
            <a:off x="1969216" y="4656645"/>
            <a:ext cx="36901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dirty="0"/>
              <a:t>m</a:t>
            </a:r>
            <a:endParaRPr lang="zh-TW" altLang="en-US" dirty="0"/>
          </a:p>
        </p:txBody>
      </p:sp>
      <p:grpSp>
        <p:nvGrpSpPr>
          <p:cNvPr id="4096" name="Group 4095"/>
          <p:cNvGrpSpPr/>
          <p:nvPr/>
        </p:nvGrpSpPr>
        <p:grpSpPr>
          <a:xfrm>
            <a:off x="2962275" y="2742537"/>
            <a:ext cx="238906" cy="383102"/>
            <a:chOff x="1438275" y="3244335"/>
            <a:chExt cx="238906" cy="383102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1504535" y="3244335"/>
              <a:ext cx="172646" cy="3069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438275" y="3475037"/>
              <a:ext cx="152400" cy="152400"/>
            </a:xfrm>
            <a:prstGeom prst="ellipse">
              <a:avLst/>
            </a:prstGeom>
            <a:solidFill>
              <a:srgbClr val="C00000"/>
            </a:solidFill>
            <a:ln w="2556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5" name="Group 34"/>
          <p:cNvGrpSpPr/>
          <p:nvPr/>
        </p:nvGrpSpPr>
        <p:grpSpPr>
          <a:xfrm rot="7050061">
            <a:off x="4963722" y="4903760"/>
            <a:ext cx="238906" cy="383102"/>
            <a:chOff x="1438275" y="3244335"/>
            <a:chExt cx="238906" cy="3831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1504535" y="3244335"/>
              <a:ext cx="172646" cy="3069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1438275" y="3475037"/>
              <a:ext cx="152400" cy="152400"/>
            </a:xfrm>
            <a:prstGeom prst="ellipse">
              <a:avLst/>
            </a:prstGeom>
            <a:solidFill>
              <a:srgbClr val="C00000"/>
            </a:solidFill>
            <a:ln w="2556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8" name="Group 37"/>
          <p:cNvGrpSpPr/>
          <p:nvPr/>
        </p:nvGrpSpPr>
        <p:grpSpPr>
          <a:xfrm rot="6204183">
            <a:off x="4383995" y="5675989"/>
            <a:ext cx="238906" cy="383102"/>
            <a:chOff x="1438275" y="3244335"/>
            <a:chExt cx="238906" cy="383102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1504535" y="3244335"/>
              <a:ext cx="172646" cy="3069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1438275" y="3475037"/>
              <a:ext cx="152400" cy="152400"/>
            </a:xfrm>
            <a:prstGeom prst="ellipse">
              <a:avLst/>
            </a:prstGeom>
            <a:solidFill>
              <a:srgbClr val="C00000"/>
            </a:solidFill>
            <a:ln w="2556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1" name="Group 40"/>
          <p:cNvGrpSpPr/>
          <p:nvPr/>
        </p:nvGrpSpPr>
        <p:grpSpPr>
          <a:xfrm rot="18156870">
            <a:off x="2243553" y="3546863"/>
            <a:ext cx="238906" cy="383102"/>
            <a:chOff x="1438275" y="3244335"/>
            <a:chExt cx="238906" cy="383102"/>
          </a:xfrm>
        </p:grpSpPr>
        <p:cxnSp>
          <p:nvCxnSpPr>
            <p:cNvPr id="42" name="Straight Connector 41"/>
            <p:cNvCxnSpPr/>
            <p:nvPr/>
          </p:nvCxnSpPr>
          <p:spPr>
            <a:xfrm flipV="1">
              <a:off x="1504535" y="3244335"/>
              <a:ext cx="172646" cy="3069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1438275" y="3475037"/>
              <a:ext cx="152400" cy="152400"/>
            </a:xfrm>
            <a:prstGeom prst="ellipse">
              <a:avLst/>
            </a:prstGeom>
            <a:solidFill>
              <a:srgbClr val="C00000"/>
            </a:solidFill>
            <a:ln w="2556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" name="Group 30"/>
          <p:cNvGrpSpPr/>
          <p:nvPr/>
        </p:nvGrpSpPr>
        <p:grpSpPr>
          <a:xfrm rot="7050061">
            <a:off x="4971454" y="2946787"/>
            <a:ext cx="238906" cy="383102"/>
            <a:chOff x="1438275" y="3244335"/>
            <a:chExt cx="238906" cy="383102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1504535" y="3244335"/>
              <a:ext cx="172646" cy="30690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438275" y="3475037"/>
              <a:ext cx="152400" cy="152400"/>
            </a:xfrm>
            <a:prstGeom prst="ellipse">
              <a:avLst/>
            </a:prstGeom>
            <a:solidFill>
              <a:srgbClr val="C00000"/>
            </a:solidFill>
            <a:ln w="2556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5158377" y="3112979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I(1,n,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)</a:t>
            </a:r>
            <a:endParaRPr lang="zh-TW" alt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805895" y="1018114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50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1560" y="29513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2.2 Image Import / Export / Display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71600" y="1308388"/>
            <a:ext cx="8229600" cy="4965700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Read image (support bmp, jpg, </a:t>
            </a:r>
            <a:r>
              <a:rPr lang="en-US" altLang="zh-CN" sz="2000" dirty="0" err="1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png</a:t>
            </a: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, ppm, </a:t>
            </a:r>
            <a:r>
              <a:rPr lang="en-US" altLang="zh-CN" sz="2000" dirty="0" err="1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I =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imread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('lena.jpg');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Save image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imwrite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(I, 'lena_out.jpg');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Display image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imshow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(I);</a:t>
            </a:r>
          </a:p>
          <a:p>
            <a:pPr marL="457200" lvl="1" indent="0">
              <a:buNone/>
            </a:pP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Alternatives to </a:t>
            </a:r>
            <a:r>
              <a:rPr lang="en-US" altLang="zh-CN" sz="2000" dirty="0" err="1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imshow</a:t>
            </a:r>
            <a:endParaRPr lang="en-US" altLang="zh-CN" sz="2000" dirty="0">
              <a:solidFill>
                <a:srgbClr val="0066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400"/>
              </a:spcBef>
              <a:buNone/>
            </a:pPr>
            <a:r>
              <a:rPr lang="sv-SE" altLang="zh-CN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	imagesc(I);</a:t>
            </a:r>
          </a:p>
          <a:p>
            <a:pPr>
              <a:spcBef>
                <a:spcPts val="400"/>
              </a:spcBef>
              <a:buNone/>
            </a:pPr>
            <a:r>
              <a:rPr lang="sv-SE" altLang="zh-CN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	imtool(I);</a:t>
            </a:r>
          </a:p>
          <a:p>
            <a:pPr>
              <a:spcBef>
                <a:spcPts val="400"/>
              </a:spcBef>
              <a:buNone/>
            </a:pPr>
            <a:r>
              <a:rPr lang="sv-SE" altLang="zh-CN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	image(I);</a:t>
            </a:r>
          </a:p>
          <a:p>
            <a:pPr marL="457200" lvl="1" indent="0">
              <a:buNone/>
            </a:pP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endParaRPr lang="zh-TW" altLang="en-US" dirty="0"/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47" y="2870907"/>
            <a:ext cx="3395553" cy="337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051560" y="1194088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23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2.3 Display multiple images together</a:t>
            </a:r>
            <a:endParaRPr lang="en-US" sz="40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97280" y="2025908"/>
            <a:ext cx="11110734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subplot(rows, cols, current)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figure(1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subplot(1,2,1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</a:t>
            </a:r>
            <a:r>
              <a:rPr lang="en-US" altLang="en-US" dirty="0" smtClean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altLang="en-US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'subplot 121' is also legal syntax </a:t>
            </a:r>
            <a:endParaRPr lang="en-US" altLang="en-US" dirty="0" smtClean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imshow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I2 = </a:t>
            </a:r>
            <a:r>
              <a:rPr lang="en-US" altLang="en-US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imread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(‘lena-edges.jpg’);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subplot </a:t>
            </a:r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122, </a:t>
            </a:r>
            <a:r>
              <a:rPr lang="en-US" altLang="en-US" dirty="0" err="1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imshow</a:t>
            </a:r>
            <a:r>
              <a:rPr lang="en-US" altLang="en-US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(I2);</a:t>
            </a:r>
            <a:r>
              <a:rPr lang="en-US" altLang="en-US" sz="2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en-US" sz="4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 smtClean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46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2.4 Meta-data for image matrices</a:t>
            </a:r>
            <a:endParaRPr lang="en-US" sz="40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97280" y="1964591"/>
            <a:ext cx="10058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%Note that the image is class UINT8 rather than normal DOUBLEs we've dealt with so far.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%% Get the type of the variable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rgbClr val="000000"/>
                </a:solidFill>
                <a:latin typeface="Arial Unicode MS" panose="020B0604020202020204" pitchFamily="34" charset="-128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Arial Unicode MS" panose="020B0604020202020204" pitchFamily="34" charset="-128"/>
              </a:rPr>
              <a:t>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class(</a:t>
            </a:r>
            <a:r>
              <a:rPr lang="en-US" altLang="en-US" dirty="0">
                <a:solidFill>
                  <a:srgbClr val="000000"/>
                </a:solidFill>
                <a:latin typeface="Arial Unicode MS" panose="020B0604020202020204" pitchFamily="34" charset="-128"/>
              </a:rPr>
              <a:t>I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smtClean="0">
                <a:solidFill>
                  <a:srgbClr val="006600"/>
                </a:solidFill>
                <a:latin typeface="Arial Unicode MS" panose="020B0604020202020204" pitchFamily="34" charset="-128"/>
              </a:rPr>
              <a:t>%%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Get the size of the image</a:t>
            </a:r>
            <a:endParaRPr lang="en-US" altLang="en-US" dirty="0">
              <a:solidFill>
                <a:srgbClr val="006600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imSize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size(</a:t>
            </a:r>
            <a:r>
              <a:rPr lang="en-US" altLang="en-US" dirty="0">
                <a:solidFill>
                  <a:srgbClr val="000000"/>
                </a:solidFill>
                <a:latin typeface="Arial Unicode MS" panose="020B0604020202020204" pitchFamily="34" charset="-128"/>
              </a:rPr>
              <a:t>I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)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3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08660" y="305756"/>
            <a:ext cx="6332220" cy="754062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2.5 </a:t>
            </a:r>
            <a:r>
              <a:rPr lang="en-US" altLang="zh-TW" sz="4000" dirty="0"/>
              <a:t>Image Conversion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326518"/>
            <a:ext cx="9604375" cy="5868032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Type </a:t>
            </a:r>
            <a:r>
              <a:rPr lang="en-US" altLang="zh-CN" sz="2000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conversion</a:t>
            </a:r>
            <a:endParaRPr lang="en-US" altLang="en-US" sz="2000" dirty="0">
              <a:solidFill>
                <a:srgbClr val="000000"/>
              </a:solidFill>
              <a:latin typeface="Arial Unicode MS" panose="020B0604020202020204" pitchFamily="34" charset="-128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MAJOR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PAIN 1: The arithmetic operations are not defined over uint8 </a:t>
            </a: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/>
            </a:r>
            <a:b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</a:b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variables so first convert them into double</a:t>
            </a:r>
            <a:r>
              <a:rPr lang="en-US" altLang="en-US" sz="2800" dirty="0">
                <a:solidFill>
                  <a:srgbClr val="00B0F0"/>
                </a:solidFill>
              </a:rPr>
              <a:t> </a:t>
            </a:r>
            <a:endParaRPr lang="en-US" altLang="en-US" sz="44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I1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= im2double(I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MAJOR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PAIN 2: The image display assumes the doubles in an </a:t>
            </a: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image</a:t>
            </a:r>
            <a:b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</a:b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to be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between 0 and 1. If it is not, it chops the intensities outside </a:t>
            </a: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/>
            </a:r>
            <a:b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</a:b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this range... (This causes bigger problems with '</a:t>
            </a:r>
            <a:r>
              <a:rPr lang="en-US" altLang="en-US" sz="2000" dirty="0" err="1">
                <a:solidFill>
                  <a:srgbClr val="00B0F0"/>
                </a:solidFill>
                <a:latin typeface="Arial Unicode MS" panose="020B0604020202020204" pitchFamily="34" charset="-128"/>
              </a:rPr>
              <a:t>imagesc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') </a:t>
            </a: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/>
            </a:r>
            <a:b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</a:b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</a:t>
            </a:r>
            <a:b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</a:b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%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So, try </a:t>
            </a:r>
            <a:r>
              <a:rPr lang="en-US" altLang="en-US" sz="2000" dirty="0" smtClean="0">
                <a:solidFill>
                  <a:srgbClr val="00B0F0"/>
                </a:solidFill>
                <a:latin typeface="Arial Unicode MS" panose="020B0604020202020204" pitchFamily="34" charset="-128"/>
              </a:rPr>
              <a:t>casting the </a:t>
            </a:r>
            <a:r>
              <a:rPr lang="en-US" altLang="en-US" sz="2000" dirty="0">
                <a:solidFill>
                  <a:srgbClr val="00B0F0"/>
                </a:solidFill>
                <a:latin typeface="Arial Unicode MS" panose="020B0604020202020204" pitchFamily="34" charset="-128"/>
              </a:rPr>
              <a:t>result to unit8 before displaying</a:t>
            </a:r>
            <a:r>
              <a:rPr lang="en-US" altLang="en-US" sz="2800" dirty="0">
                <a:solidFill>
                  <a:srgbClr val="00B0F0"/>
                </a:solidFill>
              </a:rPr>
              <a:t> </a:t>
            </a:r>
            <a:endParaRPr lang="en-US" altLang="en-US" sz="4400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I2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= im2uint8(I);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</a:t>
            </a: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Convert from RGB to grayscale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I3 = rgb2gray(I);</a:t>
            </a:r>
          </a:p>
          <a:p>
            <a:endParaRPr lang="zh-TW" altLang="en-US" dirty="0"/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698" y="3216504"/>
            <a:ext cx="2993338" cy="297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708660" y="1059818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80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2.6 </a:t>
            </a:r>
            <a:r>
              <a:rPr lang="en-US" sz="4000" dirty="0" err="1" smtClean="0"/>
              <a:t>Thresholding</a:t>
            </a:r>
            <a:r>
              <a:rPr lang="en-US" sz="4000" dirty="0" smtClean="0"/>
              <a:t> an image</a:t>
            </a:r>
            <a:endParaRPr lang="en-US" sz="40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935268" y="2218847"/>
            <a:ext cx="859562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%Composite statement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% %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smtClean="0">
                <a:solidFill>
                  <a:srgbClr val="000000"/>
                </a:solidFill>
                <a:latin typeface="Arial Unicode MS" panose="020B0604020202020204" pitchFamily="34" charset="-128"/>
              </a:rPr>
              <a:t> 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hresh = 150;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tImage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(I3&gt;thresh) .* (I3);                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%% use of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pointwise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 Unicode MS" panose="020B0604020202020204" pitchFamily="34" charset="-128"/>
              </a:rPr>
              <a:t> multiplication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1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5001" y="-125140"/>
            <a:ext cx="9616440" cy="992822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solidFill>
                  <a:srgbClr val="000000"/>
                </a:solidFill>
              </a:rPr>
              <a:t>2.7 The Coordinate System in </a:t>
            </a:r>
            <a:r>
              <a:rPr lang="en-US" altLang="en-US" sz="4000" dirty="0">
                <a:solidFill>
                  <a:srgbClr val="000000"/>
                </a:solidFill>
              </a:rPr>
              <a:t>MATLAB </a:t>
            </a:r>
            <a:r>
              <a:rPr lang="en-US" altLang="en-US" sz="4000" dirty="0" smtClean="0">
                <a:solidFill>
                  <a:srgbClr val="000000"/>
                </a:solidFill>
              </a:rPr>
              <a:t>(</a:t>
            </a:r>
            <a:r>
              <a:rPr lang="en-US" altLang="en-US" sz="4000" dirty="0" err="1" smtClean="0">
                <a:solidFill>
                  <a:srgbClr val="000000"/>
                </a:solidFill>
              </a:rPr>
              <a:t>x,y</a:t>
            </a:r>
            <a:r>
              <a:rPr lang="en-US" altLang="en-US" sz="4000" dirty="0" smtClean="0">
                <a:solidFill>
                  <a:srgbClr val="000000"/>
                </a:solidFill>
              </a:rPr>
              <a:t>)</a:t>
            </a:r>
            <a:endParaRPr lang="en-US" sz="40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1048544" y="1718160"/>
            <a:ext cx="9759157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 Unicode MS" panose="020B0604020202020204" pitchFamily="34" charset="-128"/>
              </a:rPr>
              <a:t>%% MAJOR PAIN 3: THE COORDINATE SYSTEM IN MATLAB (X,Y)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 Unicode MS" panose="020B0604020202020204" pitchFamily="34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%% X - Column, Y – Row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rgbClr val="00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imshow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(I);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%% Getting coordinates or image values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- '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</a:rPr>
              <a:t>ginput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' gets coordinates selected with the mouse - IN X/Y!!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- '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</a:rPr>
              <a:t>impixel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' can return values and/or coordinates (in ROW/COL)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</a:rPr>
              <a:t>% using the mouse or for specified locations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ginput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(1)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[c, r,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impixel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(I)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35001" y="967647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01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5001" y="249968"/>
            <a:ext cx="8229600" cy="717679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2.8 </a:t>
            </a:r>
            <a:r>
              <a:rPr lang="en-US" altLang="zh-TW" sz="4000" dirty="0"/>
              <a:t>Image Operations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50818" y="1323986"/>
            <a:ext cx="7972820" cy="4220034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Resize image as 60% smaller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Ires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imresize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(I, 0.6);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16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Crop image from user’s input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imshow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(I);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Rect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getrect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Icrp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imcrop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(I,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Rect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16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Rotate image by 45 degrees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Irot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imrotate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(I, 45);</a:t>
            </a:r>
          </a:p>
          <a:p>
            <a:pPr marL="457200" lvl="1" indent="0">
              <a:spcBef>
                <a:spcPts val="500"/>
              </a:spcBef>
              <a:buNone/>
            </a:pPr>
            <a:endParaRPr lang="en-US" altLang="zh-CN" sz="16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Affine transformation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A = [1 0 0; .5 1 0; 0 0 1];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tform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maketform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('affine', A);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Itran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imtransform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(I, </a:t>
            </a:r>
            <a:r>
              <a:rPr lang="en-US" altLang="zh-CN" sz="1600" dirty="0" err="1">
                <a:latin typeface="Courier New" pitchFamily="49" charset="0"/>
                <a:cs typeface="Courier New" pitchFamily="49" charset="0"/>
              </a:rPr>
              <a:t>tform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403" y="3024244"/>
            <a:ext cx="3254469" cy="267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Dropbox\Capt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576" y="2285800"/>
            <a:ext cx="3095125" cy="66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635001" y="967647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0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08660" y="-258761"/>
            <a:ext cx="7728758" cy="1143000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2.9 </a:t>
            </a:r>
            <a:r>
              <a:rPr lang="en-US" altLang="zh-TW" sz="4000" dirty="0"/>
              <a:t>Image Filtering / Convolution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31975" y="884239"/>
            <a:ext cx="8466137" cy="4965700"/>
          </a:xfrm>
        </p:spPr>
        <p:txBody>
          <a:bodyPr>
            <a:noAutofit/>
          </a:bodyPr>
          <a:lstStyle/>
          <a:p>
            <a:r>
              <a:rPr lang="en-US" altLang="zh-TW" sz="2400" dirty="0"/>
              <a:t>A </a:t>
            </a:r>
            <a:r>
              <a:rPr lang="en-US" altLang="zh-TW" sz="2400" dirty="0">
                <a:solidFill>
                  <a:srgbClr val="FF0000"/>
                </a:solidFill>
              </a:rPr>
              <a:t>filter</a:t>
            </a:r>
            <a:r>
              <a:rPr lang="en-US" altLang="zh-TW" sz="2400" dirty="0"/>
              <a:t> (or called mask, kernel, neighborhood) is N</a:t>
            </a:r>
            <a:r>
              <a:rPr lang="en-US" altLang="zh-CN" sz="2400" dirty="0">
                <a:solidFill>
                  <a:srgbClr val="000000"/>
                </a:solidFill>
              </a:rPr>
              <a:t>×</a:t>
            </a:r>
            <a:r>
              <a:rPr lang="en-US" altLang="zh-TW" sz="2400" dirty="0"/>
              <a:t>N matrix.</a:t>
            </a:r>
          </a:p>
          <a:p>
            <a:endParaRPr lang="en-US" altLang="zh-TW" sz="2400" dirty="0"/>
          </a:p>
          <a:p>
            <a:endParaRPr lang="en-US" altLang="zh-TW" sz="2400" dirty="0"/>
          </a:p>
          <a:p>
            <a:endParaRPr lang="en-US" altLang="zh-TW" sz="2400" dirty="0"/>
          </a:p>
          <a:p>
            <a:endParaRPr lang="en-US" altLang="zh-TW" sz="2400" dirty="0"/>
          </a:p>
          <a:p>
            <a:pPr marL="0" indent="0">
              <a:buNone/>
            </a:pPr>
            <a:endParaRPr lang="en-US" altLang="zh-TW" sz="2400" dirty="0"/>
          </a:p>
          <a:p>
            <a:r>
              <a:rPr lang="en-US" altLang="zh-TW" sz="2400" dirty="0"/>
              <a:t>Filters help us perform different kinds of operations:</a:t>
            </a:r>
          </a:p>
          <a:p>
            <a:pPr marL="457200" lvl="1" indent="0">
              <a:buNone/>
            </a:pPr>
            <a:r>
              <a:rPr lang="en-US" altLang="zh-TW" sz="2000" dirty="0"/>
              <a:t> </a:t>
            </a:r>
            <a:r>
              <a:rPr lang="en-US" altLang="zh-TW" sz="2000" dirty="0" smtClean="0"/>
              <a:t>                               </a:t>
            </a:r>
            <a:r>
              <a:rPr lang="en-US" altLang="zh-TW" sz="2000" dirty="0"/>
              <a:t>Blurring         Sharpening    Edge detection  Noise removal</a:t>
            </a:r>
            <a:endParaRPr lang="zh-TW" altLang="en-US" sz="2000" dirty="0"/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9218" name="Picture 2" descr="http://tracer.lcc.uma.es/problems/mfp/SpatialFilter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37" y="1393233"/>
            <a:ext cx="5009432" cy="23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4741080"/>
            <a:ext cx="1443440" cy="144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875927" y="4741081"/>
            <a:ext cx="6139078" cy="1447395"/>
            <a:chOff x="1903815" y="5164941"/>
            <a:chExt cx="6139078" cy="1447395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3815" y="5168896"/>
              <a:ext cx="1443440" cy="144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087" y="5168896"/>
              <a:ext cx="1443440" cy="144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9325" y="5164941"/>
              <a:ext cx="1443440" cy="144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9453" y="5168896"/>
              <a:ext cx="1443440" cy="144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ight Arrow 13"/>
          <p:cNvSpPr/>
          <p:nvPr/>
        </p:nvSpPr>
        <p:spPr>
          <a:xfrm>
            <a:off x="3227696" y="5342193"/>
            <a:ext cx="537534" cy="266255"/>
          </a:xfrm>
          <a:prstGeom prst="rightArrow">
            <a:avLst>
              <a:gd name="adj1" fmla="val 31022"/>
              <a:gd name="adj2" fmla="val 5292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8660" y="884239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48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749" y="981719"/>
            <a:ext cx="3194074" cy="233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1783" y="219444"/>
            <a:ext cx="7092834" cy="724041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2.10 </a:t>
            </a:r>
            <a:r>
              <a:rPr lang="en-US" altLang="zh-TW" sz="4000" dirty="0"/>
              <a:t>Image Filtering: Blurring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71783" y="1438839"/>
            <a:ext cx="8229600" cy="49657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Create a 11x11 Gaussian filter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pt-BR" altLang="zh-CN" sz="2000" dirty="0" smtClean="0">
                <a:latin typeface="Courier New" pitchFamily="49" charset="0"/>
                <a:cs typeface="Courier New" pitchFamily="49" charset="0"/>
              </a:rPr>
              <a:t>   f </a:t>
            </a:r>
            <a:r>
              <a:rPr lang="pt-BR" altLang="zh-CN" sz="2000" dirty="0">
                <a:latin typeface="Courier New" pitchFamily="49" charset="0"/>
                <a:cs typeface="Courier New" pitchFamily="49" charset="0"/>
              </a:rPr>
              <a:t>= fspecial('gaussian',11,3</a:t>
            </a:r>
            <a:r>
              <a:rPr lang="pt-BR" altLang="zh-CN" sz="2000" dirty="0" smtClean="0">
                <a:latin typeface="Courier New" pitchFamily="49" charset="0"/>
                <a:cs typeface="Courier New" pitchFamily="49" charset="0"/>
              </a:rPr>
              <a:t>);</a:t>
            </a:r>
            <a:br>
              <a:rPr lang="pt-BR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pt-BR" altLang="zh-CN" sz="20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pt-BR" altLang="zh-CN" sz="2000" dirty="0" smtClean="0">
                <a:latin typeface="Courier New" pitchFamily="49" charset="0"/>
                <a:cs typeface="Courier New" pitchFamily="49" charset="0"/>
              </a:rPr>
            </a:br>
            <a:endParaRPr lang="pt-BR" altLang="zh-CN" sz="2000" dirty="0" smtClean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en-US" sz="2000" dirty="0" smtClean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US" altLang="en-US" sz="2000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 it as a 3D surface: </a:t>
            </a:r>
            <a:r>
              <a:rPr lang="en-US" altLang="en-US" sz="2000" dirty="0" smtClean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en-US" sz="2000" dirty="0" smtClean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2000" dirty="0" smtClean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sz="20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surf(f); </a:t>
            </a:r>
            <a:r>
              <a:rPr lang="en-US" altLang="en-US" sz="2000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%% SEE 'help surf' or 'mesh'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endParaRPr lang="pt-BR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endParaRPr lang="pt-BR" altLang="zh-CN" sz="2000" dirty="0">
              <a:latin typeface="Courier New" pitchFamily="49" charset="0"/>
              <a:cs typeface="Courier New" pitchFamily="49" charset="0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Filtering on gray image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Ig</a:t>
            </a:r>
            <a:r>
              <a:rPr lang="tr-TR" altLang="zh-TW" dirty="0">
                <a:latin typeface="Courier New"/>
                <a:cs typeface="Courier New"/>
              </a:rPr>
              <a:t> = im2double(rgb2gray(</a:t>
            </a:r>
            <a:r>
              <a:rPr lang="en-US" altLang="zh-TW" dirty="0">
                <a:latin typeface="Courier New"/>
                <a:cs typeface="Courier New"/>
              </a:rPr>
              <a:t>I</a:t>
            </a:r>
            <a:r>
              <a:rPr lang="tr-TR" altLang="zh-TW" dirty="0">
                <a:latin typeface="Courier New"/>
                <a:cs typeface="Courier New"/>
              </a:rPr>
              <a:t>));</a:t>
            </a: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If = filter2(f, Ig);</a:t>
            </a: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786" y="3454758"/>
            <a:ext cx="2720371" cy="270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085" y="4233565"/>
            <a:ext cx="1443440" cy="144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ight Arrow 15"/>
          <p:cNvSpPr/>
          <p:nvPr/>
        </p:nvSpPr>
        <p:spPr>
          <a:xfrm>
            <a:off x="7990982" y="4834678"/>
            <a:ext cx="537534" cy="266255"/>
          </a:xfrm>
          <a:prstGeom prst="rightArrow">
            <a:avLst>
              <a:gd name="adj1" fmla="val 31022"/>
              <a:gd name="adj2" fmla="val 5292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71783" y="850189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2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31875" y="-210481"/>
            <a:ext cx="7699361" cy="1143000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2.11 </a:t>
            </a:r>
            <a:r>
              <a:rPr lang="en-US" altLang="zh-TW" sz="4000" dirty="0"/>
              <a:t>Image Filtering: Edge Detection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43244" y="1201180"/>
            <a:ext cx="8229600" cy="49657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</a:t>
            </a:r>
            <a:r>
              <a:rPr lang="en-US" altLang="zh-CN" sz="2000" dirty="0" err="1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Sobel</a:t>
            </a: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edge detection by filtering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  <a:r>
              <a:rPr lang="en-US" altLang="zh-TW" dirty="0" err="1">
                <a:latin typeface="Courier New"/>
                <a:cs typeface="Courier New"/>
              </a:rPr>
              <a:t>fx</a:t>
            </a:r>
            <a:r>
              <a:rPr lang="en-US" altLang="zh-TW" dirty="0">
                <a:latin typeface="Courier New"/>
                <a:cs typeface="Courier New"/>
              </a:rPr>
              <a:t> = [-1,0,1; -2,0,2; -1,0,1];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  <a:r>
              <a:rPr lang="en-US" altLang="zh-TW" dirty="0" err="1">
                <a:latin typeface="Courier New"/>
                <a:cs typeface="Courier New"/>
              </a:rPr>
              <a:t>fy</a:t>
            </a:r>
            <a:r>
              <a:rPr lang="en-US" altLang="zh-TW" dirty="0">
                <a:latin typeface="Courier New"/>
                <a:cs typeface="Courier New"/>
              </a:rPr>
              <a:t> = [ 1,2,1;  0,0,0; -1,-2,-1]; 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Ix = filter2(</a:t>
            </a:r>
            <a:r>
              <a:rPr lang="en-US" altLang="zh-TW" dirty="0" err="1">
                <a:latin typeface="Courier New"/>
                <a:cs typeface="Courier New"/>
              </a:rPr>
              <a:t>fx</a:t>
            </a:r>
            <a:r>
              <a:rPr lang="en-US" altLang="zh-TW" dirty="0">
                <a:latin typeface="Courier New"/>
                <a:cs typeface="Courier New"/>
              </a:rPr>
              <a:t>, Ig);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  <a:r>
              <a:rPr lang="en-US" altLang="zh-TW" dirty="0" err="1">
                <a:latin typeface="Courier New"/>
                <a:cs typeface="Courier New"/>
              </a:rPr>
              <a:t>Iy</a:t>
            </a:r>
            <a:r>
              <a:rPr lang="en-US" altLang="zh-TW" dirty="0">
                <a:latin typeface="Courier New"/>
                <a:cs typeface="Courier New"/>
              </a:rPr>
              <a:t> = filter2(</a:t>
            </a:r>
            <a:r>
              <a:rPr lang="en-US" altLang="zh-TW" dirty="0" err="1">
                <a:latin typeface="Courier New"/>
                <a:cs typeface="Courier New"/>
              </a:rPr>
              <a:t>fy</a:t>
            </a:r>
            <a:r>
              <a:rPr lang="en-US" altLang="zh-TW" dirty="0">
                <a:latin typeface="Courier New"/>
                <a:cs typeface="Courier New"/>
              </a:rPr>
              <a:t>, Ig);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  <a:r>
              <a:rPr lang="en-US" altLang="zh-TW" dirty="0" err="1">
                <a:latin typeface="Courier New"/>
                <a:cs typeface="Courier New"/>
              </a:rPr>
              <a:t>Isob</a:t>
            </a:r>
            <a:r>
              <a:rPr lang="en-US" altLang="zh-TW" dirty="0">
                <a:latin typeface="Courier New"/>
                <a:cs typeface="Courier New"/>
              </a:rPr>
              <a:t> = Ix.^2 + Iy.^2;</a:t>
            </a:r>
          </a:p>
          <a:p>
            <a:pPr marL="0" indent="0">
              <a:buNone/>
            </a:pPr>
            <a:endParaRPr lang="en-US" altLang="zh-TW" dirty="0">
              <a:latin typeface="Courier New"/>
              <a:cs typeface="Courier New"/>
            </a:endParaRP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274" y="4486678"/>
            <a:ext cx="1443440" cy="144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3634171" y="5087791"/>
            <a:ext cx="537534" cy="266255"/>
          </a:xfrm>
          <a:prstGeom prst="rightArrow">
            <a:avLst>
              <a:gd name="adj1" fmla="val 31022"/>
              <a:gd name="adj2" fmla="val 5292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568" y="4386159"/>
            <a:ext cx="1599347" cy="159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182" y="4376380"/>
            <a:ext cx="1622867" cy="160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247" y="4381429"/>
            <a:ext cx="1599347" cy="159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25424" y="5979732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ourier New"/>
                <a:cs typeface="Courier New"/>
              </a:rPr>
              <a:t>Ix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937402" y="5967228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/>
                <a:cs typeface="Courier New"/>
              </a:rPr>
              <a:t>Iy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617431" y="595358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/>
                <a:cs typeface="Courier New"/>
              </a:rPr>
              <a:t>Isob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6" y="2967038"/>
            <a:ext cx="153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270855" y="3268147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/>
                <a:cs typeface="Courier New"/>
              </a:rPr>
              <a:t>fy</a:t>
            </a:r>
            <a:endParaRPr lang="en-US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5" y="1889504"/>
            <a:ext cx="13525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8260877" y="215251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>
                <a:latin typeface="Courier New"/>
                <a:cs typeface="Courier New"/>
              </a:rPr>
              <a:t>fx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31875" y="932519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16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10490" y="185738"/>
            <a:ext cx="7419109" cy="749444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2.12 Image Filtering: Edge Detection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1814" y="1308100"/>
            <a:ext cx="8229600" cy="49657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More discussions will be given in class</a:t>
            </a:r>
          </a:p>
          <a:p>
            <a:pPr marL="0" indent="0">
              <a:buNone/>
            </a:pPr>
            <a:r>
              <a:rPr lang="en-US" altLang="zh-TW" dirty="0" smtClean="0">
                <a:latin typeface="Courier New"/>
                <a:cs typeface="Courier New"/>
              </a:rPr>
              <a:t>	Ig  </a:t>
            </a:r>
            <a:r>
              <a:rPr lang="tr-TR" altLang="zh-TW" dirty="0" smtClean="0">
                <a:latin typeface="Courier New"/>
                <a:cs typeface="Courier New"/>
              </a:rPr>
              <a:t> = im2double(rgb2gray(</a:t>
            </a:r>
            <a:r>
              <a:rPr lang="en-US" altLang="zh-TW" dirty="0" smtClean="0">
                <a:latin typeface="Courier New"/>
                <a:cs typeface="Courier New"/>
              </a:rPr>
              <a:t>I</a:t>
            </a:r>
            <a:r>
              <a:rPr lang="tr-TR" altLang="zh-TW" dirty="0" smtClean="0">
                <a:latin typeface="Courier New"/>
                <a:cs typeface="Courier New"/>
              </a:rPr>
              <a:t>));</a:t>
            </a:r>
            <a:endParaRPr lang="en-US" altLang="zh-TW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urier New"/>
                <a:cs typeface="Courier New"/>
              </a:rPr>
              <a:t>	</a:t>
            </a:r>
            <a:r>
              <a:rPr lang="en-US" altLang="zh-TW" dirty="0" err="1" smtClean="0">
                <a:latin typeface="Courier New"/>
                <a:cs typeface="Courier New"/>
              </a:rPr>
              <a:t>Isob</a:t>
            </a:r>
            <a:r>
              <a:rPr lang="en-US" altLang="zh-TW" dirty="0" smtClean="0">
                <a:latin typeface="Courier New"/>
                <a:cs typeface="Courier New"/>
              </a:rPr>
              <a:t> = edge(Ig, '</a:t>
            </a:r>
            <a:r>
              <a:rPr lang="en-US" altLang="zh-TW" dirty="0" err="1" smtClean="0">
                <a:latin typeface="Courier New"/>
                <a:cs typeface="Courier New"/>
              </a:rPr>
              <a:t>sobel</a:t>
            </a:r>
            <a:r>
              <a:rPr lang="en-US" altLang="zh-TW" dirty="0" smtClean="0">
                <a:latin typeface="Courier New"/>
                <a:cs typeface="Courier New"/>
              </a:rPr>
              <a:t>');</a:t>
            </a:r>
            <a:r>
              <a:rPr lang="zh-TW" altLang="en-US" dirty="0" smtClean="0">
                <a:latin typeface="Courier New"/>
                <a:cs typeface="Courier New"/>
              </a:rPr>
              <a:t> </a:t>
            </a:r>
            <a:r>
              <a:rPr lang="en-US" altLang="zh-CN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</a:t>
            </a:r>
            <a:r>
              <a:rPr lang="en-US" altLang="zh-TW" dirty="0" err="1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Sobel</a:t>
            </a:r>
            <a:r>
              <a:rPr lang="en-US" altLang="zh-TW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edge detection</a:t>
            </a:r>
            <a:endParaRPr lang="en-US" altLang="zh-TW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 smtClean="0">
                <a:latin typeface="Courier New"/>
                <a:cs typeface="Courier New"/>
              </a:rPr>
              <a:t>	</a:t>
            </a:r>
            <a:r>
              <a:rPr lang="en-US" altLang="zh-TW" dirty="0" err="1" smtClean="0">
                <a:latin typeface="Courier New"/>
                <a:cs typeface="Courier New"/>
              </a:rPr>
              <a:t>Ican</a:t>
            </a:r>
            <a:r>
              <a:rPr lang="en-US" altLang="zh-TW" dirty="0" smtClean="0">
                <a:latin typeface="Courier New"/>
                <a:cs typeface="Courier New"/>
              </a:rPr>
              <a:t> = edge(Ig, 'canny');</a:t>
            </a:r>
            <a:r>
              <a:rPr lang="zh-TW" altLang="en-US" dirty="0" smtClean="0">
                <a:latin typeface="Courier New"/>
                <a:cs typeface="Courier New"/>
              </a:rPr>
              <a:t> </a:t>
            </a:r>
            <a:r>
              <a:rPr lang="en-US" altLang="zh-CN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</a:t>
            </a:r>
            <a:r>
              <a:rPr lang="en-US" altLang="zh-TW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Canny edge detection</a:t>
            </a:r>
            <a:endParaRPr lang="en-US" altLang="zh-TW" dirty="0">
              <a:latin typeface="Courier New"/>
              <a:cs typeface="Courier New"/>
            </a:endParaRP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14" y="3223527"/>
            <a:ext cx="4551703" cy="3050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910" y="4164268"/>
            <a:ext cx="1443440" cy="144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4553807" y="4765381"/>
            <a:ext cx="537534" cy="266255"/>
          </a:xfrm>
          <a:prstGeom prst="rightArrow">
            <a:avLst>
              <a:gd name="adj1" fmla="val 31022"/>
              <a:gd name="adj2" fmla="val 5292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10490" y="935182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42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0227" y="19719"/>
            <a:ext cx="8135577" cy="767382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2.13 </a:t>
            </a:r>
            <a:r>
              <a:rPr lang="en-US" altLang="zh-TW" sz="4000" dirty="0"/>
              <a:t>Image Filtering: Customized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09254" y="1074558"/>
            <a:ext cx="6920345" cy="4846009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 % </a:t>
            </a:r>
            <a:r>
              <a:rPr lang="en-US" altLang="zh-TW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Customize a stronger edge detector</a:t>
            </a:r>
            <a:endParaRPr lang="en-US" altLang="zh-TW" sz="2000" dirty="0">
              <a:latin typeface="Courier New"/>
              <a:cs typeface="Courier New"/>
            </a:endParaRP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TW" sz="2000" dirty="0" smtClean="0">
                <a:latin typeface="Courier New"/>
                <a:cs typeface="Courier New"/>
              </a:rPr>
              <a:t>    f1 </a:t>
            </a:r>
            <a:r>
              <a:rPr lang="en-US" altLang="zh-TW" sz="2000" dirty="0">
                <a:latin typeface="Courier New"/>
                <a:cs typeface="Courier New"/>
              </a:rPr>
              <a:t>= [3,10,3; 0,0,0; -3,-10,-3];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I1 = filter2(f1, Ig);</a:t>
            </a:r>
          </a:p>
          <a:p>
            <a:pPr marL="0" indent="0">
              <a:buNone/>
            </a:pP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	%</a:t>
            </a:r>
            <a:r>
              <a:rPr lang="zh-TW" altLang="en-US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Customize a diagonal edge detector</a:t>
            </a: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f2 = [0,1,2; -1,0,1; -2,-1,0];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I2 = filter2(f2, Ig);</a:t>
            </a: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290" y="4477127"/>
            <a:ext cx="1443440" cy="144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3975187" y="5078240"/>
            <a:ext cx="537534" cy="266255"/>
          </a:xfrm>
          <a:prstGeom prst="rightArrow">
            <a:avLst>
              <a:gd name="adj1" fmla="val 31022"/>
              <a:gd name="adj2" fmla="val 5292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Rectangle 5"/>
          <p:cNvSpPr/>
          <p:nvPr/>
        </p:nvSpPr>
        <p:spPr>
          <a:xfrm>
            <a:off x="5526195" y="602031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ourier New"/>
                <a:cs typeface="Courier New"/>
              </a:rPr>
              <a:t>I1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38173" y="6007809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Courier New"/>
                <a:cs typeface="Courier New"/>
              </a:rPr>
              <a:t>I2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072922" y="2955790"/>
            <a:ext cx="1939945" cy="981075"/>
            <a:chOff x="6746855" y="3000375"/>
            <a:chExt cx="1939945" cy="981075"/>
          </a:xfrm>
        </p:grpSpPr>
        <p:sp>
          <p:nvSpPr>
            <p:cNvPr id="9" name="Rectangle 8"/>
            <p:cNvSpPr/>
            <p:nvPr/>
          </p:nvSpPr>
          <p:spPr>
            <a:xfrm>
              <a:off x="6746855" y="3268147"/>
              <a:ext cx="4603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latin typeface="Courier New"/>
                  <a:cs typeface="Courier New"/>
                </a:rPr>
                <a:t>f2</a:t>
              </a:r>
              <a:endParaRPr lang="en-US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225" y="3000375"/>
              <a:ext cx="1552575" cy="98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8031075" y="1497255"/>
            <a:ext cx="2089157" cy="914400"/>
            <a:chOff x="6736877" y="1879979"/>
            <a:chExt cx="2089157" cy="914400"/>
          </a:xfrm>
        </p:grpSpPr>
        <p:sp>
          <p:nvSpPr>
            <p:cNvPr id="24" name="Rectangle 23"/>
            <p:cNvSpPr/>
            <p:nvPr/>
          </p:nvSpPr>
          <p:spPr>
            <a:xfrm>
              <a:off x="6736877" y="2152513"/>
              <a:ext cx="4603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latin typeface="Courier New"/>
                  <a:cs typeface="Courier New"/>
                </a:rPr>
                <a:t>f1</a:t>
              </a:r>
              <a:endParaRPr lang="en-US" dirty="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7259" y="1879979"/>
              <a:ext cx="162877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044" y="4247343"/>
            <a:ext cx="178117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531" y="4254929"/>
            <a:ext cx="17621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/>
          <p:cNvCxnSpPr/>
          <p:nvPr/>
        </p:nvCxnSpPr>
        <p:spPr>
          <a:xfrm>
            <a:off x="900227" y="767590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0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7363" y="160338"/>
            <a:ext cx="7951458" cy="70904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3. Video Processing: Read Videos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27363" y="1341446"/>
            <a:ext cx="9181812" cy="49657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Construct video object to read video data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TW" sz="2000" dirty="0" smtClean="0">
                <a:latin typeface="Courier New"/>
                <a:cs typeface="Courier New"/>
              </a:rPr>
              <a:t>   </a:t>
            </a:r>
            <a:r>
              <a:rPr lang="en-US" altLang="zh-TW" sz="2000" dirty="0" err="1" smtClean="0">
                <a:latin typeface="Courier New"/>
                <a:cs typeface="Courier New"/>
              </a:rPr>
              <a:t>vidobj</a:t>
            </a:r>
            <a:r>
              <a:rPr lang="en-US" altLang="zh-TW" sz="2000" dirty="0" smtClean="0">
                <a:latin typeface="Courier New"/>
                <a:cs typeface="Courier New"/>
              </a:rPr>
              <a:t> </a:t>
            </a:r>
            <a:r>
              <a:rPr lang="en-US" altLang="zh-TW" sz="2000" dirty="0">
                <a:latin typeface="Courier New"/>
                <a:cs typeface="Courier New"/>
              </a:rPr>
              <a:t>= </a:t>
            </a:r>
            <a:r>
              <a:rPr lang="en-US" altLang="zh-TW" sz="2000" dirty="0" err="1">
                <a:latin typeface="Courier New"/>
                <a:cs typeface="Courier New"/>
              </a:rPr>
              <a:t>VideoReader</a:t>
            </a:r>
            <a:r>
              <a:rPr lang="en-US" altLang="zh-TW" sz="2000" dirty="0">
                <a:latin typeface="Courier New"/>
                <a:cs typeface="Courier New"/>
              </a:rPr>
              <a:t>('walk.avi');</a:t>
            </a:r>
          </a:p>
          <a:p>
            <a:endParaRPr lang="en-US" altLang="zh-TW" dirty="0">
              <a:latin typeface="Courier New"/>
              <a:cs typeface="Courier New"/>
            </a:endParaRPr>
          </a:p>
          <a:p>
            <a:pPr marL="457200" lvl="1" indent="0"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Display frame-by-frame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for </a:t>
            </a:r>
            <a:r>
              <a:rPr lang="en-US" altLang="zh-TW" dirty="0" err="1">
                <a:latin typeface="Courier New"/>
                <a:cs typeface="Courier New"/>
              </a:rPr>
              <a:t>iFrm</a:t>
            </a:r>
            <a:r>
              <a:rPr lang="en-US" altLang="zh-TW" dirty="0">
                <a:latin typeface="Courier New"/>
                <a:cs typeface="Courier New"/>
              </a:rPr>
              <a:t> = 1 : </a:t>
            </a:r>
            <a:r>
              <a:rPr lang="en-US" altLang="zh-TW" dirty="0" err="1">
                <a:latin typeface="Courier New"/>
                <a:cs typeface="Courier New"/>
              </a:rPr>
              <a:t>vidobj.NumberOfFrames</a:t>
            </a: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   I = read(</a:t>
            </a:r>
            <a:r>
              <a:rPr lang="en-US" altLang="zh-TW" dirty="0" err="1">
                <a:latin typeface="Courier New"/>
                <a:cs typeface="Courier New"/>
              </a:rPr>
              <a:t>vidobj</a:t>
            </a:r>
            <a:r>
              <a:rPr lang="en-US" altLang="zh-TW" dirty="0">
                <a:latin typeface="Courier New"/>
                <a:cs typeface="Courier New"/>
              </a:rPr>
              <a:t>, </a:t>
            </a:r>
            <a:r>
              <a:rPr lang="en-US" altLang="zh-TW" dirty="0" err="1">
                <a:latin typeface="Courier New"/>
                <a:cs typeface="Courier New"/>
              </a:rPr>
              <a:t>iFrm</a:t>
            </a:r>
            <a:r>
              <a:rPr lang="en-US" altLang="zh-TW" dirty="0">
                <a:latin typeface="Courier New"/>
                <a:cs typeface="Courier New"/>
              </a:rPr>
              <a:t>); </a:t>
            </a:r>
            <a:r>
              <a:rPr lang="en-US" altLang="zh-CN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</a:t>
            </a:r>
            <a:r>
              <a:rPr lang="en-US" altLang="zh-TW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Read frame</a:t>
            </a: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   </a:t>
            </a:r>
            <a:r>
              <a:rPr lang="en-US" altLang="zh-TW" dirty="0" err="1">
                <a:latin typeface="Courier New"/>
                <a:cs typeface="Courier New"/>
              </a:rPr>
              <a:t>imshow</a:t>
            </a:r>
            <a:r>
              <a:rPr lang="en-US" altLang="zh-TW" dirty="0">
                <a:latin typeface="Courier New"/>
                <a:cs typeface="Courier New"/>
              </a:rPr>
              <a:t>(I);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   pause(.1);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end</a:t>
            </a: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16" y="4000960"/>
            <a:ext cx="2615258" cy="2339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821" y="4000959"/>
            <a:ext cx="2578346" cy="230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727066" y="937958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3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62940" y="305436"/>
            <a:ext cx="8229600" cy="1143001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3. Video Processing: Write Videos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34490" y="1745935"/>
            <a:ext cx="8229600" cy="49657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Construct video object to write video data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  <a:r>
              <a:rPr lang="en-US" altLang="zh-TW" dirty="0" err="1">
                <a:latin typeface="Courier New"/>
                <a:cs typeface="Courier New"/>
              </a:rPr>
              <a:t>vidout</a:t>
            </a:r>
            <a:r>
              <a:rPr lang="en-US" altLang="zh-TW" dirty="0">
                <a:latin typeface="Courier New"/>
                <a:cs typeface="Courier New"/>
              </a:rPr>
              <a:t> = </a:t>
            </a:r>
            <a:r>
              <a:rPr lang="en-US" altLang="zh-TW" dirty="0" err="1">
                <a:latin typeface="Courier New"/>
                <a:cs typeface="Courier New"/>
              </a:rPr>
              <a:t>VideoWriter</a:t>
            </a:r>
            <a:r>
              <a:rPr lang="en-US" altLang="zh-TW" dirty="0">
                <a:latin typeface="Courier New"/>
                <a:cs typeface="Courier New"/>
              </a:rPr>
              <a:t>('walk_out.avi’);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</a:t>
            </a:r>
          </a:p>
          <a:p>
            <a:pPr marL="457200" lvl="1" indent="0">
              <a:spcBef>
                <a:spcPts val="500"/>
              </a:spcBef>
              <a:buNone/>
            </a:pPr>
            <a:r>
              <a:rPr lang="en-US" altLang="zh-CN" sz="2000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% Start writing content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open(</a:t>
            </a:r>
            <a:r>
              <a:rPr lang="en-US" altLang="zh-TW" dirty="0" err="1">
                <a:latin typeface="Courier New"/>
                <a:cs typeface="Courier New"/>
              </a:rPr>
              <a:t>vidout</a:t>
            </a:r>
            <a:r>
              <a:rPr lang="en-US" altLang="zh-TW" dirty="0">
                <a:latin typeface="Courier New"/>
                <a:cs typeface="Courier New"/>
              </a:rPr>
              <a:t>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for </a:t>
            </a:r>
            <a:r>
              <a:rPr lang="en-US" altLang="zh-TW" dirty="0" err="1">
                <a:latin typeface="Courier New"/>
                <a:cs typeface="Courier New"/>
              </a:rPr>
              <a:t>iFrm</a:t>
            </a:r>
            <a:r>
              <a:rPr lang="en-US" altLang="zh-TW" dirty="0">
                <a:latin typeface="Courier New"/>
                <a:cs typeface="Courier New"/>
              </a:rPr>
              <a:t> = 1 : </a:t>
            </a:r>
            <a:r>
              <a:rPr lang="en-US" altLang="zh-TW" dirty="0" err="1">
                <a:latin typeface="Courier New"/>
                <a:cs typeface="Courier New"/>
              </a:rPr>
              <a:t>nFrm</a:t>
            </a:r>
            <a:endParaRPr lang="en-US" altLang="zh-TW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	</a:t>
            </a:r>
            <a:r>
              <a:rPr lang="en-US" altLang="zh-TW" dirty="0" err="1">
                <a:latin typeface="Courier New"/>
                <a:cs typeface="Courier New"/>
              </a:rPr>
              <a:t>writeVideo</a:t>
            </a:r>
            <a:r>
              <a:rPr lang="en-US" altLang="zh-TW" dirty="0">
                <a:latin typeface="Courier New"/>
                <a:cs typeface="Courier New"/>
              </a:rPr>
              <a:t>(</a:t>
            </a:r>
            <a:r>
              <a:rPr lang="en-US" altLang="zh-TW" dirty="0" err="1">
                <a:latin typeface="Courier New"/>
                <a:cs typeface="Courier New"/>
              </a:rPr>
              <a:t>vidout</a:t>
            </a:r>
            <a:r>
              <a:rPr lang="en-US" altLang="zh-TW" dirty="0">
                <a:latin typeface="Courier New"/>
                <a:cs typeface="Courier New"/>
              </a:rPr>
              <a:t>, I);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end</a:t>
            </a:r>
          </a:p>
          <a:p>
            <a:pPr marL="0" indent="0">
              <a:buNone/>
            </a:pPr>
            <a:r>
              <a:rPr lang="en-US" altLang="zh-TW" dirty="0">
                <a:latin typeface="Courier New"/>
                <a:cs typeface="Courier New"/>
              </a:rPr>
              <a:t>	close(</a:t>
            </a:r>
            <a:r>
              <a:rPr lang="en-US" altLang="zh-TW" dirty="0" err="1">
                <a:latin typeface="Courier New"/>
                <a:cs typeface="Courier New"/>
              </a:rPr>
              <a:t>vidout</a:t>
            </a:r>
            <a:r>
              <a:rPr lang="en-US" altLang="zh-TW" dirty="0">
                <a:latin typeface="Courier New"/>
                <a:cs typeface="Courier New"/>
              </a:rPr>
              <a:t>);</a:t>
            </a:r>
          </a:p>
          <a:p>
            <a:pPr marL="0" indent="0">
              <a:buNone/>
            </a:pPr>
            <a:endParaRPr lang="en-US" altLang="zh-TW" dirty="0">
              <a:latin typeface="Courier New"/>
              <a:cs typeface="Courier New"/>
            </a:endParaRP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62940" y="1325880"/>
            <a:ext cx="10172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45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273" y="500787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4. References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575" y="1892300"/>
            <a:ext cx="8229600" cy="4965700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500"/>
              </a:spcBef>
            </a:pPr>
            <a:r>
              <a:rPr lang="en-US" altLang="zh-TW" dirty="0" smtClean="0">
                <a:latin typeface="+mj-lt"/>
                <a:cs typeface="Courier New"/>
              </a:rPr>
              <a:t>More tutorials</a:t>
            </a: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>
                <a:latin typeface="+mj-lt"/>
                <a:cs typeface="Courier New"/>
                <a:hlinkClick r:id="rId2"/>
              </a:rPr>
              <a:t>http://cseweb.ucsd.edu/~</a:t>
            </a:r>
            <a:r>
              <a:rPr lang="en-US" altLang="zh-TW" dirty="0" smtClean="0">
                <a:latin typeface="+mj-lt"/>
                <a:cs typeface="Courier New"/>
                <a:hlinkClick r:id="rId2"/>
              </a:rPr>
              <a:t>sjb/classes/matlab/matlab.intro.html</a:t>
            </a:r>
            <a:endParaRPr lang="en-US" altLang="zh-TW" dirty="0" smtClean="0">
              <a:latin typeface="+mj-lt"/>
              <a:cs typeface="Courier New"/>
            </a:endParaRP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>
                <a:latin typeface="+mj-lt"/>
                <a:cs typeface="Courier New"/>
                <a:hlinkClick r:id="rId3"/>
              </a:rPr>
              <a:t>http://</a:t>
            </a:r>
            <a:r>
              <a:rPr lang="en-US" altLang="zh-TW" dirty="0" smtClean="0">
                <a:latin typeface="+mj-lt"/>
                <a:cs typeface="Courier New"/>
                <a:hlinkClick r:id="rId3"/>
              </a:rPr>
              <a:t>www.cs.cmu.edu/afs/cs/academic/class/15385-s12/www/lec_slides/matlab_ops_tutorial.m</a:t>
            </a:r>
            <a:endParaRPr lang="en-US" altLang="zh-TW" dirty="0" smtClean="0">
              <a:latin typeface="+mj-lt"/>
              <a:cs typeface="Courier New"/>
            </a:endParaRP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>
                <a:latin typeface="+mj-lt"/>
                <a:cs typeface="Courier New"/>
                <a:hlinkClick r:id="rId4"/>
              </a:rPr>
              <a:t>http://</a:t>
            </a:r>
            <a:r>
              <a:rPr lang="en-US" altLang="zh-TW" dirty="0" smtClean="0">
                <a:latin typeface="+mj-lt"/>
                <a:cs typeface="Courier New"/>
                <a:hlinkClick r:id="rId4"/>
              </a:rPr>
              <a:t>www.cs.cmu.edu/afs/cs/academic/class/15385-s12/www/lec_slides/matlab_prog_tutorial.m</a:t>
            </a:r>
            <a:endParaRPr lang="en-US" altLang="zh-TW" dirty="0" smtClean="0">
              <a:latin typeface="+mj-lt"/>
              <a:cs typeface="Courier New"/>
            </a:endParaRP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>
                <a:latin typeface="+mj-lt"/>
                <a:cs typeface="Courier New"/>
                <a:hlinkClick r:id="rId5"/>
              </a:rPr>
              <a:t>http://</a:t>
            </a:r>
            <a:r>
              <a:rPr lang="en-US" altLang="zh-TW" dirty="0" smtClean="0">
                <a:latin typeface="+mj-lt"/>
                <a:cs typeface="Courier New"/>
                <a:hlinkClick r:id="rId5"/>
              </a:rPr>
              <a:t>www.cs.cmu.edu/afs/cs/academic/class/15385-s12/www/lec_slides/matlab_image_tutorial.m</a:t>
            </a:r>
            <a:endParaRPr lang="en-US" altLang="zh-TW" dirty="0">
              <a:latin typeface="+mj-lt"/>
              <a:cs typeface="Courier New"/>
            </a:endParaRP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 err="1" smtClean="0">
                <a:latin typeface="+mj-lt"/>
                <a:cs typeface="Courier New"/>
              </a:rPr>
              <a:t>Matlab</a:t>
            </a:r>
            <a:r>
              <a:rPr lang="en-US" altLang="zh-TW" dirty="0" smtClean="0">
                <a:latin typeface="+mj-lt"/>
                <a:cs typeface="Courier New"/>
              </a:rPr>
              <a:t> course @ </a:t>
            </a:r>
            <a:r>
              <a:rPr lang="en-US" altLang="zh-TW" dirty="0">
                <a:latin typeface="+mj-lt"/>
                <a:cs typeface="Courier New"/>
              </a:rPr>
              <a:t>ETHZ </a:t>
            </a:r>
            <a:r>
              <a:rPr lang="en-US" altLang="zh-TW" sz="2000" dirty="0">
                <a:latin typeface="+mj-lt"/>
                <a:cs typeface="Courier New"/>
              </a:rPr>
              <a:t>(</a:t>
            </a:r>
            <a:r>
              <a:rPr lang="en-US" altLang="zh-TW" sz="2000" i="1" dirty="0">
                <a:solidFill>
                  <a:srgbClr val="0000FF"/>
                </a:solidFill>
                <a:latin typeface="+mj-lt"/>
                <a:cs typeface="Courier New"/>
                <a:hlinkClick r:id="rId6"/>
              </a:rPr>
              <a:t>http://goo.gl/W2jmZJ</a:t>
            </a:r>
            <a:r>
              <a:rPr lang="en-US" altLang="zh-TW" sz="2000" dirty="0">
                <a:latin typeface="+mj-lt"/>
                <a:cs typeface="Courier New"/>
              </a:rPr>
              <a:t>)</a:t>
            </a: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 smtClean="0">
                <a:latin typeface="+mj-lt"/>
                <a:cs typeface="Courier New"/>
              </a:rPr>
              <a:t>Introductory Digital Processing @ </a:t>
            </a:r>
            <a:r>
              <a:rPr lang="en-US" altLang="zh-TW" dirty="0">
                <a:latin typeface="+mj-lt"/>
                <a:cs typeface="Courier New"/>
              </a:rPr>
              <a:t>IIT </a:t>
            </a:r>
            <a:r>
              <a:rPr lang="en-US" altLang="zh-TW" sz="2000" dirty="0">
                <a:latin typeface="+mj-lt"/>
                <a:cs typeface="Courier New"/>
              </a:rPr>
              <a:t>(</a:t>
            </a:r>
            <a:r>
              <a:rPr lang="en-US" altLang="zh-TW" sz="2000" i="1" dirty="0">
                <a:solidFill>
                  <a:srgbClr val="0000FF"/>
                </a:solidFill>
                <a:latin typeface="+mj-lt"/>
                <a:cs typeface="Courier New"/>
                <a:hlinkClick r:id="rId7"/>
              </a:rPr>
              <a:t>http://goo.gl/U0osD2</a:t>
            </a:r>
            <a:r>
              <a:rPr lang="en-US" altLang="zh-TW" sz="2000" dirty="0">
                <a:latin typeface="+mj-lt"/>
                <a:cs typeface="Courier New"/>
              </a:rPr>
              <a:t>)</a:t>
            </a:r>
            <a:endParaRPr lang="en-US" altLang="zh-TW" dirty="0" smtClean="0">
              <a:latin typeface="+mj-lt"/>
              <a:cs typeface="Courier New"/>
            </a:endParaRPr>
          </a:p>
          <a:p>
            <a:pPr marL="0" lvl="1" indent="0">
              <a:spcBef>
                <a:spcPts val="500"/>
              </a:spcBef>
              <a:buNone/>
            </a:pPr>
            <a:endParaRPr lang="en-US" altLang="zh-TW" dirty="0">
              <a:latin typeface="+mj-lt"/>
              <a:cs typeface="Courier New"/>
            </a:endParaRPr>
          </a:p>
        </p:txBody>
      </p:sp>
      <p:sp>
        <p:nvSpPr>
          <p:cNvPr id="4" name="AutoShape 2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data:image/jpeg;base64,/9j/4AAQSkZJRgABAQAAAQABAAD/2wCEAAkGBxQQEBEQERMPFQ8WEhQUEhcSFA8PFRAVFRQWGBQRFRUYHCggGBonHBQVITIjJSkrLi8vFx8zODM4NygtLisBCgoKDg0OGxAQGywkICQsLCwsLCwsLCwsNCwsLCwsLCwvLSwsLCwsLCwsLCwsLCwsLCwsLCwsLCwsLCwsLCwsLP/AABEIAMIBAwMBEQACEQEDEQH/xAAcAAEAAgMBAQEAAAAAAAAAAAAABQYDBAcCAQj/xAA6EAACAQMBBQUFBwQBBQAAAAAAAQIDBBEFEiExQVEGImFxgQcTMpGhFCNCUmKCsTNyksHRQ6LS4fD/xAAbAQEAAgMBAQAAAAAAAAAAAAAAAwQBAgUGB//EADQRAQACAQIEBAQFAwQDAAAAAAABAgMEERIhMUEFE1FxIjKRsUJhgdHwFKHhBiPB8RUkUv/aAAwDAQACEQMRAD8A7iAAAAAAAAAAAAAAAAAAAAAAAAAAAAAAAAAAAAAAAAAAAAAAAAAAAAAAAAAAAAAAAAAAAAAAAAAAAAAAAAAAAAAAAAAAAAAAAAAABDa92mt7KLdaok1Ha2YpyljOE8cFwfFrgZ25btZvWLRXvPZq9nO2lpftxo1MVF+CovdzkusU90l5ZI4yVmdolYyafJjjitHJYzdCAAAAAAAAAAAAAAAAAAAAAAAAAAAAAAAAABE9otXVrR2+NSUtilH803wz+lJNvwXkbVrxTsiz5oxUm89n5+7bao61y6G05KL2qsnxqVWuL8EnhLlhdEaau+0cEdISeCaeb/8AsZPmt0/KHuGm1KVOFbet6lFrc4yW9ST5PJwI1NbZJrE84ezrjia7S7R2A7U/b6LjUwrmnhTS3e8i+FVLll5TXJrxR2cGXzK8+rzeu0n9Pfl0np+y2E6iAAAAAAAAAAAAAAAAAAAAAAAAAAAAAAAHyUsLL4Acd7U9pvezr3ec0KKdO2WcKTfGp5y3Py2Sem1KzaXJ1UTqc1MFenf2cv0ek6tVOW9zll+Lbyzj6rJtWZe00eOKxER2d11PR4uyUcb4wX8Hg8OqtGo39ZS4NRP9RMTPKXONF1Kdhdwrxz3Xia/PTeNuPnhZXikex0+bhmLQv6vTxmxzT+b9n6Ata8akIVINShKKlFrhKMllNejO3E7xvDx0xMTtPVlMsAAAAAAAAAAAAAAAAAAAAAAAAAAAAAACie0vX1Ck7OGducU6rX4aed0POWGsdM9Teld1fUZeGOGOsuPdt6+x7i0j+GPvKmHxnLgn5DU22iKseDY+Ob557ztHtB2Ot9qvTXRnn/EL7Ypew00bO+VoZpNfo/0fP622vv8Am5lZ2yb/AJuOdorfYqy8z2ejvxUh6bfeN3SPZPrXvrZ20n95Q3Ry8uVKXwP0e1HyUep6DSZOKm3o8z4rg4MvHHS337/uvZacsAAAAAAAAAAAAAAAAAAAAAAAAAAAAAiO0muQs6LqTw5vKpQzvqTxuiui6vkjMRu0veKV4pccuKsp1HVqy2pZdatJ89lbl4LOykuhYiNnHvktkmdutuUfr+0OfXF07itOtLjKTe/kuS+WDn5b7zMvW6PTxipXHXpHJcuwdP76LPP+KW/25drHHwu2J9z9v+jxExtZxvxOXdsKHfbxzPUeH3+HZ6PDO+OEf2L1V2t9Rn+CUlSqf21Gln0ey/Q72mycN4lW1+DzcFo7xzj9HfUdh5J9AAAAAAAAAAAAAAAAAAAAAAAAAAABq6nqFO3pSrVZRjCKy2/okuLb4JLi2GJmI5y47r2tTvKzrVO7FZVGG77uD5vrJ8W/JcixSuzlajNOSeGOiq9rLvYoKmvjqvL8KccYXq2zTNbau3qseGYfMzcfav3n9lZtIHNyS9ZhqvvYiGJpnn/Ep+F0KfK63Qqfd+h5G1fjci9fjUXtXSymd3QW5u5pp+BRaseKfD+Tv1lPLvXYnV3d2VCrJ5qKOxV6+8h3ZN+eNr9x2sN+OkS8drMPk5rUjp29p6J4lVgAAAAAAAAAAAAAAAAAAAAAAAA+SljiBXNc7bWlrmLqqrV4e7oONWeeksPEP3NCObFpisby5jr+uVr2r72u9mEf6dGLbhT/AFP809/xP0wTVrEc3OzZ5yfDXoi6c9uSjnC5volxfyTNo5zsgtXgrup2t332i4lNfAnsw8Ix4L+SnlvvaZej0Gn8nFFe/Wfd7tYcClkl2cdV87JRw0cDXzvC9WOTpFvU7voeavX4nMvX4lc7QRymdLSTtLp6booF3DEj0GOeSyv3se1TZqV7ST+JKrTXiu7UXy2H6M6miv1q4XjGLlXJHtP3j/l1QvuEAAAAAAAAAAAAAAAAAAAAAAANHVdThbwc5v8AtisbU30SNq1m3RBqNRTBXivLk/ajUa988V6mKGcqlDuwWPzc5vz9Eibyohzv/I2t8qv7MKSxBJeRnaI6Nd75J5o+5vd5pNlvHh2YNQu/c20pZ+8q5hDwgn3pevD0Nb24ab+qXBi83Pt2rzn37KzbQKN57PR4680vaR3oqZJ5L1IXns3HGDg6zmt06Lzbz3HDvXmpXjmi9WWUy1p52XNOoeow7zO9htyWpfNB1J2l1RuE8KE058Xmm+7UWFxey5Y8cF3DfgvEq2qxRlxWp6/fs/RNOakk08ppNPqnwZ2njXoAAAAAAAAAAAAAAAAAAAAADQ1rVqVpSdatLZgtyXOcuUIrm9z+r4Jhi07Ru4/rXayVepKpLdndFcoxT3RLNbRWNnFy4L5snHZX7vV88zScixj0kQibi+yRTZepg2YrKLrVFBPjnL/KlxYr8U7N8toxUm3p92jrl576t3f6cO5BdIr/AO+hHktvK3osHl4+fWecvFCGCpaXWxxslbKO9FTLK3VdtBXA4mqWaLdby3HItHNWvHNrX+9EuJNgUrVob2drBPJblDSLrDuPs41NXFhS3pzpL3M/B01iPzhsP1Oxp78WOJeR1+Hys9o7Tzj9f26LQTqYAAAAAAAAAAAAAAAAAAAGjqOr0rdfeTSfRd6T/ag0vkrXrLiXtN12rdXCaUo29NYpRfNvG1UeNzk/oseOc9GMd65FFldvmacUrPkwxSuGzG6SMTHKqYbRRJwqfZ7Zz/6tZbMP00/zepL8ld+8qU18/URX8NOc+6Gt4FW07OzjjeW/SRXtK5SEtp8N6KuWVmq5aKsYOLqVisLLQluOZaOaG8Md3wNsbbF1VTV4HV08raAqLDOjVhevZBqOxcV7dvdUpqpFPHxU3hpeLjP5Q8N9/RX5zVxPGMW9K5PTl9f5/d1w6LgAAAAAAAAAAAAAAAADzKSSy2kvHcGJnZC3/aWlTyoZqS/Tuj/lz9Mm0VlVyayleUc1bv8AtHXqZjtKEX+Tc8dNrj8sG3DEKttTkt/hA1Hltvjz8Q0q0b23jUi4zWV/HijCaszE7wouu6JKi3JLap9enmRWq6mnzxblPVAS3Gm69Db0e199USf9OPeqPpFcvN8DekcUq+qy+Vj3jrPKHjVLz31Vy/Cu7BclFcEa3tvKTS4PLxxXv1n3KMCtaXRxw3aUeBDaVqExp8OBSyymhbNKXA5OdPVYKPA51oR36lw9xmnJmnVXtVpnR08rStXEd506TyYZdF1F2tzRuF/06ik/GO9TXrFyXqT4r8N4sg1OKMuKaesf37f3fouE1JZXA7bxj0AAAAAAAAAAAAADWu7+nSWZzivDi35JbzMRMo8mWmON7Sr972obyqUMfqnv/wC1G8U9VDJr5/BH1QV5f1KrzUk34cEvRbjbaIU75L5PmlpzYYiGGbMJIYJmJSVYJmqWGvVWcp4a8TVLCo6/2d3OpR8XKP8A4/8ABrML+HUbcrfVGX7+zUFbr+rPvVWuXSHoZt8Fdu7OGP6jL5s/LHKP3RVCBXtLq0r3btKJBaVulW5bx3kN55J4TVhDgUsspqrPpywcvNKaqbpMo2aWh6qcDEMV6obUo7i7issx0Vi8hvOnjnkS0pInYdx9nGq/abCllr3lP7me/wDJjYl6wcWdnT34qQ8n4hh8rPMR0nnH891pJlIAAAAAAAAAAAEbrFGtKOaM9lpPMcLMvKX4WbVmO6vnpkmv+3OyjVnLae1naz3trjnxJd3FtE7/ABdWOUgxs8SkYbRDxJhvDFJmG8QwTZiUkMUzVJDBMxKWEJrN/GnFybyo8F+af+0v58jMbVjilmKzkt5cd+vsolWo6k3OXFsrWnfm72LHFYisdmelEhtK7WrapxIplYrDftokF5SxCasY8CjllLELFYrgc3KmhLUipZpZklwNYawjb2O5ljFKzXorV/A6mKWZRckW4lhdPZNqnuryVu33K8e6uXvKeZLH7dv6F3R32tw+rkeL4eLFGSPw/aXZDpPOAAAAAAAAAAAAAR2q6PC4W9YnyksZ8n1RmJ2QZsFcnXr6qTqenTt5Ymtz+GS3xl5Pr4EkTu5eTDbHPxNFyMtIhjkzDaIY5MNohikzEpIhimzVvCOvbtR2lnGPjkvw+Hn/AAZiN+rabTG0R1lz3V9Qdee74Fuil0IMl93a0mn8qv592GjAgtLo0q24RIZlZrDZoxI7SmiEjawK15SQmrOBSySlhO2i4FDIkhJUytZrZkfA1hr3adzHcS0lNSVf1CHE6OKzdCVo7y9WeTD1ZXcqFWnWh8dOcZx8XF5w/B8PUlpbhmJR5ccZKzSekxs/RWm3ka9GnWpvNOcYzi/CSTWfE7dZiY3h4u9Zpaaz2bJlqAAAAAAAAAAAABjr0Izi4TipRfFPemGLVi0bSpmudmZU8zo5lDnHjKHl+ZfU3izn5dLNedeitSkbK0QxyYbQxyNW8NC8ut0lF4x8UtzUOqX6jNa7k34J26zPSFG7Qat7x+7p52Fxectvm2+pFlydodbRaSa/HfrKKpUytazsY6tmECK0rEQ2acSKZS1huUKe8itKWISdtTKt7JIhMWsCnklJEJe1iUskt4b9Mgs1symsNGtXRJXkmohL9cS7ilKgrmJ0KTyay02iZh1z2R6uqlrK1k/vKM20utOo3JP0ltL5HT0l4mnD6PNeLYZrl8ztb7x1X4tuWAAAAAAAAAAAAAAAV/XezUK+Z08QreWIz/uS5+JmJQZcEW5x1Uyej11N03TntJ9G0/FNbmvE3iN+ahaLVtwbTM/zu2JdjrmpF/04LfmLn95Lw7qcYr92fIRNe6WcGbbltv8Az8nNu3ULi1mrepSlSi13XjMZr9M1mL8smmXJ2hc0Gh2njvzlUqdMpzLv0pENmECOZTVqzwgRzKaIbdGkRWskhIW9Er3skiEnb0ireW8JS2pla8t4SVBFS7dt0yKzWyV0rSZ3D3d2HOTW7yXVl3ReHZNTO8cq+v7fzZQ1Wspg5dZ9FostBo00u4pS6zSm/Tkj0+n8NwYY5RvPrLiZddmyd9o9I5M9zpFCpFxlRpNPj3Ir6reWpwY5jaax9EddTmrO8Wn6qN2o9neU6lm9/H3U23n+yb4eT+aKWXQRHPH9HV0vi88q5vrH/MOYV6ThJxlGUZJ4kpJxcX0afBlLaY5S7sTExvE7pvsNrH2O+pVJPFKWaVXoozxiXpJReeiZY0+TgvG6lr8Hm4ZiOsc4/ntu70mdd5N9AAAAAAAAAAAAAAAAAAEX2l0GlqFtO2rp7Et6awpU5L4ZxfJr6ptPc2YmN42bUvNLbw/N2vaJOyuatrV+KD3Sw0qkXvhUj4NfJ5XIpX3rO0u7imMlYtDVp0yGZWIq3KNAhteEkQ36FsV7ZG8QkKFuVrXbxCQoUSC120Q3qVMgmW8Q3qccEEyynuz+iuu1OeVRT/za5Lw8Tp+H+HTqJ47/ACR/dy9drYxRw1+b7LvSpqKUYpJLcklhL0PV1rWscNY2h52ZmZ3l7NmAABVO2XYynfL3kGoXSWFP8M0vw1Evo1vX0K2fTxk5xylf0Wvtp/hnnX09PZxfUbGVGpUo1VipBuM1ueH581vXzOXas1ttPWHp8eSt6xevSXdexOsK7sqNRvNRRUKvVVILEs+e6X7jsYb8dIl5PWYfJzWr26x7J4lVQAAAAAAAAAAAAAAAAAAUD2tdmvtNvG6pr76gntfrpPG0vOPxf5dSvqKb139F/QZuC/BPSfu5NbWLeDj2yu9FUnQ059CtbM3iqQp2OORWtlbRDapWhFbI22bVO3I5u2iGeFPBHM7spfQdKdxUw8qlH43wz+lPqXfD9HOpyc/ljr+yjrtXGCnL5p6fu6BSpqKUYrEUsJdF0PY1rFY2h5eZmZ3l7MsAAAAArXbHsnTv6b3RjcxX3dTHThCeN7j/ABy8YM2CuSPz9VzR62+nt617wqPs2uZ2V5V0+5Uqcqi2oKXOcE8uL4NSinvW7uFfSzNLzSzo+JVrnxRnxzvtyn2/7+7qSZfcJ9AAAAAAAAAAAAAAAAAAHmpBSTTWU0011T4oxMHTm5Vc9mvs9WdLHdT7j6we+P8Ax5pnjtfacGWafrHs9Vps9cuKL9+/u2Kem4XA5s590vmwyfYscjTzTzYeXbGePdtGR5dHBmLM8bY03TpV6ihHcuMnjKiuvmXNHpr6nJw16d59IQ6jU1wU4p/RfrCzjRgqcFiK+bfNvxPZ4MFMNIpTpDy+XLbLeb26tkmRgAAAAAANLUNLpV9l1IpyhJTpy4SpyTypRly/h8zW1It1b0yWpvwz16txI2aPoAAAAAAAAAAAAAAAAAAARer2Knsz5rc/J/8Av+TzP+pNPPlRnr+HlPtP+fut6XNNN6+rR+xo8V5srXnS8VLIzGVvXNLTrWmCauRPXLu1aVlKrPYgt/PpFc2zo6PT5NReKUjn9oTWz1xU4rLdpmnRoQ2Y8XvlLnJnudJpMempw1/WfVwdRqLZrcVv0hulpAAAAAAAAAAAAAAAAAAAAAAAAAAAAAAAPNSOU14EGpwVz4rYrdLRMMxO07olrDwfKs2K2LJOO3WJ2XonfmETL47R1OG5dTreG+GZ9VO9Y2r/APU9P8/ox5sU6pK0tY044ivN82+rPoGj0ePS4+DHHvPefdTyZbZJ3szltoAAAAAAAAAAAAAAAAAAAAAAAAAAAAAAAADSuLZuWVjHPzPK+LeBZNTqPNxTEbxz39Y7/RPTLEV2l7p2aXHe/oS6P/TWDH8WaeOfpH07sWzTPRspYPR0pWkRWsbRCF9Ng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8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/>
              <a:t>4. References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48840"/>
            <a:ext cx="10058400" cy="3720254"/>
          </a:xfrm>
        </p:spPr>
        <p:txBody>
          <a:bodyPr/>
          <a:lstStyle/>
          <a:p>
            <a:pPr marL="342900" lvl="1" indent="-342900">
              <a:spcBef>
                <a:spcPts val="500"/>
              </a:spcBef>
            </a:pPr>
            <a:r>
              <a:rPr lang="en-US" altLang="zh-TW" dirty="0">
                <a:cs typeface="Courier New"/>
              </a:rPr>
              <a:t>Open source CV algorithms with </a:t>
            </a:r>
            <a:r>
              <a:rPr lang="en-US" altLang="zh-TW" dirty="0" err="1">
                <a:cs typeface="Courier New"/>
              </a:rPr>
              <a:t>Matlab</a:t>
            </a:r>
            <a:r>
              <a:rPr lang="en-US" altLang="zh-TW" dirty="0">
                <a:cs typeface="Courier New"/>
              </a:rPr>
              <a:t> interface</a:t>
            </a: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 err="1">
                <a:cs typeface="Courier New"/>
              </a:rPr>
              <a:t>VLFeat</a:t>
            </a:r>
            <a:r>
              <a:rPr lang="en-US" altLang="zh-TW" dirty="0">
                <a:cs typeface="Courier New"/>
              </a:rPr>
              <a:t> </a:t>
            </a:r>
            <a:r>
              <a:rPr lang="en-US" altLang="zh-TW" sz="2000" dirty="0">
                <a:cs typeface="Courier New"/>
              </a:rPr>
              <a:t>(</a:t>
            </a:r>
            <a:r>
              <a:rPr lang="en-US" altLang="zh-TW" sz="2000" i="1" dirty="0">
                <a:solidFill>
                  <a:srgbClr val="0000FF"/>
                </a:solidFill>
                <a:hlinkClick r:id="rId2"/>
              </a:rPr>
              <a:t>http://www.vlfeat.org/</a:t>
            </a:r>
            <a:r>
              <a:rPr lang="en-US" altLang="zh-TW" sz="2000" dirty="0"/>
              <a:t>)</a:t>
            </a:r>
            <a:endParaRPr lang="en-US" altLang="zh-TW" sz="2000" dirty="0">
              <a:cs typeface="Courier New"/>
            </a:endParaRP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/>
              <a:t>Piotr Dollar’s toolbox  </a:t>
            </a:r>
            <a:r>
              <a:rPr lang="en-US" altLang="zh-TW" sz="2000" dirty="0"/>
              <a:t>(</a:t>
            </a:r>
            <a:r>
              <a:rPr lang="en-US" altLang="zh-TW" sz="2000" i="1" dirty="0">
                <a:solidFill>
                  <a:srgbClr val="0000FF"/>
                </a:solidFill>
                <a:hlinkClick r:id="rId3"/>
              </a:rPr>
              <a:t>http://vision.ucsd.edu/~pdollar/toolbox/</a:t>
            </a:r>
            <a:r>
              <a:rPr lang="en-US" altLang="zh-TW" sz="2000" dirty="0"/>
              <a:t>)</a:t>
            </a:r>
          </a:p>
          <a:p>
            <a:pPr marL="742950" lvl="2" indent="-342900">
              <a:spcBef>
                <a:spcPts val="500"/>
              </a:spcBef>
            </a:pPr>
            <a:r>
              <a:rPr lang="en-US" altLang="zh-TW" dirty="0" err="1"/>
              <a:t>Mexopencv</a:t>
            </a:r>
            <a:r>
              <a:rPr lang="en-US" altLang="zh-TW" dirty="0"/>
              <a:t> </a:t>
            </a:r>
            <a:r>
              <a:rPr lang="en-US" altLang="zh-TW" sz="2000" dirty="0"/>
              <a:t>(</a:t>
            </a:r>
            <a:r>
              <a:rPr lang="hu-HU" altLang="zh-TW" sz="2000" i="1" dirty="0">
                <a:solidFill>
                  <a:srgbClr val="0000FF"/>
                </a:solidFill>
                <a:hlinkClick r:id="rId4"/>
              </a:rPr>
              <a:t>http://www.cs.stonybrook.edu/~kyamagu/mexopencv/</a:t>
            </a:r>
            <a:r>
              <a:rPr lang="en-US" altLang="zh-TW" sz="2000" i="1" dirty="0"/>
              <a:t>)</a:t>
            </a:r>
          </a:p>
          <a:p>
            <a:pPr marL="742950" lvl="2" indent="-342900">
              <a:spcBef>
                <a:spcPts val="500"/>
              </a:spcBef>
            </a:pPr>
            <a:endParaRPr lang="en-US" altLang="zh-TW" sz="2000" i="1" dirty="0"/>
          </a:p>
          <a:p>
            <a:pPr marL="457200" lvl="1" indent="-457200">
              <a:spcBef>
                <a:spcPts val="500"/>
              </a:spcBef>
            </a:pPr>
            <a:r>
              <a:rPr lang="en-US" altLang="zh-TW" dirty="0"/>
              <a:t>Optimization</a:t>
            </a:r>
          </a:p>
          <a:p>
            <a:pPr marL="723900" lvl="2" indent="-323850">
              <a:spcBef>
                <a:spcPts val="500"/>
              </a:spcBef>
            </a:pPr>
            <a:r>
              <a:rPr lang="en-US" altLang="zh-TW" dirty="0"/>
              <a:t>CVX </a:t>
            </a:r>
            <a:r>
              <a:rPr lang="en-US" altLang="zh-TW" sz="2000" dirty="0"/>
              <a:t>(</a:t>
            </a:r>
            <a:r>
              <a:rPr lang="en-US" altLang="zh-TW" sz="2000" i="1" dirty="0">
                <a:solidFill>
                  <a:srgbClr val="0000FF"/>
                </a:solidFill>
                <a:hlinkClick r:id="rId5"/>
              </a:rPr>
              <a:t>http://cvxr.com/cvx/</a:t>
            </a:r>
            <a:r>
              <a:rPr lang="en-US" altLang="zh-TW" sz="2000" i="1" dirty="0"/>
              <a:t>)</a:t>
            </a:r>
            <a:endParaRPr lang="en-US" altLang="zh-TW" sz="1600" dirty="0"/>
          </a:p>
          <a:p>
            <a:pPr marL="0" indent="0">
              <a:spcBef>
                <a:spcPts val="500"/>
              </a:spcBef>
              <a:buNone/>
            </a:pPr>
            <a:endParaRPr lang="en-US" altLang="zh-TW" sz="2400" dirty="0">
              <a:cs typeface="Courier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2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413</TotalTime>
  <Words>1794</Words>
  <Application>Microsoft Office PowerPoint</Application>
  <PresentationFormat>Widescreen</PresentationFormat>
  <Paragraphs>561</Paragraphs>
  <Slides>54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7" baseType="lpstr">
      <vt:lpstr>Arial Unicode MS</vt:lpstr>
      <vt:lpstr>굴림</vt:lpstr>
      <vt:lpstr>맑은 고딕</vt:lpstr>
      <vt:lpstr>新細明體</vt:lpstr>
      <vt:lpstr>宋体</vt:lpstr>
      <vt:lpstr>Arial</vt:lpstr>
      <vt:lpstr>Calibri</vt:lpstr>
      <vt:lpstr>Calibri Light</vt:lpstr>
      <vt:lpstr>Courier New</vt:lpstr>
      <vt:lpstr>HelveticaNeueLT Std Med</vt:lpstr>
      <vt:lpstr>Tahoma</vt:lpstr>
      <vt:lpstr>Wingdings</vt:lpstr>
      <vt:lpstr>Retrospect</vt:lpstr>
      <vt:lpstr>MATLAB TUTORIAL</vt:lpstr>
      <vt:lpstr>Introduction to MATLAB</vt:lpstr>
      <vt:lpstr>What &amp; Why</vt:lpstr>
      <vt:lpstr>MATLAB Screen</vt:lpstr>
      <vt:lpstr>Variables</vt:lpstr>
      <vt:lpstr>Variables</vt:lpstr>
      <vt:lpstr>Variables</vt:lpstr>
      <vt:lpstr>Variables</vt:lpstr>
      <vt:lpstr>Variables</vt:lpstr>
      <vt:lpstr>Pointwise (element by element) Operations</vt:lpstr>
      <vt:lpstr>Vector Operations</vt:lpstr>
      <vt:lpstr>Variables</vt:lpstr>
      <vt:lpstr>Variable Creation from Functions</vt:lpstr>
      <vt:lpstr>Matrix Index</vt:lpstr>
      <vt:lpstr>Matrix Index</vt:lpstr>
      <vt:lpstr>Matrix Index</vt:lpstr>
      <vt:lpstr>Matrix Operation(1/3)</vt:lpstr>
      <vt:lpstr>Matrix Operation(1/3)</vt:lpstr>
      <vt:lpstr>Matrix Operation (2/3)</vt:lpstr>
      <vt:lpstr>Matrix Operation (2/3)</vt:lpstr>
      <vt:lpstr>Matrix Operation (3/3)</vt:lpstr>
      <vt:lpstr>Matrix Concatenation</vt:lpstr>
      <vt:lpstr>Strings</vt:lpstr>
      <vt:lpstr>Cell and Structure</vt:lpstr>
      <vt:lpstr>Operators</vt:lpstr>
      <vt:lpstr>Flow Control</vt:lpstr>
      <vt:lpstr>Vectorization</vt:lpstr>
      <vt:lpstr>Write your code using M-File</vt:lpstr>
      <vt:lpstr>Write your own functions</vt:lpstr>
      <vt:lpstr>Write your own functions</vt:lpstr>
      <vt:lpstr>Display</vt:lpstr>
      <vt:lpstr>Saving your work</vt:lpstr>
      <vt:lpstr>Useful Commands</vt:lpstr>
      <vt:lpstr>References</vt:lpstr>
      <vt:lpstr>Image Processing with MATLAB</vt:lpstr>
      <vt:lpstr>Outline</vt:lpstr>
      <vt:lpstr>1. Introduction</vt:lpstr>
      <vt:lpstr>2.1 Image Data Structure</vt:lpstr>
      <vt:lpstr>2.2 Image Import / Export / Display</vt:lpstr>
      <vt:lpstr>2.3 Display multiple images together</vt:lpstr>
      <vt:lpstr>2.4 Meta-data for image matrices</vt:lpstr>
      <vt:lpstr>2.5 Image Conversion</vt:lpstr>
      <vt:lpstr>2.6 Thresholding an image</vt:lpstr>
      <vt:lpstr>2.7 The Coordinate System in MATLAB (x,y)</vt:lpstr>
      <vt:lpstr>2.8 Image Operations</vt:lpstr>
      <vt:lpstr>2.9 Image Filtering / Convolution</vt:lpstr>
      <vt:lpstr>2.10 Image Filtering: Blurring</vt:lpstr>
      <vt:lpstr>2.11 Image Filtering: Edge Detection</vt:lpstr>
      <vt:lpstr>2.12 Image Filtering: Edge Detection</vt:lpstr>
      <vt:lpstr>2.13 Image Filtering: Customized</vt:lpstr>
      <vt:lpstr>3. Video Processing: Read Videos</vt:lpstr>
      <vt:lpstr>3. Video Processing: Write Videos</vt:lpstr>
      <vt:lpstr>4. References</vt:lpstr>
      <vt:lpstr>4.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TUTORIAL</dc:title>
  <dc:creator>Akanksha</dc:creator>
  <cp:lastModifiedBy>Ioannis Gkioulekas</cp:lastModifiedBy>
  <cp:revision>152</cp:revision>
  <dcterms:created xsi:type="dcterms:W3CDTF">2014-09-08T18:20:20Z</dcterms:created>
  <dcterms:modified xsi:type="dcterms:W3CDTF">2017-09-03T20:21:17Z</dcterms:modified>
</cp:coreProperties>
</file>