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2" r:id="rId1"/>
  </p:sldMasterIdLst>
  <p:notesMasterIdLst>
    <p:notesMasterId r:id="rId106"/>
  </p:notesMasterIdLst>
  <p:handoutMasterIdLst>
    <p:handoutMasterId r:id="rId107"/>
  </p:handoutMasterIdLst>
  <p:sldIdLst>
    <p:sldId id="598" r:id="rId2"/>
    <p:sldId id="418" r:id="rId3"/>
    <p:sldId id="1942" r:id="rId4"/>
    <p:sldId id="1916" r:id="rId5"/>
    <p:sldId id="1912" r:id="rId6"/>
    <p:sldId id="1990" r:id="rId7"/>
    <p:sldId id="1991" r:id="rId8"/>
    <p:sldId id="1928" r:id="rId9"/>
    <p:sldId id="1992" r:id="rId10"/>
    <p:sldId id="1930" r:id="rId11"/>
    <p:sldId id="1931" r:id="rId12"/>
    <p:sldId id="1929" r:id="rId13"/>
    <p:sldId id="1945" r:id="rId14"/>
    <p:sldId id="623" r:id="rId15"/>
    <p:sldId id="1926" r:id="rId16"/>
    <p:sldId id="628" r:id="rId17"/>
    <p:sldId id="625" r:id="rId18"/>
    <p:sldId id="1994" r:id="rId19"/>
    <p:sldId id="626" r:id="rId20"/>
    <p:sldId id="1997" r:id="rId21"/>
    <p:sldId id="1993" r:id="rId22"/>
    <p:sldId id="1995" r:id="rId23"/>
    <p:sldId id="1998" r:id="rId24"/>
    <p:sldId id="1999" r:id="rId25"/>
    <p:sldId id="2000" r:id="rId26"/>
    <p:sldId id="2001" r:id="rId27"/>
    <p:sldId id="2003" r:id="rId28"/>
    <p:sldId id="2004" r:id="rId29"/>
    <p:sldId id="2040" r:id="rId30"/>
    <p:sldId id="1996" r:id="rId31"/>
    <p:sldId id="1947" r:id="rId32"/>
    <p:sldId id="2031" r:id="rId33"/>
    <p:sldId id="1949" r:id="rId34"/>
    <p:sldId id="2006" r:id="rId35"/>
    <p:sldId id="2005" r:id="rId36"/>
    <p:sldId id="2007" r:id="rId37"/>
    <p:sldId id="2008" r:id="rId38"/>
    <p:sldId id="2009" r:id="rId39"/>
    <p:sldId id="2010" r:id="rId40"/>
    <p:sldId id="2011" r:id="rId41"/>
    <p:sldId id="557" r:id="rId42"/>
    <p:sldId id="1950" r:id="rId43"/>
    <p:sldId id="1951" r:id="rId44"/>
    <p:sldId id="1952" r:id="rId45"/>
    <p:sldId id="1955" r:id="rId46"/>
    <p:sldId id="1956" r:id="rId47"/>
    <p:sldId id="2013" r:id="rId48"/>
    <p:sldId id="1957" r:id="rId49"/>
    <p:sldId id="2014" r:id="rId50"/>
    <p:sldId id="2012" r:id="rId51"/>
    <p:sldId id="1948" r:id="rId52"/>
    <p:sldId id="1924" r:id="rId53"/>
    <p:sldId id="630" r:id="rId54"/>
    <p:sldId id="2015" r:id="rId55"/>
    <p:sldId id="1915" r:id="rId56"/>
    <p:sldId id="1921" r:id="rId57"/>
    <p:sldId id="2033" r:id="rId58"/>
    <p:sldId id="1959" r:id="rId59"/>
    <p:sldId id="1922" r:id="rId60"/>
    <p:sldId id="1962" r:id="rId61"/>
    <p:sldId id="2036" r:id="rId62"/>
    <p:sldId id="1963" r:id="rId63"/>
    <p:sldId id="2054" r:id="rId64"/>
    <p:sldId id="2055" r:id="rId65"/>
    <p:sldId id="2056" r:id="rId66"/>
    <p:sldId id="2039" r:id="rId67"/>
    <p:sldId id="2016" r:id="rId68"/>
    <p:sldId id="2041" r:id="rId69"/>
    <p:sldId id="2044" r:id="rId70"/>
    <p:sldId id="2043" r:id="rId71"/>
    <p:sldId id="2047" r:id="rId72"/>
    <p:sldId id="2048" r:id="rId73"/>
    <p:sldId id="2052" r:id="rId74"/>
    <p:sldId id="2051" r:id="rId75"/>
    <p:sldId id="2049" r:id="rId76"/>
    <p:sldId id="2050" r:id="rId77"/>
    <p:sldId id="2046" r:id="rId78"/>
    <p:sldId id="2057" r:id="rId79"/>
    <p:sldId id="2002" r:id="rId80"/>
    <p:sldId id="2042" r:id="rId81"/>
    <p:sldId id="1972" r:id="rId82"/>
    <p:sldId id="1974" r:id="rId83"/>
    <p:sldId id="2019" r:id="rId84"/>
    <p:sldId id="2020" r:id="rId85"/>
    <p:sldId id="2017" r:id="rId86"/>
    <p:sldId id="1975" r:id="rId87"/>
    <p:sldId id="1976" r:id="rId88"/>
    <p:sldId id="632" r:id="rId89"/>
    <p:sldId id="2026" r:id="rId90"/>
    <p:sldId id="2027" r:id="rId91"/>
    <p:sldId id="2028" r:id="rId92"/>
    <p:sldId id="2058" r:id="rId93"/>
    <p:sldId id="2029" r:id="rId94"/>
    <p:sldId id="2030" r:id="rId95"/>
    <p:sldId id="2025" r:id="rId96"/>
    <p:sldId id="633" r:id="rId97"/>
    <p:sldId id="1964" r:id="rId98"/>
    <p:sldId id="636" r:id="rId99"/>
    <p:sldId id="635" r:id="rId100"/>
    <p:sldId id="637" r:id="rId101"/>
    <p:sldId id="2059" r:id="rId102"/>
    <p:sldId id="634" r:id="rId103"/>
    <p:sldId id="2060" r:id="rId104"/>
    <p:sldId id="638" r:id="rId105"/>
  </p:sldIdLst>
  <p:sldSz cx="12192000" cy="6858000"/>
  <p:notesSz cx="6858000" cy="9144000"/>
  <p:defaultTextStyle>
    <a:defPPr>
      <a:defRPr lang="en-US"/>
    </a:defPPr>
    <a:lvl1pPr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064" userDrawn="1">
          <p15:clr>
            <a:srgbClr val="A4A3A4"/>
          </p15:clr>
        </p15:guide>
        <p15:guide id="2" pos="460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1CFF"/>
    <a:srgbClr val="BFBFFF"/>
    <a:srgbClr val="404040"/>
    <a:srgbClr val="585959"/>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76" autoAdjust="0"/>
    <p:restoredTop sz="81096"/>
  </p:normalViewPr>
  <p:slideViewPr>
    <p:cSldViewPr>
      <p:cViewPr>
        <p:scale>
          <a:sx n="80" d="100"/>
          <a:sy n="80" d="100"/>
        </p:scale>
        <p:origin x="416" y="560"/>
      </p:cViewPr>
      <p:guideLst>
        <p:guide orient="horz" pos="2064"/>
        <p:guide pos="460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handoutMaster" Target="handoutMasters/handoutMaster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13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27136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27136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27136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99FC81DA-D82C-D248-96DA-971BAA9C8F3F}" type="slidenum">
              <a:rPr lang="en-US"/>
              <a:pPr/>
              <a:t>‹#›</a:t>
            </a:fld>
            <a:endParaRPr lang="en-US"/>
          </a:p>
        </p:txBody>
      </p:sp>
    </p:spTree>
    <p:extLst>
      <p:ext uri="{BB962C8B-B14F-4D97-AF65-F5344CB8AC3E}">
        <p14:creationId xmlns:p14="http://schemas.microsoft.com/office/powerpoint/2010/main" val="20118526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4915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5364"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4915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915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4915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DF0D4404-C563-6B43-A824-459A163A6375}" type="slidenum">
              <a:rPr lang="en-US"/>
              <a:pPr/>
              <a:t>‹#›</a:t>
            </a:fld>
            <a:endParaRPr lang="en-US"/>
          </a:p>
        </p:txBody>
      </p:sp>
    </p:spTree>
    <p:extLst>
      <p:ext uri="{BB962C8B-B14F-4D97-AF65-F5344CB8AC3E}">
        <p14:creationId xmlns:p14="http://schemas.microsoft.com/office/powerpoint/2010/main" val="25316559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178"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354"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532"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709"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5886" algn="l" defTabSz="457178" rtl="0" eaLnBrk="1" latinLnBrk="0" hangingPunct="1">
      <a:defRPr sz="1200" kern="1200">
        <a:solidFill>
          <a:schemeClr val="tx1"/>
        </a:solidFill>
        <a:latin typeface="+mn-lt"/>
        <a:ea typeface="+mn-ea"/>
        <a:cs typeface="+mn-cs"/>
      </a:defRPr>
    </a:lvl6pPr>
    <a:lvl7pPr marL="2743062" algn="l" defTabSz="457178" rtl="0" eaLnBrk="1" latinLnBrk="0" hangingPunct="1">
      <a:defRPr sz="1200" kern="1200">
        <a:solidFill>
          <a:schemeClr val="tx1"/>
        </a:solidFill>
        <a:latin typeface="+mn-lt"/>
        <a:ea typeface="+mn-ea"/>
        <a:cs typeface="+mn-cs"/>
      </a:defRPr>
    </a:lvl7pPr>
    <a:lvl8pPr marL="3200240" algn="l" defTabSz="457178" rtl="0" eaLnBrk="1" latinLnBrk="0" hangingPunct="1">
      <a:defRPr sz="1200" kern="1200">
        <a:solidFill>
          <a:schemeClr val="tx1"/>
        </a:solidFill>
        <a:latin typeface="+mn-lt"/>
        <a:ea typeface="+mn-ea"/>
        <a:cs typeface="+mn-cs"/>
      </a:defRPr>
    </a:lvl8pPr>
    <a:lvl9pPr marL="3657418" algn="l" defTabSz="45717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921038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E3CE780D-E740-A841-BCEF-BAAF0ED8D54C}" type="slidenum">
              <a:rPr lang="en-US"/>
              <a:pPr/>
              <a:t>2</a:t>
            </a:fld>
            <a:endParaRPr lang="en-US"/>
          </a:p>
        </p:txBody>
      </p:sp>
      <p:sp>
        <p:nvSpPr>
          <p:cNvPr id="21507" name="Rectangle 2"/>
          <p:cNvSpPr>
            <a:spLocks noGrp="1" noRot="1" noChangeAspect="1" noChangeArrowheads="1"/>
          </p:cNvSpPr>
          <p:nvPr>
            <p:ph type="sldImg"/>
          </p:nvPr>
        </p:nvSpPr>
        <p:spPr>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dirty="0"/>
          </a:p>
        </p:txBody>
      </p:sp>
    </p:spTree>
    <p:extLst>
      <p:ext uri="{BB962C8B-B14F-4D97-AF65-F5344CB8AC3E}">
        <p14:creationId xmlns:p14="http://schemas.microsoft.com/office/powerpoint/2010/main" val="4312390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8</a:t>
            </a:fld>
            <a:endParaRPr lang="en-US"/>
          </a:p>
        </p:txBody>
      </p:sp>
    </p:spTree>
    <p:extLst>
      <p:ext uri="{BB962C8B-B14F-4D97-AF65-F5344CB8AC3E}">
        <p14:creationId xmlns:p14="http://schemas.microsoft.com/office/powerpoint/2010/main" val="38025706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13</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41127370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14</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904205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16</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r>
              <a:rPr lang="en-US" dirty="0">
                <a:ea typeface="ＭＳ Ｐゴシック" charset="0"/>
                <a:cs typeface="ＭＳ Ｐゴシック" charset="0"/>
              </a:rPr>
              <a:t>In predicting each next word, the model can see a representation of all the previous words</a:t>
            </a:r>
          </a:p>
        </p:txBody>
      </p:sp>
    </p:spTree>
    <p:extLst>
      <p:ext uri="{BB962C8B-B14F-4D97-AF65-F5344CB8AC3E}">
        <p14:creationId xmlns:p14="http://schemas.microsoft.com/office/powerpoint/2010/main" val="39802864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C07FF-B903-8A72-62EE-78EDB43FC388}"/>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34AD4F03-F186-14FC-9954-0AEB1CA83663}"/>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21</a:t>
            </a:fld>
            <a:endParaRPr lang="en-US" sz="1200">
              <a:solidFill>
                <a:srgbClr val="000000"/>
              </a:solidFill>
            </a:endParaRPr>
          </a:p>
        </p:txBody>
      </p:sp>
      <p:sp>
        <p:nvSpPr>
          <p:cNvPr id="17411" name="Rectangle 2">
            <a:extLst>
              <a:ext uri="{FF2B5EF4-FFF2-40B4-BE49-F238E27FC236}">
                <a16:creationId xmlns:a16="http://schemas.microsoft.com/office/drawing/2014/main" id="{A2E694DC-57F7-59D7-3E4E-A22A3622FDFF}"/>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5D5EC873-4C54-F76E-A2ED-BD5D68B851B4}"/>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122400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5E6BF-69BE-B53D-6FC7-2461D12D4CE9}"/>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A37F3736-BEC9-7FAB-9658-B137F780AEE3}"/>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22</a:t>
            </a:fld>
            <a:endParaRPr lang="en-US" sz="1200">
              <a:solidFill>
                <a:srgbClr val="000000"/>
              </a:solidFill>
            </a:endParaRPr>
          </a:p>
        </p:txBody>
      </p:sp>
      <p:sp>
        <p:nvSpPr>
          <p:cNvPr id="17411" name="Rectangle 2">
            <a:extLst>
              <a:ext uri="{FF2B5EF4-FFF2-40B4-BE49-F238E27FC236}">
                <a16:creationId xmlns:a16="http://schemas.microsoft.com/office/drawing/2014/main" id="{9D22EC1F-6AF4-4C66-7ADA-AFC111E35142}"/>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CCCC0A14-6A1E-5D3F-D20A-E58B6A3C9369}"/>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8128563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FE11A-425E-5E2D-B28D-B83C5F1C2B83}"/>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D2A7E748-C701-3A05-99A5-67558BA222E6}"/>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30</a:t>
            </a:fld>
            <a:endParaRPr lang="en-US" sz="1200">
              <a:solidFill>
                <a:srgbClr val="000000"/>
              </a:solidFill>
            </a:endParaRPr>
          </a:p>
        </p:txBody>
      </p:sp>
      <p:sp>
        <p:nvSpPr>
          <p:cNvPr id="17411" name="Rectangle 2">
            <a:extLst>
              <a:ext uri="{FF2B5EF4-FFF2-40B4-BE49-F238E27FC236}">
                <a16:creationId xmlns:a16="http://schemas.microsoft.com/office/drawing/2014/main" id="{7901E160-333F-D3FF-B938-9427B8BBCCD4}"/>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1B0D52D1-49B6-AFFE-1CF9-232677EB6F99}"/>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2400219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31</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2971884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66E18-6B0E-0ADA-7552-EB7E70BBA092}"/>
            </a:ext>
          </a:extLst>
        </p:cNvPr>
        <p:cNvGrpSpPr/>
        <p:nvPr/>
      </p:nvGrpSpPr>
      <p:grpSpPr>
        <a:xfrm>
          <a:off x="0" y="0"/>
          <a:ext cx="0" cy="0"/>
          <a:chOff x="0" y="0"/>
          <a:chExt cx="0" cy="0"/>
        </a:xfrm>
      </p:grpSpPr>
      <p:sp>
        <p:nvSpPr>
          <p:cNvPr id="21506" name="Rectangle 7">
            <a:extLst>
              <a:ext uri="{FF2B5EF4-FFF2-40B4-BE49-F238E27FC236}">
                <a16:creationId xmlns:a16="http://schemas.microsoft.com/office/drawing/2014/main" id="{C760C321-3657-0172-B3F6-6EC38A49EFB1}"/>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32</a:t>
            </a:fld>
            <a:endParaRPr lang="en-US" sz="1200"/>
          </a:p>
        </p:txBody>
      </p:sp>
      <p:sp>
        <p:nvSpPr>
          <p:cNvPr id="21507" name="Rectangle 2">
            <a:extLst>
              <a:ext uri="{FF2B5EF4-FFF2-40B4-BE49-F238E27FC236}">
                <a16:creationId xmlns:a16="http://schemas.microsoft.com/office/drawing/2014/main" id="{B2A8C10F-C721-522A-8C05-EDEA1DA9135D}"/>
              </a:ext>
            </a:extLst>
          </p:cNvPr>
          <p:cNvSpPr>
            <a:spLocks noGrp="1" noRot="1" noChangeAspect="1" noChangeArrowheads="1"/>
          </p:cNvSpPr>
          <p:nvPr>
            <p:ph type="sldImg"/>
          </p:nvPr>
        </p:nvSpPr>
        <p:spPr>
          <a:xfrm>
            <a:off x="381000" y="685800"/>
            <a:ext cx="6096000" cy="3429000"/>
          </a:xfrm>
          <a:solidFill>
            <a:srgbClr val="FFFFFF"/>
          </a:solidFill>
          <a:ln/>
        </p:spPr>
      </p:sp>
      <p:sp>
        <p:nvSpPr>
          <p:cNvPr id="21508" name="Rectangle 3">
            <a:extLst>
              <a:ext uri="{FF2B5EF4-FFF2-40B4-BE49-F238E27FC236}">
                <a16:creationId xmlns:a16="http://schemas.microsoft.com/office/drawing/2014/main" id="{FBBE5061-A882-8C86-047A-80853E751D91}"/>
              </a:ext>
            </a:extLst>
          </p:cNvPr>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r>
              <a:rPr lang="en-US" dirty="0">
                <a:ea typeface="ＭＳ Ｐゴシック" charset="0"/>
                <a:cs typeface="ＭＳ Ｐゴシック" charset="0"/>
              </a:rPr>
              <a:t>In predicting each next word, the model can see a representation of all the previous words</a:t>
            </a:r>
          </a:p>
        </p:txBody>
      </p:sp>
    </p:spTree>
    <p:extLst>
      <p:ext uri="{BB962C8B-B14F-4D97-AF65-F5344CB8AC3E}">
        <p14:creationId xmlns:p14="http://schemas.microsoft.com/office/powerpoint/2010/main" val="11045218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It’s simplest to visualize how this works for the unigram case. Imagine all the words of the English language covering the probability space between 0 and 1, each word covering an interval proportional to its frequency. We choose a random value between 0 and 1, find that point on the probability line, and print the word whose interval includes this chosen value.  So let's suppose we choose a random number, it's 0.12, we look on our number line, and that's the word "to", so we generate "to" as the next word. We continue choosing random numbers and generating words until we randomly generate the end-of-sentence token.</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41</a:t>
            </a:fld>
            <a:endParaRPr lang="en-US"/>
          </a:p>
        </p:txBody>
      </p:sp>
    </p:spTree>
    <p:extLst>
      <p:ext uri="{BB962C8B-B14F-4D97-AF65-F5344CB8AC3E}">
        <p14:creationId xmlns:p14="http://schemas.microsoft.com/office/powerpoint/2010/main" val="3909781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45</a:t>
            </a:fld>
            <a:endParaRPr lang="en-US"/>
          </a:p>
        </p:txBody>
      </p:sp>
    </p:spTree>
    <p:extLst>
      <p:ext uri="{BB962C8B-B14F-4D97-AF65-F5344CB8AC3E}">
        <p14:creationId xmlns:p14="http://schemas.microsoft.com/office/powerpoint/2010/main" val="15860071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46</a:t>
            </a:fld>
            <a:endParaRPr lang="en-US"/>
          </a:p>
        </p:txBody>
      </p:sp>
    </p:spTree>
    <p:extLst>
      <p:ext uri="{BB962C8B-B14F-4D97-AF65-F5344CB8AC3E}">
        <p14:creationId xmlns:p14="http://schemas.microsoft.com/office/powerpoint/2010/main" val="39255241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effectLst/>
                <a:latin typeface="Calibri" panose="020F0502020204030204" pitchFamily="34" charset="0"/>
                <a:cs typeface="Calibri" panose="020F0502020204030204" pitchFamily="34" charset="0"/>
              </a:rPr>
              <a:t> (dividing by a smaller fraction </a:t>
            </a:r>
            <a:r>
              <a:rPr lang="el-GR" sz="1200" dirty="0">
                <a:effectLst/>
                <a:latin typeface="Calibri" panose="020F0502020204030204" pitchFamily="34" charset="0"/>
                <a:cs typeface="Calibri" panose="020F0502020204030204" pitchFamily="34" charset="0"/>
              </a:rPr>
              <a:t>τ ≤ 1 </a:t>
            </a:r>
            <a:r>
              <a:rPr lang="en-US" sz="1200" dirty="0">
                <a:effectLst/>
                <a:latin typeface="Calibri" panose="020F0502020204030204" pitchFamily="34" charset="0"/>
                <a:cs typeface="Calibri" panose="020F0502020204030204" pitchFamily="34" charset="0"/>
              </a:rPr>
              <a:t>results in making each score larger). </a:t>
            </a:r>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48</a:t>
            </a:fld>
            <a:endParaRPr lang="en-US"/>
          </a:p>
        </p:txBody>
      </p:sp>
    </p:spTree>
    <p:extLst>
      <p:ext uri="{BB962C8B-B14F-4D97-AF65-F5344CB8AC3E}">
        <p14:creationId xmlns:p14="http://schemas.microsoft.com/office/powerpoint/2010/main" val="33487723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86989-CD76-8D7B-38B2-774068E211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958E5B-A1D3-CAF4-E25B-5A301FB1A1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7B19AE-4627-D6E2-E927-FADF2608FC7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1B7BD02-2C01-E3F7-3215-288FE993A921}"/>
              </a:ext>
            </a:extLst>
          </p:cNvPr>
          <p:cNvSpPr>
            <a:spLocks noGrp="1"/>
          </p:cNvSpPr>
          <p:nvPr>
            <p:ph type="sldNum" sz="quarter" idx="5"/>
          </p:nvPr>
        </p:nvSpPr>
        <p:spPr/>
        <p:txBody>
          <a:bodyPr/>
          <a:lstStyle/>
          <a:p>
            <a:fld id="{DF0D4404-C563-6B43-A824-459A163A6375}" type="slidenum">
              <a:rPr lang="en-US" smtClean="0"/>
              <a:pPr/>
              <a:t>50</a:t>
            </a:fld>
            <a:endParaRPr lang="en-US"/>
          </a:p>
        </p:txBody>
      </p:sp>
    </p:spTree>
    <p:extLst>
      <p:ext uri="{BB962C8B-B14F-4D97-AF65-F5344CB8AC3E}">
        <p14:creationId xmlns:p14="http://schemas.microsoft.com/office/powerpoint/2010/main" val="28499172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51</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7793386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52</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649415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B99E8-973B-59D3-7412-A8772094AD1D}"/>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EC95229A-7E04-E556-DFC5-3E3E45BF7D86}"/>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67</a:t>
            </a:fld>
            <a:endParaRPr lang="en-US" sz="1200">
              <a:solidFill>
                <a:srgbClr val="000000"/>
              </a:solidFill>
            </a:endParaRPr>
          </a:p>
        </p:txBody>
      </p:sp>
      <p:sp>
        <p:nvSpPr>
          <p:cNvPr id="17411" name="Rectangle 2">
            <a:extLst>
              <a:ext uri="{FF2B5EF4-FFF2-40B4-BE49-F238E27FC236}">
                <a16:creationId xmlns:a16="http://schemas.microsoft.com/office/drawing/2014/main" id="{4F104578-FC4C-36C1-8655-2F37A6BEDABF}"/>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CDDEA2BF-8841-FFBB-693A-480859286859}"/>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4841293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3E025-70B6-3EB7-B9E2-C519012909BA}"/>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02922D10-BB6E-7A1A-A8A6-4EB9F160174C}"/>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68</a:t>
            </a:fld>
            <a:endParaRPr lang="en-US" sz="1200">
              <a:solidFill>
                <a:srgbClr val="000000"/>
              </a:solidFill>
            </a:endParaRPr>
          </a:p>
        </p:txBody>
      </p:sp>
      <p:sp>
        <p:nvSpPr>
          <p:cNvPr id="17411" name="Rectangle 2">
            <a:extLst>
              <a:ext uri="{FF2B5EF4-FFF2-40B4-BE49-F238E27FC236}">
                <a16:creationId xmlns:a16="http://schemas.microsoft.com/office/drawing/2014/main" id="{538F22B7-A385-68F9-9DC4-548C9A5F5477}"/>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39E6E610-E8CF-C6F8-BF71-B0E4AAB7F0F2}"/>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9916083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1F0BD-1B0A-1749-515D-24BED63062C9}"/>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4BED1353-E732-A6D7-846E-4C7C57F97BF8}"/>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80</a:t>
            </a:fld>
            <a:endParaRPr lang="en-US" sz="1200">
              <a:solidFill>
                <a:srgbClr val="000000"/>
              </a:solidFill>
            </a:endParaRPr>
          </a:p>
        </p:txBody>
      </p:sp>
      <p:sp>
        <p:nvSpPr>
          <p:cNvPr id="17411" name="Rectangle 2">
            <a:extLst>
              <a:ext uri="{FF2B5EF4-FFF2-40B4-BE49-F238E27FC236}">
                <a16:creationId xmlns:a16="http://schemas.microsoft.com/office/drawing/2014/main" id="{2A285326-1911-20B1-D353-BA034B182208}"/>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56488637-34E1-6697-D88A-6B2A4FA972DF}"/>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42373976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81</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5890464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97388-7359-238E-12A3-3570827934D5}"/>
            </a:ext>
          </a:extLst>
        </p:cNvPr>
        <p:cNvGrpSpPr/>
        <p:nvPr/>
      </p:nvGrpSpPr>
      <p:grpSpPr>
        <a:xfrm>
          <a:off x="0" y="0"/>
          <a:ext cx="0" cy="0"/>
          <a:chOff x="0" y="0"/>
          <a:chExt cx="0" cy="0"/>
        </a:xfrm>
      </p:grpSpPr>
      <p:sp>
        <p:nvSpPr>
          <p:cNvPr id="138242" name="Rectangle 7">
            <a:extLst>
              <a:ext uri="{FF2B5EF4-FFF2-40B4-BE49-F238E27FC236}">
                <a16:creationId xmlns:a16="http://schemas.microsoft.com/office/drawing/2014/main" id="{ACBA9AB0-EB55-F81E-2F40-AC245F2749E0}"/>
              </a:ext>
            </a:extLst>
          </p:cNvPr>
          <p:cNvSpPr>
            <a:spLocks noGrp="1" noChangeArrowheads="1"/>
          </p:cNvSpPr>
          <p:nvPr>
            <p:ph type="sldNum" sz="quarter" idx="5"/>
          </p:nvPr>
        </p:nvSpPr>
        <p:spPr>
          <a:noFill/>
        </p:spPr>
        <p:txBody>
          <a:bodyPr/>
          <a:lstStyle/>
          <a:p>
            <a:fld id="{833EBD86-0A01-3B4B-B540-6B90BD60E5F2}" type="slidenum">
              <a:rPr lang="en-US"/>
              <a:pPr/>
              <a:t>83</a:t>
            </a:fld>
            <a:endParaRPr lang="en-US"/>
          </a:p>
        </p:txBody>
      </p:sp>
      <p:sp>
        <p:nvSpPr>
          <p:cNvPr id="138243" name="Rectangle 2">
            <a:extLst>
              <a:ext uri="{FF2B5EF4-FFF2-40B4-BE49-F238E27FC236}">
                <a16:creationId xmlns:a16="http://schemas.microsoft.com/office/drawing/2014/main" id="{D4A54142-0E0E-5652-BBAD-9A570F9C02F6}"/>
              </a:ext>
            </a:extLst>
          </p:cNvPr>
          <p:cNvSpPr>
            <a:spLocks noGrp="1" noRot="1" noChangeAspect="1" noChangeArrowheads="1"/>
          </p:cNvSpPr>
          <p:nvPr>
            <p:ph type="sldImg"/>
          </p:nvPr>
        </p:nvSpPr>
        <p:spPr>
          <a:solidFill>
            <a:srgbClr val="FFFFFF"/>
          </a:solidFill>
          <a:ln/>
        </p:spPr>
      </p:sp>
      <p:sp>
        <p:nvSpPr>
          <p:cNvPr id="138244" name="Rectangle 3">
            <a:extLst>
              <a:ext uri="{FF2B5EF4-FFF2-40B4-BE49-F238E27FC236}">
                <a16:creationId xmlns:a16="http://schemas.microsoft.com/office/drawing/2014/main" id="{E1C9746E-1A77-907C-09D7-0E7E45D5A562}"/>
              </a:ext>
            </a:extLst>
          </p:cNvPr>
          <p:cNvSpPr>
            <a:spLocks noGrp="1" noChangeArrowheads="1"/>
          </p:cNvSpPr>
          <p:nvPr>
            <p:ph type="body" idx="1"/>
          </p:nvPr>
        </p:nvSpPr>
        <p:spPr>
          <a:solidFill>
            <a:srgbClr val="FFFFFF"/>
          </a:solidFill>
          <a:ln>
            <a:solidFill>
              <a:srgbClr val="000000"/>
            </a:solid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There's a problem with using probability.  And that is that the probability of a test set depends very directly on the length of the test set.  This is because probability gets smaller the longer the text.  For n-gram models, this is very clear; the chain rule of probability means that  for a test set of N words we are multiplying together N n-gram probabilities! It would be better to normalize the probabilities by length to get a metric that is per-word.  Perplexity is just such a metric. </a:t>
            </a:r>
            <a:r>
              <a:rPr lang="en-US" b="1" dirty="0">
                <a:latin typeface="Calibri" charset="0"/>
              </a:rPr>
              <a:t>Perplexity</a:t>
            </a:r>
            <a:r>
              <a:rPr lang="en-US" dirty="0">
                <a:latin typeface="Calibri" charset="0"/>
              </a:rPr>
              <a:t> is the inverse probability of the test set, normalized by the number of words. We normalize by taking the N-</a:t>
            </a:r>
            <a:r>
              <a:rPr lang="en-US" dirty="0" err="1">
                <a:latin typeface="Calibri" charset="0"/>
              </a:rPr>
              <a:t>th</a:t>
            </a:r>
            <a:r>
              <a:rPr lang="en-US" dirty="0">
                <a:latin typeface="Calibri" charset="0"/>
              </a:rPr>
              <a:t> root of the probability of the test set.</a:t>
            </a:r>
          </a:p>
        </p:txBody>
      </p:sp>
    </p:spTree>
    <p:extLst>
      <p:ext uri="{BB962C8B-B14F-4D97-AF65-F5344CB8AC3E}">
        <p14:creationId xmlns:p14="http://schemas.microsoft.com/office/powerpoint/2010/main" val="21451106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A6A68-6B19-CACF-17C6-9F747FE88F33}"/>
            </a:ext>
          </a:extLst>
        </p:cNvPr>
        <p:cNvGrpSpPr/>
        <p:nvPr/>
      </p:nvGrpSpPr>
      <p:grpSpPr>
        <a:xfrm>
          <a:off x="0" y="0"/>
          <a:ext cx="0" cy="0"/>
          <a:chOff x="0" y="0"/>
          <a:chExt cx="0" cy="0"/>
        </a:xfrm>
      </p:grpSpPr>
      <p:sp>
        <p:nvSpPr>
          <p:cNvPr id="138242" name="Rectangle 7">
            <a:extLst>
              <a:ext uri="{FF2B5EF4-FFF2-40B4-BE49-F238E27FC236}">
                <a16:creationId xmlns:a16="http://schemas.microsoft.com/office/drawing/2014/main" id="{5A597C36-C207-2A8E-14B9-C36893F06879}"/>
              </a:ext>
            </a:extLst>
          </p:cNvPr>
          <p:cNvSpPr>
            <a:spLocks noGrp="1" noChangeArrowheads="1"/>
          </p:cNvSpPr>
          <p:nvPr>
            <p:ph type="sldNum" sz="quarter" idx="5"/>
          </p:nvPr>
        </p:nvSpPr>
        <p:spPr>
          <a:noFill/>
        </p:spPr>
        <p:txBody>
          <a:bodyPr/>
          <a:lstStyle/>
          <a:p>
            <a:fld id="{833EBD86-0A01-3B4B-B540-6B90BD60E5F2}" type="slidenum">
              <a:rPr lang="en-US"/>
              <a:pPr/>
              <a:t>84</a:t>
            </a:fld>
            <a:endParaRPr lang="en-US"/>
          </a:p>
        </p:txBody>
      </p:sp>
      <p:sp>
        <p:nvSpPr>
          <p:cNvPr id="138243" name="Rectangle 2">
            <a:extLst>
              <a:ext uri="{FF2B5EF4-FFF2-40B4-BE49-F238E27FC236}">
                <a16:creationId xmlns:a16="http://schemas.microsoft.com/office/drawing/2014/main" id="{CB01DC67-5848-8BB6-40B8-1CF068869989}"/>
              </a:ext>
            </a:extLst>
          </p:cNvPr>
          <p:cNvSpPr>
            <a:spLocks noGrp="1" noRot="1" noChangeAspect="1" noChangeArrowheads="1"/>
          </p:cNvSpPr>
          <p:nvPr>
            <p:ph type="sldImg"/>
          </p:nvPr>
        </p:nvSpPr>
        <p:spPr>
          <a:solidFill>
            <a:srgbClr val="FFFFFF"/>
          </a:solidFill>
          <a:ln/>
        </p:spPr>
      </p:sp>
      <p:sp>
        <p:nvSpPr>
          <p:cNvPr id="138244" name="Rectangle 3">
            <a:extLst>
              <a:ext uri="{FF2B5EF4-FFF2-40B4-BE49-F238E27FC236}">
                <a16:creationId xmlns:a16="http://schemas.microsoft.com/office/drawing/2014/main" id="{2DB6FA9A-4512-D912-052A-4D2A57440C35}"/>
              </a:ext>
            </a:extLst>
          </p:cNvPr>
          <p:cNvSpPr>
            <a:spLocks noGrp="1" noChangeArrowheads="1"/>
          </p:cNvSpPr>
          <p:nvPr>
            <p:ph type="body" idx="1"/>
          </p:nvPr>
        </p:nvSpPr>
        <p:spPr>
          <a:solidFill>
            <a:srgbClr val="FFFFFF"/>
          </a:solidFill>
          <a:ln>
            <a:solidFill>
              <a:srgbClr val="000000"/>
            </a:solid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There's a problem with using probability.  And that is that the probability of a test set depends very directly on the length of the test set.  This is because probability gets smaller the longer the text.  For n-gram models, this is very clear; the chain rule of probability means that  for a test set of N words we are multiplying together N n-gram probabilities! It would be better to normalize the probabilities by length to get a metric that is per-word.  Perplexity is just such a metric. </a:t>
            </a:r>
            <a:r>
              <a:rPr lang="en-US" b="1" dirty="0">
                <a:latin typeface="Calibri" charset="0"/>
              </a:rPr>
              <a:t>Perplexity</a:t>
            </a:r>
            <a:r>
              <a:rPr lang="en-US" dirty="0">
                <a:latin typeface="Calibri" charset="0"/>
              </a:rPr>
              <a:t> is the inverse probability of the test set, normalized by the number of words. We normalize by taking the N-</a:t>
            </a:r>
            <a:r>
              <a:rPr lang="en-US" dirty="0" err="1">
                <a:latin typeface="Calibri" charset="0"/>
              </a:rPr>
              <a:t>th</a:t>
            </a:r>
            <a:r>
              <a:rPr lang="en-US" dirty="0">
                <a:latin typeface="Calibri" charset="0"/>
              </a:rPr>
              <a:t> root of the probability of the test set.</a:t>
            </a:r>
          </a:p>
        </p:txBody>
      </p:sp>
    </p:spTree>
    <p:extLst>
      <p:ext uri="{BB962C8B-B14F-4D97-AF65-F5344CB8AC3E}">
        <p14:creationId xmlns:p14="http://schemas.microsoft.com/office/powerpoint/2010/main" val="19915599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88</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835335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latin typeface="Calibri" panose="020F0502020204030204" pitchFamily="34" charset="0"/>
                <a:cs typeface="Calibri" panose="020F0502020204030204" pitchFamily="34" charset="0"/>
              </a:rPr>
              <a:t>Who owns all that data that we trained the models on?</a:t>
            </a:r>
            <a:endParaRPr lang="en-US" sz="1800" dirty="0">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96</a:t>
            </a:fld>
            <a:endParaRPr lang="en-US"/>
          </a:p>
        </p:txBody>
      </p:sp>
    </p:spTree>
    <p:extLst>
      <p:ext uri="{BB962C8B-B14F-4D97-AF65-F5344CB8AC3E}">
        <p14:creationId xmlns:p14="http://schemas.microsoft.com/office/powerpoint/2010/main" val="39250809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Training data can be leaked</a:t>
            </a:r>
          </a:p>
        </p:txBody>
      </p:sp>
      <p:sp>
        <p:nvSpPr>
          <p:cNvPr id="4" name="Slide Number Placeholder 3"/>
          <p:cNvSpPr>
            <a:spLocks noGrp="1"/>
          </p:cNvSpPr>
          <p:nvPr>
            <p:ph type="sldNum" sz="quarter" idx="5"/>
          </p:nvPr>
        </p:nvSpPr>
        <p:spPr/>
        <p:txBody>
          <a:bodyPr/>
          <a:lstStyle/>
          <a:p>
            <a:fld id="{DF0D4404-C563-6B43-A824-459A163A6375}" type="slidenum">
              <a:rPr lang="en-US" smtClean="0"/>
              <a:pPr/>
              <a:t>98</a:t>
            </a:fld>
            <a:endParaRPr lang="en-US"/>
          </a:p>
        </p:txBody>
      </p:sp>
    </p:spTree>
    <p:extLst>
      <p:ext uri="{BB962C8B-B14F-4D97-AF65-F5344CB8AC3E}">
        <p14:creationId xmlns:p14="http://schemas.microsoft.com/office/powerpoint/2010/main" val="10620877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LLMs make stuff up!</a:t>
            </a:r>
          </a:p>
        </p:txBody>
      </p:sp>
      <p:sp>
        <p:nvSpPr>
          <p:cNvPr id="4" name="Slide Number Placeholder 3"/>
          <p:cNvSpPr>
            <a:spLocks noGrp="1"/>
          </p:cNvSpPr>
          <p:nvPr>
            <p:ph type="sldNum" sz="quarter" idx="5"/>
          </p:nvPr>
        </p:nvSpPr>
        <p:spPr/>
        <p:txBody>
          <a:bodyPr/>
          <a:lstStyle/>
          <a:p>
            <a:fld id="{DF0D4404-C563-6B43-A824-459A163A6375}" type="slidenum">
              <a:rPr lang="en-US" smtClean="0"/>
              <a:pPr/>
              <a:t>99</a:t>
            </a:fld>
            <a:endParaRPr lang="en-US"/>
          </a:p>
        </p:txBody>
      </p:sp>
    </p:spTree>
    <p:extLst>
      <p:ext uri="{BB962C8B-B14F-4D97-AF65-F5344CB8AC3E}">
        <p14:creationId xmlns:p14="http://schemas.microsoft.com/office/powerpoint/2010/main" val="33222725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104</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1063087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59603"/>
            <a:ext cx="10058400" cy="907196"/>
          </a:xfrm>
        </p:spPr>
        <p:txBody>
          <a:bodyPr/>
          <a:lstStyle>
            <a:lvl1pPr>
              <a:defRPr sz="4200" baseline="0">
                <a:solidFill>
                  <a:schemeClr val="tx1">
                    <a:lumMod val="65000"/>
                    <a:lumOff val="35000"/>
                  </a:schemeClr>
                </a:solidFill>
              </a:defRPr>
            </a:lvl1pPr>
          </a:lstStyle>
          <a:p>
            <a:r>
              <a:rPr lang="en-US" dirty="0"/>
              <a:t>Click to edit Master title style</a:t>
            </a:r>
          </a:p>
        </p:txBody>
      </p:sp>
      <p:sp>
        <p:nvSpPr>
          <p:cNvPr id="3" name="Content Placeholder 2"/>
          <p:cNvSpPr>
            <a:spLocks noGrp="1"/>
          </p:cNvSpPr>
          <p:nvPr>
            <p:ph idx="1"/>
          </p:nvPr>
        </p:nvSpPr>
        <p:spPr>
          <a:xfrm>
            <a:off x="1154090" y="1513390"/>
            <a:ext cx="10058401" cy="4572000"/>
          </a:xfrm>
        </p:spPr>
        <p:txBody>
          <a:bodyPr>
            <a:normAutofit/>
          </a:bodyPr>
          <a:lstStyle>
            <a:lvl1pPr marL="7938" indent="-7938">
              <a:buNone/>
              <a:tabLst/>
              <a:defRPr sz="3600" baseline="0">
                <a:solidFill>
                  <a:schemeClr val="tx1">
                    <a:lumMod val="65000"/>
                    <a:lumOff val="35000"/>
                  </a:schemeClr>
                </a:solidFill>
                <a:latin typeface="Raleway" pitchFamily="2" charset="77"/>
              </a:defRPr>
            </a:lvl1pPr>
            <a:lvl2pPr marL="622284" indent="-385224">
              <a:buFont typeface="Arial" panose="020B0604020202020204" pitchFamily="34" charset="0"/>
              <a:buChar char="•"/>
              <a:tabLst/>
              <a:defRPr sz="3200" baseline="0">
                <a:solidFill>
                  <a:schemeClr val="tx1">
                    <a:lumMod val="65000"/>
                    <a:lumOff val="35000"/>
                  </a:schemeClr>
                </a:solidFill>
                <a:latin typeface="Raleway" pitchFamily="2" charset="77"/>
              </a:defRPr>
            </a:lvl2pPr>
            <a:lvl3pPr marL="846646" indent="-387341">
              <a:buFont typeface="Arial" panose="020B0604020202020204" pitchFamily="34" charset="0"/>
              <a:buChar char="•"/>
              <a:tabLst/>
              <a:defRPr sz="2800" baseline="0">
                <a:solidFill>
                  <a:schemeClr val="tx1">
                    <a:lumMod val="65000"/>
                    <a:lumOff val="35000"/>
                  </a:schemeClr>
                </a:solidFill>
                <a:latin typeface="Raleway" pitchFamily="2" charset="77"/>
              </a:defRPr>
            </a:lvl3pPr>
            <a:lvl4pPr marL="994808" indent="-298443">
              <a:buFont typeface="Arial" panose="020B0604020202020204" pitchFamily="34" charset="0"/>
              <a:buChar char="•"/>
              <a:tabLst/>
              <a:defRPr sz="2000" baseline="0">
                <a:solidFill>
                  <a:schemeClr val="tx1">
                    <a:lumMod val="65000"/>
                    <a:lumOff val="35000"/>
                  </a:schemeClr>
                </a:solidFill>
                <a:latin typeface="Raleway" pitchFamily="2" charset="77"/>
              </a:defRPr>
            </a:lvl4pPr>
            <a:lvl5pPr marL="1068891" indent="-222245">
              <a:buFont typeface="Arial" panose="020B0604020202020204" pitchFamily="34" charset="0"/>
              <a:buChar char="•"/>
              <a:tabLst/>
              <a:defRPr sz="1800" baseline="0">
                <a:solidFill>
                  <a:schemeClr val="tx1">
                    <a:lumMod val="65000"/>
                    <a:lumOff val="35000"/>
                  </a:schemeClr>
                </a:solidFill>
                <a:latin typeface="Raleway"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2/9/26</a:t>
            </a:fld>
            <a:endParaRPr lang="en-US"/>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9419637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59603"/>
            <a:ext cx="10058400" cy="907196"/>
          </a:xfrm>
        </p:spPr>
        <p:txBody>
          <a:bodyPr/>
          <a:lstStyle>
            <a:lvl1pPr>
              <a:defRPr sz="4200" baseline="0">
                <a:solidFill>
                  <a:schemeClr val="tx1">
                    <a:lumMod val="65000"/>
                    <a:lumOff val="35000"/>
                  </a:schemeClr>
                </a:solidFill>
              </a:defRPr>
            </a:lvl1pPr>
          </a:lstStyle>
          <a:p>
            <a:r>
              <a:rPr lang="en-US" dirty="0"/>
              <a:t>Click to edit Master title style</a:t>
            </a:r>
          </a:p>
        </p:txBody>
      </p:sp>
      <p:sp>
        <p:nvSpPr>
          <p:cNvPr id="3" name="Content Placeholder 2"/>
          <p:cNvSpPr>
            <a:spLocks noGrp="1"/>
          </p:cNvSpPr>
          <p:nvPr>
            <p:ph idx="1"/>
          </p:nvPr>
        </p:nvSpPr>
        <p:spPr>
          <a:xfrm>
            <a:off x="1097286" y="1600200"/>
            <a:ext cx="10058401" cy="4572000"/>
          </a:xfrm>
        </p:spPr>
        <p:txBody>
          <a:bodyPr>
            <a:normAutofit/>
          </a:bodyPr>
          <a:lstStyle>
            <a:lvl1pPr marL="7938" indent="-7938">
              <a:buNone/>
              <a:tabLst/>
              <a:defRPr sz="3600" baseline="0">
                <a:solidFill>
                  <a:schemeClr val="tx1">
                    <a:lumMod val="65000"/>
                    <a:lumOff val="35000"/>
                  </a:schemeClr>
                </a:solidFill>
                <a:latin typeface="Raleway" pitchFamily="2" charset="77"/>
              </a:defRPr>
            </a:lvl1pPr>
            <a:lvl2pPr marL="622284" indent="-385224">
              <a:buFont typeface="Arial" panose="020B0604020202020204" pitchFamily="34" charset="0"/>
              <a:buChar char="•"/>
              <a:tabLst/>
              <a:defRPr sz="3200" baseline="0">
                <a:solidFill>
                  <a:schemeClr val="tx1">
                    <a:lumMod val="65000"/>
                    <a:lumOff val="35000"/>
                  </a:schemeClr>
                </a:solidFill>
                <a:latin typeface="Raleway" pitchFamily="2" charset="77"/>
              </a:defRPr>
            </a:lvl2pPr>
            <a:lvl3pPr marL="846646" indent="-387341">
              <a:buFont typeface="Arial" panose="020B0604020202020204" pitchFamily="34" charset="0"/>
              <a:buChar char="•"/>
              <a:tabLst/>
              <a:defRPr sz="2800" baseline="0">
                <a:solidFill>
                  <a:schemeClr val="tx1">
                    <a:lumMod val="65000"/>
                    <a:lumOff val="35000"/>
                  </a:schemeClr>
                </a:solidFill>
                <a:latin typeface="Raleway" pitchFamily="2" charset="77"/>
              </a:defRPr>
            </a:lvl3pPr>
            <a:lvl4pPr marL="994808" indent="-298443">
              <a:buFont typeface="Arial" panose="020B0604020202020204" pitchFamily="34" charset="0"/>
              <a:buChar char="•"/>
              <a:tabLst/>
              <a:defRPr sz="2000" baseline="0">
                <a:solidFill>
                  <a:schemeClr val="tx1">
                    <a:lumMod val="65000"/>
                    <a:lumOff val="35000"/>
                  </a:schemeClr>
                </a:solidFill>
                <a:latin typeface="Raleway" pitchFamily="2" charset="77"/>
              </a:defRPr>
            </a:lvl4pPr>
            <a:lvl5pPr marL="1068891" indent="-222245">
              <a:buFont typeface="Arial" panose="020B0604020202020204" pitchFamily="34" charset="0"/>
              <a:buChar char="•"/>
              <a:tabLst/>
              <a:defRPr sz="1800" baseline="0">
                <a:solidFill>
                  <a:schemeClr val="tx1">
                    <a:lumMod val="65000"/>
                    <a:lumOff val="35000"/>
                  </a:schemeClr>
                </a:solidFill>
                <a:latin typeface="Raleway"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2/9/26</a:t>
            </a:fld>
            <a:endParaRPr lang="en-US"/>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2466830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reserve="1">
  <p:cSld name="Title and body">
    <p:spTree>
      <p:nvGrpSpPr>
        <p:cNvPr id="1" name="Shape 23"/>
        <p:cNvGrpSpPr/>
        <p:nvPr/>
      </p:nvGrpSpPr>
      <p:grpSpPr>
        <a:xfrm>
          <a:off x="0" y="0"/>
          <a:ext cx="0" cy="0"/>
          <a:chOff x="0" y="0"/>
          <a:chExt cx="0" cy="0"/>
        </a:xfrm>
      </p:grpSpPr>
      <p:sp>
        <p:nvSpPr>
          <p:cNvPr id="24" name="Google Shape;24;p4"/>
          <p:cNvSpPr/>
          <p:nvPr userDrawn="1"/>
        </p:nvSpPr>
        <p:spPr>
          <a:xfrm>
            <a:off x="0" y="-2139576"/>
            <a:ext cx="12192000" cy="6504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133"/>
          </a:p>
        </p:txBody>
      </p:sp>
      <p:sp>
        <p:nvSpPr>
          <p:cNvPr id="28" name="Google Shape;28;p4"/>
          <p:cNvSpPr txBox="1">
            <a:spLocks noGrp="1"/>
          </p:cNvSpPr>
          <p:nvPr>
            <p:ph type="title"/>
          </p:nvPr>
        </p:nvSpPr>
        <p:spPr>
          <a:xfrm>
            <a:off x="972600" y="762569"/>
            <a:ext cx="10251600" cy="7136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3467"/>
            </a:lvl1pPr>
            <a:lvl2pPr lvl="1">
              <a:spcBef>
                <a:spcPts val="0"/>
              </a:spcBef>
              <a:spcAft>
                <a:spcPts val="0"/>
              </a:spcAft>
              <a:buSzPts val="2600"/>
              <a:buNone/>
              <a:defRPr sz="3467"/>
            </a:lvl2pPr>
            <a:lvl3pPr lvl="2">
              <a:spcBef>
                <a:spcPts val="0"/>
              </a:spcBef>
              <a:spcAft>
                <a:spcPts val="0"/>
              </a:spcAft>
              <a:buSzPts val="2600"/>
              <a:buNone/>
              <a:defRPr sz="3467"/>
            </a:lvl3pPr>
            <a:lvl4pPr lvl="3">
              <a:spcBef>
                <a:spcPts val="0"/>
              </a:spcBef>
              <a:spcAft>
                <a:spcPts val="0"/>
              </a:spcAft>
              <a:buSzPts val="2600"/>
              <a:buNone/>
              <a:defRPr sz="3467"/>
            </a:lvl4pPr>
            <a:lvl5pPr lvl="4">
              <a:spcBef>
                <a:spcPts val="0"/>
              </a:spcBef>
              <a:spcAft>
                <a:spcPts val="0"/>
              </a:spcAft>
              <a:buSzPts val="2600"/>
              <a:buNone/>
              <a:defRPr sz="3467"/>
            </a:lvl5pPr>
            <a:lvl6pPr lvl="5">
              <a:spcBef>
                <a:spcPts val="0"/>
              </a:spcBef>
              <a:spcAft>
                <a:spcPts val="0"/>
              </a:spcAft>
              <a:buSzPts val="2600"/>
              <a:buNone/>
              <a:defRPr sz="3467"/>
            </a:lvl6pPr>
            <a:lvl7pPr lvl="6">
              <a:spcBef>
                <a:spcPts val="0"/>
              </a:spcBef>
              <a:spcAft>
                <a:spcPts val="0"/>
              </a:spcAft>
              <a:buSzPts val="2600"/>
              <a:buNone/>
              <a:defRPr sz="3467"/>
            </a:lvl7pPr>
            <a:lvl8pPr lvl="7">
              <a:spcBef>
                <a:spcPts val="0"/>
              </a:spcBef>
              <a:spcAft>
                <a:spcPts val="0"/>
              </a:spcAft>
              <a:buSzPts val="2600"/>
              <a:buNone/>
              <a:defRPr sz="3467"/>
            </a:lvl8pPr>
            <a:lvl9pPr lvl="8">
              <a:spcBef>
                <a:spcPts val="0"/>
              </a:spcBef>
              <a:spcAft>
                <a:spcPts val="0"/>
              </a:spcAft>
              <a:buSzPts val="2600"/>
              <a:buNone/>
              <a:defRPr sz="3467"/>
            </a:lvl9pPr>
          </a:lstStyle>
          <a:p>
            <a:endParaRPr/>
          </a:p>
        </p:txBody>
      </p:sp>
      <p:sp>
        <p:nvSpPr>
          <p:cNvPr id="29" name="Google Shape;29;p4"/>
          <p:cNvSpPr txBox="1">
            <a:spLocks noGrp="1"/>
          </p:cNvSpPr>
          <p:nvPr>
            <p:ph type="body" idx="1"/>
          </p:nvPr>
        </p:nvSpPr>
        <p:spPr>
          <a:xfrm>
            <a:off x="972600" y="1901855"/>
            <a:ext cx="10251600" cy="4309071"/>
          </a:xfrm>
          <a:prstGeom prst="rect">
            <a:avLst/>
          </a:prstGeom>
        </p:spPr>
        <p:txBody>
          <a:bodyPr spcFirstLastPara="1" wrap="square" lIns="91425" tIns="91425" rIns="91425" bIns="91425" anchor="t" anchorCtr="0">
            <a:normAutofit/>
          </a:bodyPr>
          <a:lstStyle>
            <a:lvl1pPr marL="609585" lvl="0" indent="-414856">
              <a:spcBef>
                <a:spcPts val="0"/>
              </a:spcBef>
              <a:spcAft>
                <a:spcPts val="0"/>
              </a:spcAft>
              <a:buSzPts val="1300"/>
              <a:buChar char="●"/>
              <a:defRPr/>
            </a:lvl1pPr>
            <a:lvl2pPr marL="1219170" lvl="1" indent="-397923">
              <a:spcBef>
                <a:spcPts val="0"/>
              </a:spcBef>
              <a:spcAft>
                <a:spcPts val="0"/>
              </a:spcAft>
              <a:buSzPts val="1100"/>
              <a:buChar char="○"/>
              <a:defRPr/>
            </a:lvl2pPr>
            <a:lvl3pPr marL="1828754" lvl="2" indent="-397923">
              <a:spcBef>
                <a:spcPts val="0"/>
              </a:spcBef>
              <a:spcAft>
                <a:spcPts val="0"/>
              </a:spcAft>
              <a:buSzPts val="1100"/>
              <a:buChar char="■"/>
              <a:defRPr/>
            </a:lvl3pPr>
            <a:lvl4pPr marL="2438339" lvl="3" indent="-397923">
              <a:spcBef>
                <a:spcPts val="0"/>
              </a:spcBef>
              <a:spcAft>
                <a:spcPts val="0"/>
              </a:spcAft>
              <a:buSzPts val="1100"/>
              <a:buChar char="●"/>
              <a:defRPr/>
            </a:lvl4pPr>
            <a:lvl5pPr marL="3047924" lvl="4" indent="-397923">
              <a:spcBef>
                <a:spcPts val="0"/>
              </a:spcBef>
              <a:spcAft>
                <a:spcPts val="0"/>
              </a:spcAft>
              <a:buSzPts val="1100"/>
              <a:buChar char="○"/>
              <a:defRPr/>
            </a:lvl5pPr>
            <a:lvl6pPr marL="3657509" lvl="5" indent="-397923">
              <a:spcBef>
                <a:spcPts val="0"/>
              </a:spcBef>
              <a:spcAft>
                <a:spcPts val="0"/>
              </a:spcAft>
              <a:buSzPts val="1100"/>
              <a:buChar char="■"/>
              <a:defRPr/>
            </a:lvl6pPr>
            <a:lvl7pPr marL="4267093" lvl="6" indent="-397923">
              <a:spcBef>
                <a:spcPts val="0"/>
              </a:spcBef>
              <a:spcAft>
                <a:spcPts val="0"/>
              </a:spcAft>
              <a:buSzPts val="1100"/>
              <a:buChar char="●"/>
              <a:defRPr/>
            </a:lvl7pPr>
            <a:lvl8pPr marL="4876678" lvl="7" indent="-397923">
              <a:spcBef>
                <a:spcPts val="0"/>
              </a:spcBef>
              <a:spcAft>
                <a:spcPts val="0"/>
              </a:spcAft>
              <a:buSzPts val="1100"/>
              <a:buChar char="○"/>
              <a:defRPr/>
            </a:lvl8pPr>
            <a:lvl9pPr marL="5486263" lvl="8" indent="-397923">
              <a:spcBef>
                <a:spcPts val="0"/>
              </a:spcBef>
              <a:spcAft>
                <a:spcPts val="0"/>
              </a:spcAft>
              <a:buSzPts val="1100"/>
              <a:buChar char="■"/>
              <a:defRPr/>
            </a:lvl9pPr>
          </a:lstStyle>
          <a:p>
            <a:endParaRPr dirty="0"/>
          </a:p>
        </p:txBody>
      </p:sp>
      <p:sp>
        <p:nvSpPr>
          <p:cNvPr id="30" name="Google Shape;30;p4"/>
          <p:cNvSpPr txBox="1">
            <a:spLocks noGrp="1"/>
          </p:cNvSpPr>
          <p:nvPr>
            <p:ph type="sldNum" idx="12"/>
          </p:nvPr>
        </p:nvSpPr>
        <p:spPr>
          <a:xfrm>
            <a:off x="11381736" y="6333135"/>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
        <p:nvSpPr>
          <p:cNvPr id="7" name="TextBox 6">
            <a:extLst>
              <a:ext uri="{FF2B5EF4-FFF2-40B4-BE49-F238E27FC236}">
                <a16:creationId xmlns:a16="http://schemas.microsoft.com/office/drawing/2014/main" id="{4D7EE4FD-3F1C-2233-9C73-0D52C935E321}"/>
              </a:ext>
            </a:extLst>
          </p:cNvPr>
          <p:cNvSpPr txBox="1"/>
          <p:nvPr userDrawn="1"/>
        </p:nvSpPr>
        <p:spPr>
          <a:xfrm>
            <a:off x="879784" y="-1937705"/>
            <a:ext cx="1236044" cy="318100"/>
          </a:xfrm>
          <a:prstGeom prst="rect">
            <a:avLst/>
          </a:prstGeom>
          <a:noFill/>
        </p:spPr>
        <p:txBody>
          <a:bodyPr wrap="none" rtlCol="0">
            <a:spAutoFit/>
          </a:bodyPr>
          <a:lstStyle/>
          <a:p>
            <a:pPr algn="ctr"/>
            <a:r>
              <a:rPr lang="en-US" sz="1467" dirty="0">
                <a:solidFill>
                  <a:schemeClr val="accent1"/>
                </a:solidFill>
                <a:latin typeface="Avenir Next" panose="020B0503020202020204" pitchFamily="34" charset="0"/>
              </a:rPr>
              <a:t>Introduction</a:t>
            </a:r>
          </a:p>
        </p:txBody>
      </p:sp>
      <p:sp>
        <p:nvSpPr>
          <p:cNvPr id="8" name="TextBox 7">
            <a:extLst>
              <a:ext uri="{FF2B5EF4-FFF2-40B4-BE49-F238E27FC236}">
                <a16:creationId xmlns:a16="http://schemas.microsoft.com/office/drawing/2014/main" id="{BDD652DC-54FB-42FB-AD38-804E35EF8D7F}"/>
              </a:ext>
            </a:extLst>
          </p:cNvPr>
          <p:cNvSpPr txBox="1"/>
          <p:nvPr userDrawn="1"/>
        </p:nvSpPr>
        <p:spPr>
          <a:xfrm>
            <a:off x="3890754" y="-1946169"/>
            <a:ext cx="1176732" cy="335028"/>
          </a:xfrm>
          <a:prstGeom prst="rect">
            <a:avLst/>
          </a:prstGeom>
          <a:noFill/>
        </p:spPr>
        <p:txBody>
          <a:bodyPr wrap="none" rtlCol="0">
            <a:spAutoFit/>
          </a:bodyPr>
          <a:lstStyle/>
          <a:p>
            <a:pPr marL="101597" algn="ctr">
              <a:lnSpc>
                <a:spcPct val="110000"/>
              </a:lnSpc>
              <a:buSzPts val="2400"/>
            </a:pPr>
            <a:r>
              <a:rPr lang="en-US" sz="1467" dirty="0">
                <a:solidFill>
                  <a:schemeClr val="accent1"/>
                </a:solidFill>
                <a:latin typeface="Avenir Next" panose="020B0503020202020204" pitchFamily="34" charset="0"/>
              </a:rPr>
              <a:t>Core Risks</a:t>
            </a:r>
          </a:p>
        </p:txBody>
      </p:sp>
      <p:sp>
        <p:nvSpPr>
          <p:cNvPr id="9" name="TextBox 8">
            <a:extLst>
              <a:ext uri="{FF2B5EF4-FFF2-40B4-BE49-F238E27FC236}">
                <a16:creationId xmlns:a16="http://schemas.microsoft.com/office/drawing/2014/main" id="{06F63D2E-9C91-E63B-A530-508E42B7BC5B}"/>
              </a:ext>
            </a:extLst>
          </p:cNvPr>
          <p:cNvSpPr txBox="1"/>
          <p:nvPr userDrawn="1"/>
        </p:nvSpPr>
        <p:spPr>
          <a:xfrm>
            <a:off x="6670797" y="-1937705"/>
            <a:ext cx="1515158" cy="318100"/>
          </a:xfrm>
          <a:prstGeom prst="rect">
            <a:avLst/>
          </a:prstGeom>
          <a:noFill/>
        </p:spPr>
        <p:txBody>
          <a:bodyPr wrap="none" rtlCol="0">
            <a:spAutoFit/>
          </a:bodyPr>
          <a:lstStyle/>
          <a:p>
            <a:pPr algn="ctr"/>
            <a:r>
              <a:rPr lang="en-US" sz="1467" b="0" dirty="0">
                <a:solidFill>
                  <a:schemeClr val="accent1"/>
                </a:solidFill>
                <a:latin typeface="Avenir Next" panose="020B0503020202020204" pitchFamily="34" charset="0"/>
              </a:rPr>
              <a:t>New Evaluation</a:t>
            </a:r>
          </a:p>
        </p:txBody>
      </p:sp>
      <p:sp>
        <p:nvSpPr>
          <p:cNvPr id="11" name="TextBox 10">
            <a:extLst>
              <a:ext uri="{FF2B5EF4-FFF2-40B4-BE49-F238E27FC236}">
                <a16:creationId xmlns:a16="http://schemas.microsoft.com/office/drawing/2014/main" id="{C3D3A863-1569-10ED-D0D4-55959D610C97}"/>
              </a:ext>
            </a:extLst>
          </p:cNvPr>
          <p:cNvSpPr txBox="1"/>
          <p:nvPr userDrawn="1"/>
        </p:nvSpPr>
        <p:spPr>
          <a:xfrm>
            <a:off x="9409445" y="-1937705"/>
            <a:ext cx="2314673" cy="318100"/>
          </a:xfrm>
          <a:prstGeom prst="rect">
            <a:avLst/>
          </a:prstGeom>
          <a:noFill/>
        </p:spPr>
        <p:txBody>
          <a:bodyPr wrap="none" rtlCol="0">
            <a:spAutoFit/>
          </a:bodyPr>
          <a:lstStyle/>
          <a:p>
            <a:pPr algn="ctr"/>
            <a:r>
              <a:rPr lang="en-US" sz="1467" dirty="0">
                <a:solidFill>
                  <a:schemeClr val="accent1"/>
                </a:solidFill>
                <a:latin typeface="Avenir Next" panose="020B0503020202020204" pitchFamily="34" charset="0"/>
              </a:rPr>
              <a:t>Broadening Applications</a:t>
            </a:r>
          </a:p>
        </p:txBody>
      </p:sp>
    </p:spTree>
    <p:extLst>
      <p:ext uri="{BB962C8B-B14F-4D97-AF65-F5344CB8AC3E}">
        <p14:creationId xmlns:p14="http://schemas.microsoft.com/office/powerpoint/2010/main" val="4442999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25"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2400"/>
          </a:p>
        </p:txBody>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2400"/>
          </a:p>
        </p:txBody>
      </p:sp>
      <p:sp>
        <p:nvSpPr>
          <p:cNvPr id="2" name="Title 1"/>
          <p:cNvSpPr>
            <a:spLocks noGrp="1"/>
          </p:cNvSpPr>
          <p:nvPr>
            <p:ph type="title"/>
          </p:nvPr>
        </p:nvSpPr>
        <p:spPr>
          <a:xfrm>
            <a:off x="457200" y="594359"/>
            <a:ext cx="3200400" cy="22860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613657" y="731520"/>
            <a:ext cx="6679191" cy="5257800"/>
          </a:xfrm>
        </p:spPr>
        <p:txBody>
          <a:bodyPr/>
          <a:lstStyle>
            <a:lvl1pPr>
              <a:defRPr sz="3200" baseline="0">
                <a:solidFill>
                  <a:schemeClr val="accent2"/>
                </a:solidFill>
                <a:latin typeface="Raleway" pitchFamily="2" charset="77"/>
              </a:defRPr>
            </a:lvl1pPr>
            <a:lvl2pPr>
              <a:defRPr sz="2800" baseline="0">
                <a:solidFill>
                  <a:schemeClr val="accent2"/>
                </a:solidFill>
                <a:latin typeface="Raleway" pitchFamily="2" charset="77"/>
              </a:defRPr>
            </a:lvl2pPr>
            <a:lvl3pPr>
              <a:defRPr sz="2400" baseline="0">
                <a:solidFill>
                  <a:schemeClr val="accent2"/>
                </a:solidFill>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2926083"/>
            <a:ext cx="3200400" cy="3379124"/>
          </a:xfrm>
        </p:spPr>
        <p:txBody>
          <a:bodyPr lIns="91440" rIns="91440">
            <a:normAutofit/>
          </a:bodyPr>
          <a:lstStyle>
            <a:lvl1pPr marL="0" indent="0">
              <a:buNone/>
              <a:defRPr sz="1125">
                <a:solidFill>
                  <a:srgbClr val="FFFFFF"/>
                </a:solidFill>
              </a:defRPr>
            </a:lvl1pPr>
            <a:lvl2pPr marL="342866" indent="0">
              <a:buNone/>
              <a:defRPr sz="900"/>
            </a:lvl2pPr>
            <a:lvl3pPr marL="685734" indent="0">
              <a:buNone/>
              <a:defRPr sz="751"/>
            </a:lvl3pPr>
            <a:lvl4pPr marL="1028598" indent="0">
              <a:buNone/>
              <a:defRPr sz="675"/>
            </a:lvl4pPr>
            <a:lvl5pPr marL="1371464" indent="0">
              <a:buNone/>
              <a:defRPr sz="675"/>
            </a:lvl5pPr>
            <a:lvl6pPr marL="1714329" indent="0">
              <a:buNone/>
              <a:defRPr sz="675"/>
            </a:lvl6pPr>
            <a:lvl7pPr marL="2057195" indent="0">
              <a:buNone/>
              <a:defRPr sz="675"/>
            </a:lvl7pPr>
            <a:lvl8pPr marL="2400060" indent="0">
              <a:buNone/>
              <a:defRPr sz="675"/>
            </a:lvl8pPr>
            <a:lvl9pPr marL="2742926" indent="0">
              <a:buNone/>
              <a:defRPr sz="675"/>
            </a:lvl9pPr>
          </a:lstStyle>
          <a:p>
            <a:pPr lvl="0"/>
            <a:r>
              <a:rPr lang="en-US"/>
              <a:t>Click to edit Master text styles</a:t>
            </a:r>
          </a:p>
        </p:txBody>
      </p:sp>
      <p:sp>
        <p:nvSpPr>
          <p:cNvPr id="5" name="Date Placeholder 4"/>
          <p:cNvSpPr>
            <a:spLocks noGrp="1"/>
          </p:cNvSpPr>
          <p:nvPr>
            <p:ph type="dt" sz="half" idx="10"/>
          </p:nvPr>
        </p:nvSpPr>
        <p:spPr>
          <a:xfrm>
            <a:off x="465519" y="6459792"/>
            <a:ext cx="2618511" cy="365125"/>
          </a:xfrm>
        </p:spPr>
        <p:txBody>
          <a:bodyPr/>
          <a:lstStyle>
            <a:lvl1pPr algn="l">
              <a:defRPr/>
            </a:lvl1pPr>
          </a:lstStyle>
          <a:p>
            <a:fld id="{240CDC23-E565-C848-9AF6-12BD09C53D91}" type="datetimeFigureOut">
              <a:rPr lang="en-US" smtClean="0"/>
              <a:t>2/9/26</a:t>
            </a:fld>
            <a:endParaRPr lang="en-US"/>
          </a:p>
        </p:txBody>
      </p:sp>
      <p:sp>
        <p:nvSpPr>
          <p:cNvPr id="6" name="Footer Placeholder 5"/>
          <p:cNvSpPr>
            <a:spLocks noGrp="1"/>
          </p:cNvSpPr>
          <p:nvPr>
            <p:ph type="ftr" sz="quarter" idx="11"/>
          </p:nvPr>
        </p:nvSpPr>
        <p:spPr>
          <a:xfrm>
            <a:off x="4800600" y="6459792"/>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2113588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 preserve="1">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rPr dirty="0"/>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422951973"/>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body" preserve="1" userDrawn="1">
  <p:cSld name="1_Title and body">
    <p:spTree>
      <p:nvGrpSpPr>
        <p:cNvPr id="1" name="Shape 23"/>
        <p:cNvGrpSpPr/>
        <p:nvPr/>
      </p:nvGrpSpPr>
      <p:grpSpPr>
        <a:xfrm>
          <a:off x="0" y="0"/>
          <a:ext cx="0" cy="0"/>
          <a:chOff x="0" y="0"/>
          <a:chExt cx="0" cy="0"/>
        </a:xfrm>
      </p:grpSpPr>
      <p:sp>
        <p:nvSpPr>
          <p:cNvPr id="30" name="Google Shape;30;p4"/>
          <p:cNvSpPr txBox="1">
            <a:spLocks noGrp="1"/>
          </p:cNvSpPr>
          <p:nvPr>
            <p:ph type="sldNum" idx="12"/>
          </p:nvPr>
        </p:nvSpPr>
        <p:spPr>
          <a:xfrm>
            <a:off x="11381736" y="6333135"/>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2166181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178" indent="0">
              <a:buNone/>
              <a:defRPr sz="1800">
                <a:solidFill>
                  <a:schemeClr val="tx1">
                    <a:tint val="75000"/>
                  </a:schemeClr>
                </a:solidFill>
              </a:defRPr>
            </a:lvl2pPr>
            <a:lvl3pPr marL="914354"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2"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0CDC23-E565-C848-9AF6-12BD09C53D91}" type="datetimeFigureOut">
              <a:rPr lang="en-US" smtClean="0"/>
              <a:t>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cxnSp>
        <p:nvCxnSpPr>
          <p:cNvPr id="9" name="Straight Connector 8"/>
          <p:cNvCxnSpPr/>
          <p:nvPr/>
        </p:nvCxnSpPr>
        <p:spPr>
          <a:xfrm>
            <a:off x="1207659"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rot="16200000">
            <a:off x="-3409012" y="3309081"/>
            <a:ext cx="6858003" cy="2398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2133"/>
          </a:p>
        </p:txBody>
      </p:sp>
      <p:sp>
        <p:nvSpPr>
          <p:cNvPr id="11" name="Rectangle 10"/>
          <p:cNvSpPr/>
          <p:nvPr/>
        </p:nvSpPr>
        <p:spPr>
          <a:xfrm rot="16200000" flipV="1">
            <a:off x="-3296779" y="3398521"/>
            <a:ext cx="6858003" cy="609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2133"/>
          </a:p>
        </p:txBody>
      </p:sp>
    </p:spTree>
    <p:extLst>
      <p:ext uri="{BB962C8B-B14F-4D97-AF65-F5344CB8AC3E}">
        <p14:creationId xmlns:p14="http://schemas.microsoft.com/office/powerpoint/2010/main" val="1525965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mp; Bullets">
    <p:spTree>
      <p:nvGrpSpPr>
        <p:cNvPr id="1" name=""/>
        <p:cNvGrpSpPr/>
        <p:nvPr/>
      </p:nvGrpSpPr>
      <p:grpSpPr>
        <a:xfrm>
          <a:off x="0" y="0"/>
          <a:ext cx="0" cy="0"/>
          <a:chOff x="0" y="0"/>
          <a:chExt cx="0" cy="0"/>
        </a:xfrm>
      </p:grpSpPr>
      <p:sp>
        <p:nvSpPr>
          <p:cNvPr id="56" name="Shape 56"/>
          <p:cNvSpPr>
            <a:spLocks noGrp="1"/>
          </p:cNvSpPr>
          <p:nvPr>
            <p:ph type="title"/>
          </p:nvPr>
        </p:nvSpPr>
        <p:spPr>
          <a:prstGeom prst="rect">
            <a:avLst/>
          </a:prstGeom>
        </p:spPr>
        <p:txBody>
          <a:bodyPr/>
          <a:lstStyle/>
          <a:p>
            <a:r>
              <a:rPr dirty="0"/>
              <a:t>Title Text</a:t>
            </a:r>
          </a:p>
        </p:txBody>
      </p:sp>
      <p:sp>
        <p:nvSpPr>
          <p:cNvPr id="57" name="Shape 57"/>
          <p:cNvSpPr>
            <a:spLocks noGrp="1"/>
          </p:cNvSpPr>
          <p:nvPr>
            <p:ph type="body" idx="1"/>
          </p:nvPr>
        </p:nvSpPr>
        <p:spPr>
          <a:prstGeom prst="rect">
            <a:avLst/>
          </a:prstGeom>
        </p:spPr>
        <p:txBody>
          <a:bodyPr/>
          <a:lstStyle>
            <a:lvl1pPr>
              <a:defRPr baseline="0">
                <a:latin typeface="Raleway" pitchFamily="2" charset="77"/>
                <a:ea typeface="Helvetica Neue UltraLight"/>
                <a:cs typeface="Raleway" pitchFamily="2" charset="77"/>
                <a:sym typeface="Helvetica Neue UltraLight"/>
              </a:defRPr>
            </a:lvl1pPr>
            <a:lvl2pPr>
              <a:defRPr baseline="0">
                <a:latin typeface="Raleway" pitchFamily="2" charset="77"/>
                <a:ea typeface="Helvetica Neue UltraLight"/>
                <a:cs typeface="Raleway" pitchFamily="2" charset="77"/>
                <a:sym typeface="Helvetica Neue UltraLight"/>
              </a:defRPr>
            </a:lvl2pPr>
            <a:lvl3pPr>
              <a:defRPr baseline="0">
                <a:latin typeface="Raleway" pitchFamily="2" charset="77"/>
                <a:ea typeface="Helvetica Neue UltraLight"/>
                <a:cs typeface="Raleway" pitchFamily="2" charset="77"/>
                <a:sym typeface="Helvetica Neue UltraLight"/>
              </a:defRPr>
            </a:lvl3pPr>
            <a:lvl4pPr>
              <a:defRPr baseline="0">
                <a:latin typeface="Raleway" pitchFamily="2" charset="77"/>
                <a:ea typeface="Helvetica Neue UltraLight"/>
                <a:cs typeface="Raleway" pitchFamily="2" charset="77"/>
                <a:sym typeface="Helvetica Neue UltraLight"/>
              </a:defRPr>
            </a:lvl4pPr>
            <a:lvl5pPr>
              <a:defRPr baseline="0">
                <a:latin typeface="Raleway" pitchFamily="2" charset="77"/>
                <a:ea typeface="Helvetica Neue UltraLight"/>
                <a:cs typeface="Raleway" pitchFamily="2" charset="77"/>
                <a:sym typeface="Helvetica Neue UltraLigh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4821696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p:cNvSpPr/>
          <p:nvPr/>
        </p:nvSpPr>
        <p:spPr>
          <a:xfrm rot="16200000" flipV="1">
            <a:off x="-3387618" y="3413514"/>
            <a:ext cx="6858003" cy="609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2400"/>
          </a:p>
        </p:txBody>
      </p:sp>
      <p:sp>
        <p:nvSpPr>
          <p:cNvPr id="7" name="Rectangle 6"/>
          <p:cNvSpPr/>
          <p:nvPr/>
        </p:nvSpPr>
        <p:spPr>
          <a:xfrm rot="16200000">
            <a:off x="-3433470" y="3358645"/>
            <a:ext cx="6858003" cy="14071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2400"/>
          </a:p>
        </p:txBody>
      </p:sp>
      <p:sp>
        <p:nvSpPr>
          <p:cNvPr id="2" name="Title Placeholder 1"/>
          <p:cNvSpPr>
            <a:spLocks noGrp="1"/>
          </p:cNvSpPr>
          <p:nvPr>
            <p:ph type="title"/>
          </p:nvPr>
        </p:nvSpPr>
        <p:spPr>
          <a:xfrm>
            <a:off x="1097280" y="286607"/>
            <a:ext cx="10058400" cy="145075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097279" y="1845735"/>
            <a:ext cx="10058401" cy="402336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97289" y="6459792"/>
            <a:ext cx="2472271" cy="365125"/>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2/9/26</a:t>
            </a:fld>
            <a:endParaRPr lang="en-US"/>
          </a:p>
        </p:txBody>
      </p:sp>
      <p:sp>
        <p:nvSpPr>
          <p:cNvPr id="5" name="Footer Placeholder 4"/>
          <p:cNvSpPr>
            <a:spLocks noGrp="1"/>
          </p:cNvSpPr>
          <p:nvPr>
            <p:ph type="ftr" sz="quarter" idx="3"/>
          </p:nvPr>
        </p:nvSpPr>
        <p:spPr>
          <a:xfrm>
            <a:off x="3686187" y="6459792"/>
            <a:ext cx="4822804" cy="365125"/>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66" y="6459792"/>
            <a:ext cx="1312025" cy="365125"/>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2201287758"/>
      </p:ext>
    </p:extLst>
  </p:cSld>
  <p:clrMap bg1="lt1" tx1="dk1" bg2="lt2" tx2="dk2" accent1="accent1" accent2="accent2" accent3="accent3" accent4="accent4" accent5="accent5" accent6="accent6" hlink="hlink" folHlink="folHlink"/>
  <p:sldLayoutIdLst>
    <p:sldLayoutId id="2147483773" r:id="rId1"/>
    <p:sldLayoutId id="2147483783" r:id="rId2"/>
    <p:sldLayoutId id="2147483778" r:id="rId3"/>
    <p:sldLayoutId id="2147483777" r:id="rId4"/>
    <p:sldLayoutId id="2147483779" r:id="rId5"/>
    <p:sldLayoutId id="2147483780" r:id="rId6"/>
    <p:sldLayoutId id="2147483781" r:id="rId7"/>
    <p:sldLayoutId id="2147483782" r:id="rId8"/>
  </p:sldLayoutIdLst>
  <p:txStyles>
    <p:titleStyle>
      <a:lvl1pPr algn="l" defTabSz="685734" rtl="0" eaLnBrk="1" latinLnBrk="0" hangingPunct="1">
        <a:lnSpc>
          <a:spcPct val="85000"/>
        </a:lnSpc>
        <a:spcBef>
          <a:spcPct val="0"/>
        </a:spcBef>
        <a:buNone/>
        <a:defRPr sz="3600" kern="1200" spc="-37" baseline="0">
          <a:solidFill>
            <a:schemeClr val="tx1">
              <a:lumMod val="75000"/>
              <a:lumOff val="25000"/>
            </a:schemeClr>
          </a:solidFill>
          <a:latin typeface="Raleway" pitchFamily="2" charset="77"/>
          <a:ea typeface="+mj-ea"/>
          <a:cs typeface="+mj-cs"/>
        </a:defRPr>
      </a:lvl1pPr>
    </p:titleStyle>
    <p:bodyStyle>
      <a:lvl1pPr marL="0" indent="0" algn="l" defTabSz="685734" rtl="0" eaLnBrk="1" latinLnBrk="0" hangingPunct="1">
        <a:lnSpc>
          <a:spcPct val="90000"/>
        </a:lnSpc>
        <a:spcBef>
          <a:spcPts val="900"/>
        </a:spcBef>
        <a:spcAft>
          <a:spcPts val="151"/>
        </a:spcAft>
        <a:buClr>
          <a:schemeClr val="accent1"/>
        </a:buClr>
        <a:buSzPct val="100000"/>
        <a:buFont typeface="Arial" panose="020B0604020202020204" pitchFamily="34" charset="0"/>
        <a:buNone/>
        <a:defRPr sz="3200" kern="1200">
          <a:solidFill>
            <a:schemeClr val="tx1">
              <a:lumMod val="75000"/>
              <a:lumOff val="25000"/>
            </a:schemeClr>
          </a:solidFill>
          <a:latin typeface="Raleway" pitchFamily="2" charset="77"/>
          <a:ea typeface="+mn-ea"/>
          <a:cs typeface="+mn-cs"/>
        </a:defRPr>
      </a:lvl1pPr>
      <a:lvl2pPr marL="460375" indent="-222250" algn="l" defTabSz="685734" rtl="0" eaLnBrk="1" latinLnBrk="0" hangingPunct="1">
        <a:lnSpc>
          <a:spcPct val="90000"/>
        </a:lnSpc>
        <a:spcBef>
          <a:spcPts val="151"/>
        </a:spcBef>
        <a:spcAft>
          <a:spcPts val="300"/>
        </a:spcAft>
        <a:buClr>
          <a:schemeClr val="accent1"/>
        </a:buClr>
        <a:buFont typeface="Arial" panose="020B0604020202020204" pitchFamily="34" charset="0"/>
        <a:buChar char="•"/>
        <a:tabLst/>
        <a:defRPr sz="2800" kern="1200">
          <a:solidFill>
            <a:schemeClr val="tx1">
              <a:lumMod val="75000"/>
              <a:lumOff val="25000"/>
            </a:schemeClr>
          </a:solidFill>
          <a:latin typeface="Raleway" pitchFamily="2" charset="77"/>
          <a:ea typeface="+mn-ea"/>
          <a:cs typeface="+mn-cs"/>
        </a:defRPr>
      </a:lvl2pPr>
      <a:lvl3pPr marL="746125" indent="-222250" algn="l" defTabSz="685734" rtl="0" eaLnBrk="1" latinLnBrk="0" hangingPunct="1">
        <a:lnSpc>
          <a:spcPct val="90000"/>
        </a:lnSpc>
        <a:spcBef>
          <a:spcPts val="151"/>
        </a:spcBef>
        <a:spcAft>
          <a:spcPts val="300"/>
        </a:spcAft>
        <a:buClr>
          <a:schemeClr val="accent1"/>
        </a:buClr>
        <a:buFont typeface="Arial" panose="020B0604020202020204" pitchFamily="34" charset="0"/>
        <a:buChar char="•"/>
        <a:tabLst/>
        <a:defRPr sz="2000" kern="1200">
          <a:solidFill>
            <a:schemeClr val="tx1">
              <a:lumMod val="75000"/>
              <a:lumOff val="25000"/>
            </a:schemeClr>
          </a:solidFill>
          <a:latin typeface="Raleway" pitchFamily="2" charset="77"/>
          <a:ea typeface="+mn-ea"/>
          <a:cs typeface="+mn-cs"/>
        </a:defRPr>
      </a:lvl3pPr>
      <a:lvl4pPr marL="1031875" indent="-285750" algn="l" defTabSz="685734" rtl="0" eaLnBrk="1" latinLnBrk="0" hangingPunct="1">
        <a:lnSpc>
          <a:spcPct val="90000"/>
        </a:lnSpc>
        <a:spcBef>
          <a:spcPts val="151"/>
        </a:spcBef>
        <a:spcAft>
          <a:spcPts val="300"/>
        </a:spcAft>
        <a:buClr>
          <a:schemeClr val="accent1"/>
        </a:buClr>
        <a:buFont typeface="Arial" panose="020B0604020202020204" pitchFamily="34" charset="0"/>
        <a:buChar char="•"/>
        <a:tabLst/>
        <a:defRPr sz="2000" kern="1200">
          <a:solidFill>
            <a:schemeClr val="tx1">
              <a:lumMod val="75000"/>
              <a:lumOff val="25000"/>
            </a:schemeClr>
          </a:solidFill>
          <a:latin typeface="Raleway" pitchFamily="2" charset="77"/>
          <a:ea typeface="+mn-ea"/>
          <a:cs typeface="+mn-cs"/>
        </a:defRPr>
      </a:lvl4pPr>
      <a:lvl5pPr marL="1206500" indent="-222250" algn="l" defTabSz="685734" rtl="0" eaLnBrk="1" latinLnBrk="0" hangingPunct="1">
        <a:lnSpc>
          <a:spcPct val="90000"/>
        </a:lnSpc>
        <a:spcBef>
          <a:spcPts val="151"/>
        </a:spcBef>
        <a:spcAft>
          <a:spcPts val="300"/>
        </a:spcAft>
        <a:buClr>
          <a:schemeClr val="accent1"/>
        </a:buClr>
        <a:buFont typeface="Arial" panose="020B0604020202020204" pitchFamily="34" charset="0"/>
        <a:buChar char="•"/>
        <a:tabLst/>
        <a:defRPr sz="2000" kern="1200">
          <a:solidFill>
            <a:schemeClr val="tx1">
              <a:lumMod val="75000"/>
              <a:lumOff val="25000"/>
            </a:schemeClr>
          </a:solidFill>
          <a:latin typeface="Raleway" pitchFamily="2" charset="77"/>
          <a:ea typeface="+mn-ea"/>
          <a:cs typeface="+mn-cs"/>
        </a:defRPr>
      </a:lvl5pPr>
      <a:lvl6pPr marL="824918" indent="-171434" algn="l" defTabSz="685734"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6pPr>
      <a:lvl7pPr marL="974904" indent="-171434" algn="l" defTabSz="685734"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7pPr>
      <a:lvl8pPr marL="1124888" indent="-171434" algn="l" defTabSz="685734"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8pPr>
      <a:lvl9pPr marL="1274873" indent="-171434" algn="l" defTabSz="685734"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9pPr>
    </p:bodyStyle>
    <p:otherStyle>
      <a:defPPr>
        <a:defRPr lang="en-US"/>
      </a:defPPr>
      <a:lvl1pPr marL="0" algn="l" defTabSz="685734" rtl="0" eaLnBrk="1" latinLnBrk="0" hangingPunct="1">
        <a:defRPr sz="1351" kern="1200">
          <a:solidFill>
            <a:schemeClr val="tx1"/>
          </a:solidFill>
          <a:latin typeface="+mn-lt"/>
          <a:ea typeface="+mn-ea"/>
          <a:cs typeface="+mn-cs"/>
        </a:defRPr>
      </a:lvl1pPr>
      <a:lvl2pPr marL="342866" algn="l" defTabSz="685734" rtl="0" eaLnBrk="1" latinLnBrk="0" hangingPunct="1">
        <a:defRPr sz="1351" kern="1200">
          <a:solidFill>
            <a:schemeClr val="tx1"/>
          </a:solidFill>
          <a:latin typeface="+mn-lt"/>
          <a:ea typeface="+mn-ea"/>
          <a:cs typeface="+mn-cs"/>
        </a:defRPr>
      </a:lvl2pPr>
      <a:lvl3pPr marL="685734" algn="l" defTabSz="685734" rtl="0" eaLnBrk="1" latinLnBrk="0" hangingPunct="1">
        <a:defRPr sz="1351" kern="1200">
          <a:solidFill>
            <a:schemeClr val="tx1"/>
          </a:solidFill>
          <a:latin typeface="+mn-lt"/>
          <a:ea typeface="+mn-ea"/>
          <a:cs typeface="+mn-cs"/>
        </a:defRPr>
      </a:lvl3pPr>
      <a:lvl4pPr marL="1028598" algn="l" defTabSz="685734" rtl="0" eaLnBrk="1" latinLnBrk="0" hangingPunct="1">
        <a:defRPr sz="1351" kern="1200">
          <a:solidFill>
            <a:schemeClr val="tx1"/>
          </a:solidFill>
          <a:latin typeface="+mn-lt"/>
          <a:ea typeface="+mn-ea"/>
          <a:cs typeface="+mn-cs"/>
        </a:defRPr>
      </a:lvl4pPr>
      <a:lvl5pPr marL="1371464" algn="l" defTabSz="685734" rtl="0" eaLnBrk="1" latinLnBrk="0" hangingPunct="1">
        <a:defRPr sz="1351" kern="1200">
          <a:solidFill>
            <a:schemeClr val="tx1"/>
          </a:solidFill>
          <a:latin typeface="+mn-lt"/>
          <a:ea typeface="+mn-ea"/>
          <a:cs typeface="+mn-cs"/>
        </a:defRPr>
      </a:lvl5pPr>
      <a:lvl6pPr marL="1714329" algn="l" defTabSz="685734" rtl="0" eaLnBrk="1" latinLnBrk="0" hangingPunct="1">
        <a:defRPr sz="1351" kern="1200">
          <a:solidFill>
            <a:schemeClr val="tx1"/>
          </a:solidFill>
          <a:latin typeface="+mn-lt"/>
          <a:ea typeface="+mn-ea"/>
          <a:cs typeface="+mn-cs"/>
        </a:defRPr>
      </a:lvl6pPr>
      <a:lvl7pPr marL="2057195" algn="l" defTabSz="685734" rtl="0" eaLnBrk="1" latinLnBrk="0" hangingPunct="1">
        <a:defRPr sz="1351" kern="1200">
          <a:solidFill>
            <a:schemeClr val="tx1"/>
          </a:solidFill>
          <a:latin typeface="+mn-lt"/>
          <a:ea typeface="+mn-ea"/>
          <a:cs typeface="+mn-cs"/>
        </a:defRPr>
      </a:lvl7pPr>
      <a:lvl8pPr marL="2400060" algn="l" defTabSz="685734" rtl="0" eaLnBrk="1" latinLnBrk="0" hangingPunct="1">
        <a:defRPr sz="1351" kern="1200">
          <a:solidFill>
            <a:schemeClr val="tx1"/>
          </a:solidFill>
          <a:latin typeface="+mn-lt"/>
          <a:ea typeface="+mn-ea"/>
          <a:cs typeface="+mn-cs"/>
        </a:defRPr>
      </a:lvl8pPr>
      <a:lvl9pPr marL="2742926" algn="l" defTabSz="685734" rtl="0" eaLnBrk="1" latinLnBrk="0" hangingPunct="1">
        <a:defRPr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3.jpg"/></Relationships>
</file>

<file path=ppt/slides/_rels/slide42.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6.emf"/></Relationships>
</file>

<file path=ppt/slides/_rels/slide47.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emf"/><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emf"/><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hyperlink" Target="https://x.com/suarezphoto" TargetMode="External"/><Relationship Id="rId2" Type="http://schemas.openxmlformats.org/officeDocument/2006/relationships/image" Target="../media/image46.jpe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56.png"/><Relationship Id="rId4" Type="http://schemas.openxmlformats.org/officeDocument/2006/relationships/image" Target="../media/image55.png"/></Relationships>
</file>

<file path=ppt/slides/_rels/slide10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latin typeface="Raleway" pitchFamily="2" charset="77"/>
                <a:ea typeface="Franklin Gothic Book" charset="0"/>
                <a:cs typeface="Franklin Gothic Book" charset="0"/>
              </a:rPr>
              <a:t>Large Language Models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Raleway" pitchFamily="2" charset="77"/>
                <a:ea typeface="ＭＳ Ｐゴシック" charset="0"/>
                <a:cs typeface="Calibri"/>
              </a:rPr>
              <a:t>Introduction to Large Language Models</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latin typeface="Raleway" pitchFamily="2" charset="77"/>
            </a:endParaRPr>
          </a:p>
        </p:txBody>
      </p:sp>
    </p:spTree>
    <p:extLst>
      <p:ext uri="{BB962C8B-B14F-4D97-AF65-F5344CB8AC3E}">
        <p14:creationId xmlns:p14="http://schemas.microsoft.com/office/powerpoint/2010/main" val="192655036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blue logo with a whale&#10;&#10;AI-generated content may be incorrect.">
            <a:extLst>
              <a:ext uri="{FF2B5EF4-FFF2-40B4-BE49-F238E27FC236}">
                <a16:creationId xmlns:a16="http://schemas.microsoft.com/office/drawing/2014/main" id="{477AF279-5F71-9027-A7CD-DEF98CADAF0C}"/>
              </a:ext>
            </a:extLst>
          </p:cNvPr>
          <p:cNvPicPr>
            <a:picLocks noChangeAspect="1"/>
          </p:cNvPicPr>
          <p:nvPr/>
        </p:nvPicPr>
        <p:blipFill>
          <a:blip r:embed="rId3"/>
          <a:stretch>
            <a:fillRect/>
          </a:stretch>
        </p:blipFill>
        <p:spPr>
          <a:xfrm>
            <a:off x="405989" y="2595798"/>
            <a:ext cx="3756024" cy="2103373"/>
          </a:xfrm>
          <a:prstGeom prst="rect">
            <a:avLst/>
          </a:prstGeom>
        </p:spPr>
      </p:pic>
      <p:sp>
        <p:nvSpPr>
          <p:cNvPr id="20485" name="Rectangle 2"/>
          <p:cNvSpPr>
            <a:spLocks noGrp="1" noChangeArrowheads="1"/>
          </p:cNvSpPr>
          <p:nvPr>
            <p:ph type="title"/>
          </p:nvPr>
        </p:nvSpPr>
        <p:spPr>
          <a:xfrm>
            <a:off x="464157" y="399493"/>
            <a:ext cx="11237265" cy="787400"/>
          </a:xfrm>
        </p:spPr>
        <p:txBody>
          <a:bodyPr>
            <a:normAutofit/>
          </a:bodyPr>
          <a:lstStyle/>
          <a:p>
            <a:r>
              <a:rPr lang="en-US" sz="4800" dirty="0"/>
              <a:t>Large Language Models</a:t>
            </a:r>
          </a:p>
        </p:txBody>
      </p:sp>
      <p:pic>
        <p:nvPicPr>
          <p:cNvPr id="20491" name="Picture 10"/>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241835" y="3814357"/>
            <a:ext cx="3251200" cy="1078160"/>
          </a:xfrm>
          <a:prstGeom prst="rect">
            <a:avLst/>
          </a:prstGeom>
          <a:noFill/>
          <a:ln w="9525">
            <a:noFill/>
            <a:miter lim="800000"/>
            <a:headEnd/>
            <a:tailEnd/>
          </a:ln>
        </p:spPr>
      </p:pic>
      <p:pic>
        <p:nvPicPr>
          <p:cNvPr id="20494" name="Picture 13" descr="mslogo-1"/>
          <p:cNvPicPr>
            <a:picLocks noChangeAspect="1" noChangeArrowheads="1"/>
          </p:cNvPicPr>
          <p:nvPr/>
        </p:nvPicPr>
        <p:blipFill>
          <a:blip r:embed="rId5"/>
          <a:srcRect/>
          <a:stretch>
            <a:fillRect/>
          </a:stretch>
        </p:blipFill>
        <p:spPr bwMode="auto">
          <a:xfrm>
            <a:off x="1371600" y="5452692"/>
            <a:ext cx="3834049" cy="636453"/>
          </a:xfrm>
          <a:prstGeom prst="rect">
            <a:avLst/>
          </a:prstGeom>
          <a:noFill/>
          <a:ln w="9525">
            <a:noFill/>
            <a:miter lim="800000"/>
            <a:headEnd/>
            <a:tailEnd/>
          </a:ln>
        </p:spPr>
      </p:pic>
      <p:pic>
        <p:nvPicPr>
          <p:cNvPr id="20" name="Picture 19"/>
          <p:cNvPicPr>
            <a:picLocks noChangeAspect="1"/>
          </p:cNvPicPr>
          <p:nvPr/>
        </p:nvPicPr>
        <p:blipFill>
          <a:blip r:embed="rId6"/>
          <a:srcRect/>
          <a:stretch/>
        </p:blipFill>
        <p:spPr>
          <a:xfrm>
            <a:off x="7620000" y="5170102"/>
            <a:ext cx="4232055" cy="843104"/>
          </a:xfrm>
          <a:prstGeom prst="rect">
            <a:avLst/>
          </a:prstGeom>
        </p:spPr>
      </p:pic>
      <p:pic>
        <p:nvPicPr>
          <p:cNvPr id="7" name="Picture 6" descr="Logo&#10;&#10;Description automatically generated">
            <a:extLst>
              <a:ext uri="{FF2B5EF4-FFF2-40B4-BE49-F238E27FC236}">
                <a16:creationId xmlns:a16="http://schemas.microsoft.com/office/drawing/2014/main" id="{6C753B4F-FD21-2EF4-4AAE-D990665DA62B}"/>
              </a:ext>
            </a:extLst>
          </p:cNvPr>
          <p:cNvPicPr>
            <a:picLocks noChangeAspect="1"/>
          </p:cNvPicPr>
          <p:nvPr/>
        </p:nvPicPr>
        <p:blipFill>
          <a:blip r:embed="rId7"/>
          <a:stretch>
            <a:fillRect/>
          </a:stretch>
        </p:blipFill>
        <p:spPr>
          <a:xfrm>
            <a:off x="1157131" y="1500605"/>
            <a:ext cx="4540767" cy="1117455"/>
          </a:xfrm>
          <a:prstGeom prst="rect">
            <a:avLst/>
          </a:prstGeom>
        </p:spPr>
      </p:pic>
      <p:pic>
        <p:nvPicPr>
          <p:cNvPr id="8" name="Picture 7" descr="A black text on a white background&#10;&#10;AI-generated content may be incorrect.">
            <a:extLst>
              <a:ext uri="{FF2B5EF4-FFF2-40B4-BE49-F238E27FC236}">
                <a16:creationId xmlns:a16="http://schemas.microsoft.com/office/drawing/2014/main" id="{49621056-DB4D-65D8-ED81-8CE052138C24}"/>
              </a:ext>
            </a:extLst>
          </p:cNvPr>
          <p:cNvPicPr>
            <a:picLocks noChangeAspect="1"/>
          </p:cNvPicPr>
          <p:nvPr/>
        </p:nvPicPr>
        <p:blipFill>
          <a:blip r:embed="rId8"/>
          <a:stretch>
            <a:fillRect/>
          </a:stretch>
        </p:blipFill>
        <p:spPr>
          <a:xfrm>
            <a:off x="5417609" y="2695707"/>
            <a:ext cx="3841585" cy="733293"/>
          </a:xfrm>
          <a:prstGeom prst="rect">
            <a:avLst/>
          </a:prstGeom>
        </p:spPr>
      </p:pic>
      <p:sp>
        <p:nvSpPr>
          <p:cNvPr id="4" name="TextBox 3">
            <a:extLst>
              <a:ext uri="{FF2B5EF4-FFF2-40B4-BE49-F238E27FC236}">
                <a16:creationId xmlns:a16="http://schemas.microsoft.com/office/drawing/2014/main" id="{90B93762-7A56-76C4-9539-CA2AFB4220B7}"/>
              </a:ext>
            </a:extLst>
          </p:cNvPr>
          <p:cNvSpPr txBox="1"/>
          <p:nvPr/>
        </p:nvSpPr>
        <p:spPr>
          <a:xfrm>
            <a:off x="5867400" y="1547333"/>
            <a:ext cx="2428870" cy="1107996"/>
          </a:xfrm>
          <a:prstGeom prst="rect">
            <a:avLst/>
          </a:prstGeom>
          <a:noFill/>
        </p:spPr>
        <p:txBody>
          <a:bodyPr wrap="none" rtlCol="0">
            <a:spAutoFit/>
          </a:bodyPr>
          <a:lstStyle/>
          <a:p>
            <a:r>
              <a:rPr lang="en-US" sz="6600" b="1" dirty="0">
                <a:latin typeface="Source Sans Pro" panose="020B0503030403020204" pitchFamily="34" charset="0"/>
                <a:ea typeface="Source Sans Pro" panose="020B0503030403020204" pitchFamily="34" charset="0"/>
              </a:rPr>
              <a:t>GPT-5</a:t>
            </a:r>
          </a:p>
        </p:txBody>
      </p:sp>
      <p:sp>
        <p:nvSpPr>
          <p:cNvPr id="13" name="TextBox 12">
            <a:extLst>
              <a:ext uri="{FF2B5EF4-FFF2-40B4-BE49-F238E27FC236}">
                <a16:creationId xmlns:a16="http://schemas.microsoft.com/office/drawing/2014/main" id="{34CBAF33-40D8-70B8-6A4D-FF4DF7C616E6}"/>
              </a:ext>
            </a:extLst>
          </p:cNvPr>
          <p:cNvSpPr txBox="1"/>
          <p:nvPr/>
        </p:nvSpPr>
        <p:spPr>
          <a:xfrm>
            <a:off x="9212545" y="2618060"/>
            <a:ext cx="2270173" cy="830997"/>
          </a:xfrm>
          <a:prstGeom prst="rect">
            <a:avLst/>
          </a:prstGeom>
          <a:noFill/>
        </p:spPr>
        <p:txBody>
          <a:bodyPr wrap="none" rtlCol="0">
            <a:spAutoFit/>
          </a:bodyPr>
          <a:lstStyle/>
          <a:p>
            <a:r>
              <a:rPr lang="en-US" sz="4800" dirty="0">
                <a:latin typeface="Source Sans Pro" panose="020B0503030403020204" pitchFamily="34" charset="0"/>
                <a:ea typeface="Source Sans Pro" panose="020B0503030403020204" pitchFamily="34" charset="0"/>
              </a:rPr>
              <a:t>CLAUDE</a:t>
            </a:r>
          </a:p>
        </p:txBody>
      </p:sp>
      <p:sp>
        <p:nvSpPr>
          <p:cNvPr id="14" name="TextBox 13">
            <a:extLst>
              <a:ext uri="{FF2B5EF4-FFF2-40B4-BE49-F238E27FC236}">
                <a16:creationId xmlns:a16="http://schemas.microsoft.com/office/drawing/2014/main" id="{10E6EB3E-C2BE-6C8E-71B3-8001D1F10126}"/>
              </a:ext>
            </a:extLst>
          </p:cNvPr>
          <p:cNvSpPr txBox="1"/>
          <p:nvPr/>
        </p:nvSpPr>
        <p:spPr>
          <a:xfrm>
            <a:off x="1760298" y="3763913"/>
            <a:ext cx="840295" cy="830997"/>
          </a:xfrm>
          <a:prstGeom prst="rect">
            <a:avLst/>
          </a:prstGeom>
          <a:noFill/>
        </p:spPr>
        <p:txBody>
          <a:bodyPr wrap="none" rtlCol="0">
            <a:spAutoFit/>
          </a:bodyPr>
          <a:lstStyle/>
          <a:p>
            <a:r>
              <a:rPr lang="en-US" sz="4800" dirty="0">
                <a:solidFill>
                  <a:srgbClr val="061CFF"/>
                </a:solidFill>
                <a:latin typeface="Source Sans Pro" panose="020B0503030403020204" pitchFamily="34" charset="0"/>
                <a:ea typeface="Source Sans Pro" panose="020B0503030403020204" pitchFamily="34" charset="0"/>
              </a:rPr>
              <a:t>R1</a:t>
            </a:r>
          </a:p>
        </p:txBody>
      </p:sp>
      <p:sp>
        <p:nvSpPr>
          <p:cNvPr id="15" name="TextBox 14">
            <a:extLst>
              <a:ext uri="{FF2B5EF4-FFF2-40B4-BE49-F238E27FC236}">
                <a16:creationId xmlns:a16="http://schemas.microsoft.com/office/drawing/2014/main" id="{719FCA4C-5456-7AF5-EF32-3FA163333B5A}"/>
              </a:ext>
            </a:extLst>
          </p:cNvPr>
          <p:cNvSpPr txBox="1"/>
          <p:nvPr/>
        </p:nvSpPr>
        <p:spPr>
          <a:xfrm>
            <a:off x="9175696" y="6027003"/>
            <a:ext cx="1901483" cy="830997"/>
          </a:xfrm>
          <a:prstGeom prst="rect">
            <a:avLst/>
          </a:prstGeom>
          <a:noFill/>
        </p:spPr>
        <p:txBody>
          <a:bodyPr wrap="none" rtlCol="0">
            <a:spAutoFit/>
          </a:bodyPr>
          <a:lstStyle/>
          <a:p>
            <a:r>
              <a:rPr lang="en-US" sz="4800" dirty="0">
                <a:latin typeface="Source Sans Pro" panose="020B0503030403020204" pitchFamily="34" charset="0"/>
                <a:ea typeface="Source Sans Pro" panose="020B0503030403020204" pitchFamily="34" charset="0"/>
              </a:rPr>
              <a:t>LLAMA</a:t>
            </a:r>
          </a:p>
        </p:txBody>
      </p:sp>
      <p:sp>
        <p:nvSpPr>
          <p:cNvPr id="16" name="TextBox 15">
            <a:extLst>
              <a:ext uri="{FF2B5EF4-FFF2-40B4-BE49-F238E27FC236}">
                <a16:creationId xmlns:a16="http://schemas.microsoft.com/office/drawing/2014/main" id="{1E6029B3-AC40-D40F-F450-91DD5C3778CB}"/>
              </a:ext>
            </a:extLst>
          </p:cNvPr>
          <p:cNvSpPr txBox="1"/>
          <p:nvPr/>
        </p:nvSpPr>
        <p:spPr>
          <a:xfrm>
            <a:off x="5193617" y="5627510"/>
            <a:ext cx="1592103" cy="830997"/>
          </a:xfrm>
          <a:prstGeom prst="rect">
            <a:avLst/>
          </a:prstGeom>
          <a:noFill/>
        </p:spPr>
        <p:txBody>
          <a:bodyPr wrap="none" rtlCol="0">
            <a:spAutoFit/>
          </a:bodyPr>
          <a:lstStyle/>
          <a:p>
            <a:r>
              <a:rPr lang="en-US" sz="4800" dirty="0">
                <a:latin typeface="Source Sans Pro" panose="020B0503030403020204" pitchFamily="34" charset="0"/>
                <a:ea typeface="Source Sans Pro" panose="020B0503030403020204" pitchFamily="34" charset="0"/>
              </a:rPr>
              <a:t>PHI-4</a:t>
            </a:r>
          </a:p>
        </p:txBody>
      </p:sp>
      <p:sp>
        <p:nvSpPr>
          <p:cNvPr id="17" name="TextBox 16">
            <a:extLst>
              <a:ext uri="{FF2B5EF4-FFF2-40B4-BE49-F238E27FC236}">
                <a16:creationId xmlns:a16="http://schemas.microsoft.com/office/drawing/2014/main" id="{DD2667C4-94F0-71E8-1683-48BC8C9C2EF0}"/>
              </a:ext>
            </a:extLst>
          </p:cNvPr>
          <p:cNvSpPr txBox="1"/>
          <p:nvPr/>
        </p:nvSpPr>
        <p:spPr>
          <a:xfrm>
            <a:off x="7548794" y="4029174"/>
            <a:ext cx="2016899" cy="830997"/>
          </a:xfrm>
          <a:prstGeom prst="rect">
            <a:avLst/>
          </a:prstGeom>
          <a:noFill/>
        </p:spPr>
        <p:txBody>
          <a:bodyPr wrap="none" rtlCol="0">
            <a:spAutoFit/>
          </a:bodyPr>
          <a:lstStyle/>
          <a:p>
            <a:r>
              <a:rPr lang="en-US" sz="4800" dirty="0">
                <a:latin typeface="Source Sans Pro" panose="020B0503030403020204" pitchFamily="34" charset="0"/>
                <a:ea typeface="Source Sans Pro" panose="020B0503030403020204" pitchFamily="34" charset="0"/>
              </a:rPr>
              <a:t>Gemini</a:t>
            </a:r>
          </a:p>
        </p:txBody>
      </p:sp>
    </p:spTree>
    <p:extLst>
      <p:ext uri="{BB962C8B-B14F-4D97-AF65-F5344CB8AC3E}">
        <p14:creationId xmlns:p14="http://schemas.microsoft.com/office/powerpoint/2010/main" val="567017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F4781-D84A-BC73-A841-F7BE685A860E}"/>
              </a:ext>
            </a:extLst>
          </p:cNvPr>
          <p:cNvSpPr>
            <a:spLocks noGrp="1"/>
          </p:cNvSpPr>
          <p:nvPr>
            <p:ph type="title"/>
          </p:nvPr>
        </p:nvSpPr>
        <p:spPr/>
        <p:txBody>
          <a:bodyPr/>
          <a:lstStyle/>
          <a:p>
            <a:r>
              <a:rPr lang="en-US" dirty="0">
                <a:latin typeface="Raleway" pitchFamily="2" charset="77"/>
              </a:rPr>
              <a:t>Language models</a:t>
            </a:r>
          </a:p>
        </p:txBody>
      </p:sp>
      <p:sp>
        <p:nvSpPr>
          <p:cNvPr id="3" name="Content Placeholder 2">
            <a:extLst>
              <a:ext uri="{FF2B5EF4-FFF2-40B4-BE49-F238E27FC236}">
                <a16:creationId xmlns:a16="http://schemas.microsoft.com/office/drawing/2014/main" id="{172893DF-5229-F004-39C2-935F8D85F474}"/>
              </a:ext>
            </a:extLst>
          </p:cNvPr>
          <p:cNvSpPr>
            <a:spLocks noGrp="1"/>
          </p:cNvSpPr>
          <p:nvPr>
            <p:ph idx="1"/>
          </p:nvPr>
        </p:nvSpPr>
        <p:spPr>
          <a:xfrm>
            <a:off x="1097286" y="1600199"/>
            <a:ext cx="10058401" cy="5098197"/>
          </a:xfrm>
        </p:spPr>
        <p:txBody>
          <a:bodyPr>
            <a:normAutofit fontScale="92500"/>
          </a:bodyPr>
          <a:lstStyle/>
          <a:p>
            <a:pPr marL="0" indent="0"/>
            <a:r>
              <a:rPr lang="en-US" sz="3600" dirty="0">
                <a:latin typeface="Raleway" pitchFamily="2" charset="77"/>
              </a:rPr>
              <a:t>Remember the simple </a:t>
            </a:r>
            <a:r>
              <a:rPr lang="en-US" sz="3600" b="1" dirty="0">
                <a:latin typeface="Raleway" pitchFamily="2" charset="77"/>
              </a:rPr>
              <a:t>n-gram language model</a:t>
            </a:r>
          </a:p>
          <a:p>
            <a:pPr marL="968345" lvl="1" indent="-571500">
              <a:buFont typeface="Arial" panose="020B0604020202020204" pitchFamily="34" charset="0"/>
              <a:buChar char="•"/>
            </a:pPr>
            <a:r>
              <a:rPr lang="en-US" sz="3200" dirty="0">
                <a:latin typeface="Raleway" pitchFamily="2" charset="77"/>
              </a:rPr>
              <a:t>Assigns probabilities to sequences of words</a:t>
            </a:r>
          </a:p>
          <a:p>
            <a:pPr marL="968345" lvl="1" indent="-571500">
              <a:buFont typeface="Arial" panose="020B0604020202020204" pitchFamily="34" charset="0"/>
              <a:buChar char="•"/>
            </a:pPr>
            <a:r>
              <a:rPr lang="en-US" sz="3200" dirty="0">
                <a:latin typeface="Raleway" pitchFamily="2" charset="77"/>
              </a:rPr>
              <a:t>Generate text by sampling possible next words</a:t>
            </a:r>
          </a:p>
          <a:p>
            <a:pPr marL="968345" lvl="1" indent="-571500">
              <a:buFont typeface="Arial" panose="020B0604020202020204" pitchFamily="34" charset="0"/>
              <a:buChar char="•"/>
            </a:pPr>
            <a:r>
              <a:rPr lang="en-US" sz="3200" dirty="0">
                <a:latin typeface="Raleway" pitchFamily="2" charset="77"/>
              </a:rPr>
              <a:t>Is trained on counts computed from lots of text</a:t>
            </a:r>
          </a:p>
          <a:p>
            <a:pPr marL="968345" lvl="1" indent="-571500">
              <a:buFont typeface="Arial" panose="020B0604020202020204" pitchFamily="34" charset="0"/>
              <a:buChar char="•"/>
            </a:pPr>
            <a:endParaRPr lang="en-US" sz="3200" dirty="0">
              <a:latin typeface="Raleway" pitchFamily="2" charset="77"/>
            </a:endParaRPr>
          </a:p>
          <a:p>
            <a:pPr marL="0" indent="0"/>
            <a:r>
              <a:rPr lang="en-US" sz="3600" dirty="0">
                <a:latin typeface="Raleway" pitchFamily="2" charset="77"/>
              </a:rPr>
              <a:t>Large language models are similar and different:</a:t>
            </a:r>
          </a:p>
          <a:p>
            <a:pPr marL="968345" lvl="1" indent="-571500">
              <a:buFont typeface="Arial" panose="020B0604020202020204" pitchFamily="34" charset="0"/>
              <a:buChar char="•"/>
            </a:pPr>
            <a:r>
              <a:rPr lang="en-US" sz="3200" dirty="0">
                <a:latin typeface="Raleway" pitchFamily="2" charset="77"/>
              </a:rPr>
              <a:t>Assigns probabilities to sequences of words</a:t>
            </a:r>
          </a:p>
          <a:p>
            <a:pPr marL="968345" lvl="1" indent="-571500">
              <a:buFont typeface="Arial" panose="020B0604020202020204" pitchFamily="34" charset="0"/>
              <a:buChar char="•"/>
            </a:pPr>
            <a:r>
              <a:rPr lang="en-US" sz="3200" dirty="0">
                <a:latin typeface="Raleway" pitchFamily="2" charset="77"/>
              </a:rPr>
              <a:t>Generate text by sampling possible next words</a:t>
            </a:r>
          </a:p>
          <a:p>
            <a:pPr marL="968345" lvl="1" indent="-571500">
              <a:buFont typeface="Arial" panose="020B0604020202020204" pitchFamily="34" charset="0"/>
              <a:buChar char="•"/>
            </a:pPr>
            <a:r>
              <a:rPr lang="en-US" sz="3200" b="1" dirty="0">
                <a:latin typeface="Raleway" pitchFamily="2" charset="77"/>
              </a:rPr>
              <a:t>Are trained by learning to guess the next word</a:t>
            </a:r>
          </a:p>
          <a:p>
            <a:pPr marL="571500" indent="-571500">
              <a:buFont typeface="Arial" panose="020B0604020202020204" pitchFamily="34" charset="0"/>
              <a:buChar char="•"/>
            </a:pPr>
            <a:endParaRPr lang="en-US" sz="3200" dirty="0">
              <a:latin typeface="Raleway" pitchFamily="2" charset="77"/>
            </a:endParaRPr>
          </a:p>
        </p:txBody>
      </p:sp>
    </p:spTree>
    <p:extLst>
      <p:ext uri="{BB962C8B-B14F-4D97-AF65-F5344CB8AC3E}">
        <p14:creationId xmlns:p14="http://schemas.microsoft.com/office/powerpoint/2010/main" val="2148008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F4781-D84A-BC73-A841-F7BE685A860E}"/>
              </a:ext>
            </a:extLst>
          </p:cNvPr>
          <p:cNvSpPr>
            <a:spLocks noGrp="1"/>
          </p:cNvSpPr>
          <p:nvPr>
            <p:ph type="title"/>
          </p:nvPr>
        </p:nvSpPr>
        <p:spPr>
          <a:xfrm>
            <a:off x="1097280" y="159603"/>
            <a:ext cx="11094720" cy="907196"/>
          </a:xfrm>
        </p:spPr>
        <p:txBody>
          <a:bodyPr>
            <a:normAutofit fontScale="90000"/>
          </a:bodyPr>
          <a:lstStyle/>
          <a:p>
            <a:r>
              <a:rPr lang="en-US" dirty="0">
                <a:latin typeface="Raleway" pitchFamily="2" charset="77"/>
              </a:rPr>
              <a:t>Fundamental intuition of large language models</a:t>
            </a:r>
          </a:p>
        </p:txBody>
      </p:sp>
      <p:sp>
        <p:nvSpPr>
          <p:cNvPr id="3" name="Content Placeholder 2">
            <a:extLst>
              <a:ext uri="{FF2B5EF4-FFF2-40B4-BE49-F238E27FC236}">
                <a16:creationId xmlns:a16="http://schemas.microsoft.com/office/drawing/2014/main" id="{172893DF-5229-F004-39C2-935F8D85F474}"/>
              </a:ext>
            </a:extLst>
          </p:cNvPr>
          <p:cNvSpPr>
            <a:spLocks noGrp="1"/>
          </p:cNvSpPr>
          <p:nvPr>
            <p:ph idx="1"/>
          </p:nvPr>
        </p:nvSpPr>
        <p:spPr/>
        <p:txBody>
          <a:bodyPr>
            <a:normAutofit/>
          </a:bodyPr>
          <a:lstStyle/>
          <a:p>
            <a:r>
              <a:rPr lang="en-US" sz="3600" dirty="0">
                <a:latin typeface="Raleway" pitchFamily="2" charset="77"/>
              </a:rPr>
              <a:t>Text contains enormous amounts of knowledge</a:t>
            </a:r>
          </a:p>
          <a:p>
            <a:r>
              <a:rPr lang="en-US" sz="3600" dirty="0">
                <a:latin typeface="Raleway" pitchFamily="2" charset="77"/>
              </a:rPr>
              <a:t>Pretraining on lots of text with all that knowledge is what gives language models their ability to do so much</a:t>
            </a:r>
          </a:p>
          <a:p>
            <a:pPr marL="571500" indent="-571500">
              <a:buFont typeface="Arial" panose="020B0604020202020204" pitchFamily="34" charset="0"/>
              <a:buChar char="•"/>
            </a:pPr>
            <a:endParaRPr lang="en-US" sz="3600" dirty="0">
              <a:latin typeface="Raleway" pitchFamily="2" charset="77"/>
            </a:endParaRPr>
          </a:p>
          <a:p>
            <a:pPr marL="571500" indent="-571500">
              <a:buFont typeface="Arial" panose="020B0604020202020204" pitchFamily="34" charset="0"/>
              <a:buChar char="•"/>
            </a:pPr>
            <a:endParaRPr lang="en-US" sz="3200" dirty="0">
              <a:latin typeface="Raleway" pitchFamily="2" charset="77"/>
            </a:endParaRPr>
          </a:p>
          <a:p>
            <a:pPr marL="571500" indent="-571500">
              <a:buFont typeface="Arial" panose="020B0604020202020204" pitchFamily="34" charset="0"/>
              <a:buChar char="•"/>
            </a:pPr>
            <a:endParaRPr lang="en-US" sz="3200" dirty="0">
              <a:latin typeface="Raleway" pitchFamily="2" charset="77"/>
            </a:endParaRPr>
          </a:p>
        </p:txBody>
      </p:sp>
    </p:spTree>
    <p:extLst>
      <p:ext uri="{BB962C8B-B14F-4D97-AF65-F5344CB8AC3E}">
        <p14:creationId xmlns:p14="http://schemas.microsoft.com/office/powerpoint/2010/main" val="1210173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2912D-A118-5079-D10E-E43439FE4860}"/>
              </a:ext>
            </a:extLst>
          </p:cNvPr>
          <p:cNvSpPr>
            <a:spLocks noGrp="1"/>
          </p:cNvSpPr>
          <p:nvPr>
            <p:ph type="title"/>
          </p:nvPr>
        </p:nvSpPr>
        <p:spPr/>
        <p:txBody>
          <a:bodyPr>
            <a:normAutofit fontScale="90000"/>
          </a:bodyPr>
          <a:lstStyle/>
          <a:p>
            <a:r>
              <a:rPr lang="en-US" dirty="0">
                <a:latin typeface="Raleway" pitchFamily="2" charset="77"/>
              </a:rPr>
              <a:t>What does a model learn from pretraining?</a:t>
            </a:r>
          </a:p>
        </p:txBody>
      </p:sp>
      <p:sp>
        <p:nvSpPr>
          <p:cNvPr id="3" name="Content Placeholder 2">
            <a:extLst>
              <a:ext uri="{FF2B5EF4-FFF2-40B4-BE49-F238E27FC236}">
                <a16:creationId xmlns:a16="http://schemas.microsoft.com/office/drawing/2014/main" id="{77192485-6301-A46A-01FE-5A6955AE62CB}"/>
              </a:ext>
            </a:extLst>
          </p:cNvPr>
          <p:cNvSpPr>
            <a:spLocks noGrp="1"/>
          </p:cNvSpPr>
          <p:nvPr>
            <p:ph idx="1"/>
          </p:nvPr>
        </p:nvSpPr>
        <p:spPr>
          <a:xfrm>
            <a:off x="1097285" y="1600200"/>
            <a:ext cx="10866115" cy="4572000"/>
          </a:xfrm>
        </p:spPr>
        <p:txBody>
          <a:bodyPr/>
          <a:lstStyle/>
          <a:p>
            <a:pPr marL="571500" indent="-571500">
              <a:buFont typeface="Arial" panose="020B0604020202020204" pitchFamily="34" charset="0"/>
              <a:buChar char="•"/>
            </a:pPr>
            <a:r>
              <a:rPr lang="en-US" sz="4000" dirty="0">
                <a:latin typeface="Raleway" pitchFamily="2" charset="77"/>
              </a:rPr>
              <a:t>With roses, dahlias, and peonies, I was surrounded by </a:t>
            </a:r>
            <a:r>
              <a:rPr lang="en-US" sz="4000" u="sng" dirty="0">
                <a:solidFill>
                  <a:srgbClr val="061CFF"/>
                </a:solidFill>
                <a:uFill>
                  <a:solidFill>
                    <a:schemeClr val="tx1"/>
                  </a:solidFill>
                </a:uFill>
                <a:latin typeface="Raleway" pitchFamily="2" charset="77"/>
              </a:rPr>
              <a:t>flowers</a:t>
            </a:r>
          </a:p>
          <a:p>
            <a:pPr marL="571500" indent="-571500">
              <a:buFont typeface="Arial" panose="020B0604020202020204" pitchFamily="34" charset="0"/>
              <a:buChar char="•"/>
            </a:pPr>
            <a:r>
              <a:rPr lang="en-US" sz="4000" dirty="0">
                <a:latin typeface="Raleway" pitchFamily="2" charset="77"/>
              </a:rPr>
              <a:t>The room wasn't just big it was </a:t>
            </a:r>
            <a:r>
              <a:rPr lang="en-US" sz="4000" u="sng" dirty="0">
                <a:solidFill>
                  <a:srgbClr val="061CFF"/>
                </a:solidFill>
                <a:uFill>
                  <a:solidFill>
                    <a:schemeClr val="tx1"/>
                  </a:solidFill>
                </a:uFill>
                <a:latin typeface="Raleway" pitchFamily="2" charset="77"/>
              </a:rPr>
              <a:t>enormous</a:t>
            </a:r>
            <a:endParaRPr lang="en-US" sz="4000" dirty="0">
              <a:solidFill>
                <a:srgbClr val="061CFF"/>
              </a:solidFill>
              <a:latin typeface="Raleway" pitchFamily="2" charset="77"/>
            </a:endParaRPr>
          </a:p>
          <a:p>
            <a:pPr marL="571500" indent="-571500">
              <a:buFont typeface="Arial" panose="020B0604020202020204" pitchFamily="34" charset="0"/>
              <a:buChar char="•"/>
            </a:pPr>
            <a:r>
              <a:rPr lang="en-US" sz="4000" dirty="0">
                <a:latin typeface="Raleway" pitchFamily="2" charset="77"/>
              </a:rPr>
              <a:t>The square root of 4 is </a:t>
            </a:r>
            <a:r>
              <a:rPr lang="en-US" sz="4000" u="sng" dirty="0">
                <a:solidFill>
                  <a:srgbClr val="061CFF"/>
                </a:solidFill>
                <a:uFill>
                  <a:solidFill>
                    <a:schemeClr val="tx1"/>
                  </a:solidFill>
                </a:uFill>
                <a:latin typeface="Raleway" pitchFamily="2" charset="77"/>
              </a:rPr>
              <a:t>2</a:t>
            </a:r>
          </a:p>
          <a:p>
            <a:pPr marL="571500" indent="-571500">
              <a:buFont typeface="Arial" panose="020B0604020202020204" pitchFamily="34" charset="0"/>
              <a:buChar char="•"/>
            </a:pPr>
            <a:r>
              <a:rPr lang="en-US" sz="4000" dirty="0">
                <a:latin typeface="Raleway" pitchFamily="2" charset="77"/>
              </a:rPr>
              <a:t>The author of "A Room of One's Own" is Virginia </a:t>
            </a:r>
            <a:r>
              <a:rPr lang="en-US" sz="4000" u="sng" dirty="0">
                <a:solidFill>
                  <a:srgbClr val="061CFF"/>
                </a:solidFill>
                <a:uFill>
                  <a:solidFill>
                    <a:schemeClr val="tx1"/>
                  </a:solidFill>
                </a:uFill>
                <a:latin typeface="Raleway" pitchFamily="2" charset="77"/>
              </a:rPr>
              <a:t>Woolf</a:t>
            </a:r>
            <a:endParaRPr lang="en-US" sz="4000" dirty="0">
              <a:solidFill>
                <a:srgbClr val="061CFF"/>
              </a:solidFill>
              <a:latin typeface="Raleway" pitchFamily="2" charset="77"/>
            </a:endParaRPr>
          </a:p>
          <a:p>
            <a:pPr marL="571500" indent="-571500">
              <a:buFont typeface="Arial" panose="020B0604020202020204" pitchFamily="34" charset="0"/>
              <a:buChar char="•"/>
            </a:pPr>
            <a:r>
              <a:rPr lang="en-US" sz="4000" dirty="0">
                <a:latin typeface="Raleway" pitchFamily="2" charset="77"/>
              </a:rPr>
              <a:t>The doctor told me that </a:t>
            </a:r>
            <a:r>
              <a:rPr lang="en-US" sz="4000" u="sng" dirty="0">
                <a:solidFill>
                  <a:srgbClr val="061CFF"/>
                </a:solidFill>
                <a:uFill>
                  <a:solidFill>
                    <a:schemeClr val="tx1"/>
                  </a:solidFill>
                </a:uFill>
                <a:latin typeface="Raleway" pitchFamily="2" charset="77"/>
              </a:rPr>
              <a:t>he</a:t>
            </a:r>
            <a:endParaRPr lang="en-US" sz="4000" dirty="0">
              <a:solidFill>
                <a:srgbClr val="061CFF"/>
              </a:solidFill>
              <a:latin typeface="Raleway" pitchFamily="2" charset="77"/>
            </a:endParaRPr>
          </a:p>
          <a:p>
            <a:endParaRPr lang="en-US" dirty="0">
              <a:solidFill>
                <a:schemeClr val="bg1">
                  <a:lumMod val="50000"/>
                </a:schemeClr>
              </a:solidFill>
              <a:latin typeface="Raleway" pitchFamily="2" charset="77"/>
            </a:endParaRPr>
          </a:p>
          <a:p>
            <a:endParaRPr lang="en-US" dirty="0">
              <a:latin typeface="Raleway" pitchFamily="2" charset="77"/>
            </a:endParaRPr>
          </a:p>
        </p:txBody>
      </p:sp>
    </p:spTree>
    <p:extLst>
      <p:ext uri="{BB962C8B-B14F-4D97-AF65-F5344CB8AC3E}">
        <p14:creationId xmlns:p14="http://schemas.microsoft.com/office/powerpoint/2010/main" val="3392579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E09D9-6B4D-CC8A-39DC-F4C1ED1F5D91}"/>
              </a:ext>
            </a:extLst>
          </p:cNvPr>
          <p:cNvSpPr>
            <a:spLocks noGrp="1"/>
          </p:cNvSpPr>
          <p:nvPr>
            <p:ph type="title"/>
          </p:nvPr>
        </p:nvSpPr>
        <p:spPr/>
        <p:txBody>
          <a:bodyPr/>
          <a:lstStyle/>
          <a:p>
            <a:r>
              <a:rPr lang="en-US" dirty="0"/>
              <a:t>What is a large language model?</a:t>
            </a:r>
          </a:p>
        </p:txBody>
      </p:sp>
      <p:pic>
        <p:nvPicPr>
          <p:cNvPr id="5" name="Content Placeholder 4">
            <a:extLst>
              <a:ext uri="{FF2B5EF4-FFF2-40B4-BE49-F238E27FC236}">
                <a16:creationId xmlns:a16="http://schemas.microsoft.com/office/drawing/2014/main" id="{8B9F69B2-DCE5-3A1D-66CB-2C7F95BD3ED6}"/>
              </a:ext>
            </a:extLst>
          </p:cNvPr>
          <p:cNvPicPr>
            <a:picLocks noGrp="1" noChangeAspect="1"/>
          </p:cNvPicPr>
          <p:nvPr>
            <p:ph idx="1"/>
          </p:nvPr>
        </p:nvPicPr>
        <p:blipFill>
          <a:blip r:embed="rId2"/>
          <a:stretch>
            <a:fillRect/>
          </a:stretch>
        </p:blipFill>
        <p:spPr>
          <a:xfrm>
            <a:off x="1477963" y="2241550"/>
            <a:ext cx="9296400" cy="3289300"/>
          </a:xfrm>
        </p:spPr>
      </p:pic>
      <p:sp>
        <p:nvSpPr>
          <p:cNvPr id="6" name="TextBox 5">
            <a:extLst>
              <a:ext uri="{FF2B5EF4-FFF2-40B4-BE49-F238E27FC236}">
                <a16:creationId xmlns:a16="http://schemas.microsoft.com/office/drawing/2014/main" id="{DFE14DC9-E5FD-7D70-D9EB-AB82384B61CF}"/>
              </a:ext>
            </a:extLst>
          </p:cNvPr>
          <p:cNvSpPr txBox="1"/>
          <p:nvPr/>
        </p:nvSpPr>
        <p:spPr>
          <a:xfrm>
            <a:off x="906223" y="1066799"/>
            <a:ext cx="10164763" cy="1631216"/>
          </a:xfrm>
          <a:prstGeom prst="rect">
            <a:avLst/>
          </a:prstGeom>
          <a:noFill/>
        </p:spPr>
        <p:txBody>
          <a:bodyPr wrap="square" rtlCol="0">
            <a:spAutoFit/>
          </a:bodyPr>
          <a:lstStyle/>
          <a:p>
            <a:r>
              <a:rPr lang="en-US" sz="2800" dirty="0">
                <a:latin typeface="Raleway" pitchFamily="2" charset="77"/>
                <a:cs typeface="Calibri" panose="020F0502020204030204" pitchFamily="34" charset="0"/>
              </a:rPr>
              <a:t>A neural network with:</a:t>
            </a:r>
          </a:p>
          <a:p>
            <a:r>
              <a:rPr lang="en-US" sz="2800" b="1" dirty="0">
                <a:latin typeface="Raleway" pitchFamily="2" charset="77"/>
                <a:cs typeface="Calibri" panose="020F0502020204030204" pitchFamily="34" charset="0"/>
              </a:rPr>
              <a:t>	</a:t>
            </a:r>
            <a:r>
              <a:rPr lang="en-US" sz="2600" b="1" dirty="0">
                <a:latin typeface="Raleway" pitchFamily="2" charset="77"/>
                <a:cs typeface="Calibri" panose="020F0502020204030204" pitchFamily="34" charset="0"/>
              </a:rPr>
              <a:t>Input</a:t>
            </a:r>
            <a:r>
              <a:rPr lang="en-US" sz="2600" dirty="0">
                <a:latin typeface="Raleway" pitchFamily="2" charset="77"/>
                <a:cs typeface="Calibri" panose="020F0502020204030204" pitchFamily="34" charset="0"/>
              </a:rPr>
              <a:t>: a context or prefix, </a:t>
            </a:r>
          </a:p>
          <a:p>
            <a:r>
              <a:rPr lang="en-US" sz="2600" b="1" dirty="0">
                <a:latin typeface="Raleway" pitchFamily="2" charset="77"/>
                <a:cs typeface="Calibri" panose="020F0502020204030204" pitchFamily="34" charset="0"/>
              </a:rPr>
              <a:t>	Output</a:t>
            </a:r>
            <a:r>
              <a:rPr lang="en-US" sz="2600" dirty="0">
                <a:latin typeface="Raleway" pitchFamily="2" charset="77"/>
                <a:cs typeface="Calibri" panose="020F0502020204030204" pitchFamily="34" charset="0"/>
              </a:rPr>
              <a:t>: a distribution over possible next words </a:t>
            </a:r>
          </a:p>
          <a:p>
            <a:endParaRPr lang="en-US" dirty="0">
              <a:latin typeface="Raleway" pitchFamily="2" charset="77"/>
            </a:endParaRPr>
          </a:p>
        </p:txBody>
      </p:sp>
    </p:spTree>
    <p:extLst>
      <p:ext uri="{BB962C8B-B14F-4D97-AF65-F5344CB8AC3E}">
        <p14:creationId xmlns:p14="http://schemas.microsoft.com/office/powerpoint/2010/main" val="3105107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2B85F-A104-AABB-AB18-EBA5DE9027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BC9D62-E8B6-6CD3-3A03-FFD7128D830E}"/>
              </a:ext>
            </a:extLst>
          </p:cNvPr>
          <p:cNvSpPr>
            <a:spLocks noGrp="1"/>
          </p:cNvSpPr>
          <p:nvPr>
            <p:ph type="title"/>
          </p:nvPr>
        </p:nvSpPr>
        <p:spPr/>
        <p:txBody>
          <a:bodyPr/>
          <a:lstStyle/>
          <a:p>
            <a:r>
              <a:rPr lang="en-US" dirty="0"/>
              <a:t>LLMs can generate! </a:t>
            </a:r>
          </a:p>
        </p:txBody>
      </p:sp>
      <p:pic>
        <p:nvPicPr>
          <p:cNvPr id="8" name="Content Placeholder 7">
            <a:extLst>
              <a:ext uri="{FF2B5EF4-FFF2-40B4-BE49-F238E27FC236}">
                <a16:creationId xmlns:a16="http://schemas.microsoft.com/office/drawing/2014/main" id="{CFAB9F04-8970-65D4-E3C7-3B466DE0955D}"/>
              </a:ext>
            </a:extLst>
          </p:cNvPr>
          <p:cNvPicPr>
            <a:picLocks noGrp="1" noChangeAspect="1"/>
          </p:cNvPicPr>
          <p:nvPr>
            <p:ph idx="1"/>
          </p:nvPr>
        </p:nvPicPr>
        <p:blipFill>
          <a:blip r:embed="rId2"/>
          <a:srcRect r="13223" b="50000"/>
          <a:stretch>
            <a:fillRect/>
          </a:stretch>
        </p:blipFill>
        <p:spPr>
          <a:xfrm>
            <a:off x="2819401" y="2214028"/>
            <a:ext cx="6324600" cy="2286000"/>
          </a:xfrm>
        </p:spPr>
      </p:pic>
      <p:sp>
        <p:nvSpPr>
          <p:cNvPr id="6" name="TextBox 5">
            <a:extLst>
              <a:ext uri="{FF2B5EF4-FFF2-40B4-BE49-F238E27FC236}">
                <a16:creationId xmlns:a16="http://schemas.microsoft.com/office/drawing/2014/main" id="{345237A5-A869-B874-4BD9-80A357871A1B}"/>
              </a:ext>
            </a:extLst>
          </p:cNvPr>
          <p:cNvSpPr txBox="1"/>
          <p:nvPr/>
        </p:nvSpPr>
        <p:spPr>
          <a:xfrm>
            <a:off x="1417637" y="1219200"/>
            <a:ext cx="10926763" cy="1077218"/>
          </a:xfrm>
          <a:prstGeom prst="rect">
            <a:avLst/>
          </a:prstGeom>
          <a:noFill/>
        </p:spPr>
        <p:txBody>
          <a:bodyPr wrap="square" rtlCol="0">
            <a:spAutoFit/>
          </a:bodyPr>
          <a:lstStyle/>
          <a:p>
            <a:r>
              <a:rPr lang="en-US" sz="2400" dirty="0">
                <a:latin typeface="Raleway" pitchFamily="2" charset="77"/>
                <a:cs typeface="Calibri" panose="020F0502020204030204" pitchFamily="34" charset="0"/>
              </a:rPr>
              <a:t>A model that gives a probability distribution over next words can generate</a:t>
            </a:r>
          </a:p>
          <a:p>
            <a:r>
              <a:rPr lang="en-US" sz="2400" dirty="0">
                <a:latin typeface="Raleway" pitchFamily="2" charset="77"/>
                <a:cs typeface="Calibri" panose="020F0502020204030204" pitchFamily="34" charset="0"/>
              </a:rPr>
              <a:t>by repeatedly sampling from the distribution </a:t>
            </a:r>
          </a:p>
          <a:p>
            <a:endParaRPr lang="en-US" dirty="0"/>
          </a:p>
        </p:txBody>
      </p:sp>
      <p:pic>
        <p:nvPicPr>
          <p:cNvPr id="3" name="Content Placeholder 7">
            <a:extLst>
              <a:ext uri="{FF2B5EF4-FFF2-40B4-BE49-F238E27FC236}">
                <a16:creationId xmlns:a16="http://schemas.microsoft.com/office/drawing/2014/main" id="{AFD3DFDE-2FF6-A679-262E-5F6B8638AB0C}"/>
              </a:ext>
            </a:extLst>
          </p:cNvPr>
          <p:cNvPicPr>
            <a:picLocks noChangeAspect="1"/>
          </p:cNvPicPr>
          <p:nvPr/>
        </p:nvPicPr>
        <p:blipFill>
          <a:blip r:embed="rId2"/>
          <a:stretch>
            <a:fillRect/>
          </a:stretch>
        </p:blipFill>
        <p:spPr>
          <a:xfrm>
            <a:off x="2785534" y="2214028"/>
            <a:ext cx="7288305" cy="4572000"/>
          </a:xfrm>
          <a:prstGeom prst="rect">
            <a:avLst/>
          </a:prstGeom>
        </p:spPr>
      </p:pic>
    </p:spTree>
    <p:extLst>
      <p:ext uri="{BB962C8B-B14F-4D97-AF65-F5344CB8AC3E}">
        <p14:creationId xmlns:p14="http://schemas.microsoft.com/office/powerpoint/2010/main" val="2612557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9E112-7E49-BE15-2626-45D5F1128390}"/>
              </a:ext>
            </a:extLst>
          </p:cNvPr>
          <p:cNvSpPr>
            <a:spLocks noGrp="1"/>
          </p:cNvSpPr>
          <p:nvPr>
            <p:ph type="title"/>
          </p:nvPr>
        </p:nvSpPr>
        <p:spPr>
          <a:xfrm>
            <a:off x="1097280" y="159603"/>
            <a:ext cx="10795000" cy="907196"/>
          </a:xfrm>
        </p:spPr>
        <p:txBody>
          <a:bodyPr>
            <a:normAutofit fontScale="90000"/>
          </a:bodyPr>
          <a:lstStyle/>
          <a:p>
            <a:r>
              <a:rPr lang="en-US" dirty="0"/>
              <a:t>Three architectures for large language models</a:t>
            </a:r>
          </a:p>
        </p:txBody>
      </p:sp>
      <p:sp>
        <p:nvSpPr>
          <p:cNvPr id="3" name="Content Placeholder 2">
            <a:extLst>
              <a:ext uri="{FF2B5EF4-FFF2-40B4-BE49-F238E27FC236}">
                <a16:creationId xmlns:a16="http://schemas.microsoft.com/office/drawing/2014/main" id="{1CEF1146-912F-376B-1180-2D9E612D4B03}"/>
              </a:ext>
            </a:extLst>
          </p:cNvPr>
          <p:cNvSpPr>
            <a:spLocks noGrp="1"/>
          </p:cNvSpPr>
          <p:nvPr>
            <p:ph idx="1"/>
          </p:nvPr>
        </p:nvSpPr>
        <p:spPr>
          <a:xfrm>
            <a:off x="1097280" y="4143170"/>
            <a:ext cx="10795000" cy="3324430"/>
          </a:xfrm>
        </p:spPr>
        <p:txBody>
          <a:bodyPr>
            <a:normAutofit/>
          </a:bodyPr>
          <a:lstStyle/>
          <a:p>
            <a:r>
              <a:rPr lang="en-US" sz="3200" b="1" dirty="0"/>
              <a:t>Decoders</a:t>
            </a:r>
            <a:r>
              <a:rPr lang="en-US" sz="3200" dirty="0"/>
              <a:t>			</a:t>
            </a:r>
            <a:r>
              <a:rPr lang="en-US" sz="3200" b="1" dirty="0"/>
              <a:t>Encoders</a:t>
            </a:r>
            <a:r>
              <a:rPr lang="en-US" sz="3200" dirty="0"/>
              <a:t>		   </a:t>
            </a:r>
            <a:r>
              <a:rPr lang="en-US" sz="3200" b="1" dirty="0"/>
              <a:t>Encoder-decoders</a:t>
            </a:r>
          </a:p>
          <a:p>
            <a:r>
              <a:rPr lang="en-US" sz="3500" dirty="0"/>
              <a:t>GPT, Claude,		BERT family,		Flan-T5, Whisper</a:t>
            </a:r>
          </a:p>
          <a:p>
            <a:r>
              <a:rPr lang="en-US" sz="3500" dirty="0"/>
              <a:t>Llama				</a:t>
            </a:r>
            <a:r>
              <a:rPr lang="en-US" sz="3500" dirty="0" err="1"/>
              <a:t>HuBERT</a:t>
            </a:r>
            <a:endParaRPr lang="en-US" sz="3500" dirty="0"/>
          </a:p>
          <a:p>
            <a:r>
              <a:rPr lang="en-US" sz="3500" dirty="0" err="1"/>
              <a:t>Mixtral</a:t>
            </a:r>
            <a:endParaRPr lang="en-US" sz="3500" dirty="0"/>
          </a:p>
        </p:txBody>
      </p:sp>
      <p:pic>
        <p:nvPicPr>
          <p:cNvPr id="8" name="Picture 7">
            <a:extLst>
              <a:ext uri="{FF2B5EF4-FFF2-40B4-BE49-F238E27FC236}">
                <a16:creationId xmlns:a16="http://schemas.microsoft.com/office/drawing/2014/main" id="{F3AC094E-0B5E-DC50-03D9-A8F2C6DE60E4}"/>
              </a:ext>
            </a:extLst>
          </p:cNvPr>
          <p:cNvPicPr>
            <a:picLocks noChangeAspect="1"/>
          </p:cNvPicPr>
          <p:nvPr/>
        </p:nvPicPr>
        <p:blipFill>
          <a:blip r:embed="rId3"/>
          <a:srcRect b="20345"/>
          <a:stretch>
            <a:fillRect/>
          </a:stretch>
        </p:blipFill>
        <p:spPr>
          <a:xfrm>
            <a:off x="1097280" y="1114629"/>
            <a:ext cx="10305922" cy="2695371"/>
          </a:xfrm>
          <a:prstGeom prst="rect">
            <a:avLst/>
          </a:prstGeom>
        </p:spPr>
      </p:pic>
    </p:spTree>
    <p:extLst>
      <p:ext uri="{BB962C8B-B14F-4D97-AF65-F5344CB8AC3E}">
        <p14:creationId xmlns:p14="http://schemas.microsoft.com/office/powerpoint/2010/main" val="1787525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81819-A451-5FB9-AE3A-69B22A50CE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255A0F-4FAF-78F5-9517-96624D98F21C}"/>
              </a:ext>
            </a:extLst>
          </p:cNvPr>
          <p:cNvSpPr>
            <a:spLocks noGrp="1"/>
          </p:cNvSpPr>
          <p:nvPr>
            <p:ph type="title"/>
          </p:nvPr>
        </p:nvSpPr>
        <p:spPr/>
        <p:txBody>
          <a:bodyPr/>
          <a:lstStyle/>
          <a:p>
            <a:r>
              <a:rPr lang="en-US" dirty="0"/>
              <a:t>Decoders</a:t>
            </a:r>
          </a:p>
        </p:txBody>
      </p:sp>
      <p:sp>
        <p:nvSpPr>
          <p:cNvPr id="3" name="Content Placeholder 2">
            <a:extLst>
              <a:ext uri="{FF2B5EF4-FFF2-40B4-BE49-F238E27FC236}">
                <a16:creationId xmlns:a16="http://schemas.microsoft.com/office/drawing/2014/main" id="{22A388FF-F2FA-AFC2-87D6-2ABA3A05EA8F}"/>
              </a:ext>
            </a:extLst>
          </p:cNvPr>
          <p:cNvSpPr>
            <a:spLocks noGrp="1"/>
          </p:cNvSpPr>
          <p:nvPr>
            <p:ph idx="1"/>
          </p:nvPr>
        </p:nvSpPr>
        <p:spPr>
          <a:xfrm>
            <a:off x="1097285" y="2507396"/>
            <a:ext cx="10058401" cy="3664803"/>
          </a:xfrm>
        </p:spPr>
        <p:txBody>
          <a:bodyPr>
            <a:normAutofit fontScale="92500"/>
          </a:bodyPr>
          <a:lstStyle/>
          <a:p>
            <a:r>
              <a:rPr lang="en-US" sz="3600" dirty="0"/>
              <a:t>What most people think of when we say LLM</a:t>
            </a:r>
          </a:p>
          <a:p>
            <a:pPr marL="571500" indent="-571500">
              <a:buFont typeface="Arial" panose="020B0604020202020204" pitchFamily="34" charset="0"/>
              <a:buChar char="•"/>
            </a:pPr>
            <a:r>
              <a:rPr lang="en-US" sz="3600" dirty="0"/>
              <a:t>GPT, Claude, Llama, DeepSeek, Mistral</a:t>
            </a:r>
          </a:p>
          <a:p>
            <a:pPr marL="571500" indent="-571500">
              <a:buFont typeface="Arial" panose="020B0604020202020204" pitchFamily="34" charset="0"/>
              <a:buChar char="•"/>
            </a:pPr>
            <a:r>
              <a:rPr lang="en-US" sz="3600" dirty="0"/>
              <a:t>A generative model</a:t>
            </a:r>
          </a:p>
          <a:p>
            <a:pPr marL="571500" indent="-571500">
              <a:buFont typeface="Arial" panose="020B0604020202020204" pitchFamily="34" charset="0"/>
              <a:buChar char="•"/>
            </a:pPr>
            <a:r>
              <a:rPr lang="en-US" sz="3600" dirty="0"/>
              <a:t>It takes as input a series of tokens, and iteratively generates an output token one at a time. </a:t>
            </a:r>
          </a:p>
          <a:p>
            <a:pPr marL="571500" indent="-571500">
              <a:buFont typeface="Arial" panose="020B0604020202020204" pitchFamily="34" charset="0"/>
              <a:buChar char="•"/>
            </a:pPr>
            <a:r>
              <a:rPr lang="en-US" sz="3600" dirty="0"/>
              <a:t>Left to right (causal, autoregressive)</a:t>
            </a:r>
          </a:p>
          <a:p>
            <a:endParaRPr lang="en-US" sz="3600" dirty="0"/>
          </a:p>
        </p:txBody>
      </p:sp>
      <p:pic>
        <p:nvPicPr>
          <p:cNvPr id="4" name="Picture 3">
            <a:extLst>
              <a:ext uri="{FF2B5EF4-FFF2-40B4-BE49-F238E27FC236}">
                <a16:creationId xmlns:a16="http://schemas.microsoft.com/office/drawing/2014/main" id="{7176048B-D66D-FE22-1CCC-12C27C8355D2}"/>
              </a:ext>
            </a:extLst>
          </p:cNvPr>
          <p:cNvPicPr>
            <a:picLocks noChangeAspect="1"/>
          </p:cNvPicPr>
          <p:nvPr/>
        </p:nvPicPr>
        <p:blipFill>
          <a:blip r:embed="rId2"/>
          <a:srcRect t="21105" r="72939" b="20345"/>
          <a:stretch>
            <a:fillRect/>
          </a:stretch>
        </p:blipFill>
        <p:spPr>
          <a:xfrm>
            <a:off x="8686800" y="159603"/>
            <a:ext cx="2788920" cy="1981200"/>
          </a:xfrm>
          <a:prstGeom prst="rect">
            <a:avLst/>
          </a:prstGeom>
        </p:spPr>
      </p:pic>
    </p:spTree>
    <p:extLst>
      <p:ext uri="{BB962C8B-B14F-4D97-AF65-F5344CB8AC3E}">
        <p14:creationId xmlns:p14="http://schemas.microsoft.com/office/powerpoint/2010/main" val="2646207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52403-60E0-938B-EFA7-FE1E5865FEB1}"/>
              </a:ext>
            </a:extLst>
          </p:cNvPr>
          <p:cNvSpPr>
            <a:spLocks noGrp="1"/>
          </p:cNvSpPr>
          <p:nvPr>
            <p:ph type="title"/>
          </p:nvPr>
        </p:nvSpPr>
        <p:spPr/>
        <p:txBody>
          <a:bodyPr/>
          <a:lstStyle/>
          <a:p>
            <a:r>
              <a:rPr lang="en-US" dirty="0"/>
              <a:t>Encoders</a:t>
            </a:r>
          </a:p>
        </p:txBody>
      </p:sp>
      <p:sp>
        <p:nvSpPr>
          <p:cNvPr id="3" name="Content Placeholder 2">
            <a:extLst>
              <a:ext uri="{FF2B5EF4-FFF2-40B4-BE49-F238E27FC236}">
                <a16:creationId xmlns:a16="http://schemas.microsoft.com/office/drawing/2014/main" id="{E9D2FF90-DCEE-A339-1DF0-243E14A164B5}"/>
              </a:ext>
            </a:extLst>
          </p:cNvPr>
          <p:cNvSpPr>
            <a:spLocks noGrp="1"/>
          </p:cNvSpPr>
          <p:nvPr>
            <p:ph idx="1"/>
          </p:nvPr>
        </p:nvSpPr>
        <p:spPr>
          <a:xfrm>
            <a:off x="1154090" y="1513390"/>
            <a:ext cx="10058401" cy="5039810"/>
          </a:xfrm>
        </p:spPr>
        <p:txBody>
          <a:bodyPr>
            <a:normAutofit lnSpcReduction="10000"/>
          </a:bodyPr>
          <a:lstStyle/>
          <a:p>
            <a:pPr marL="457200" indent="-457200">
              <a:buFont typeface="Arial" panose="020B0604020202020204" pitchFamily="34" charset="0"/>
              <a:buChar char="•"/>
            </a:pPr>
            <a:r>
              <a:rPr lang="en-US" sz="3600" dirty="0"/>
              <a:t>Masked Language Models (MLMs)</a:t>
            </a:r>
          </a:p>
          <a:p>
            <a:pPr marL="457200" indent="-457200">
              <a:buFont typeface="Arial" panose="020B0604020202020204" pitchFamily="34" charset="0"/>
              <a:buChar char="•"/>
            </a:pPr>
            <a:r>
              <a:rPr lang="en-US" sz="3600" dirty="0"/>
              <a:t>BERT family</a:t>
            </a:r>
          </a:p>
          <a:p>
            <a:pPr marL="457200" indent="-457200">
              <a:buFont typeface="Arial" panose="020B0604020202020204" pitchFamily="34" charset="0"/>
              <a:buChar char="•"/>
            </a:pPr>
            <a:endParaRPr lang="en-US" sz="3600" dirty="0"/>
          </a:p>
          <a:p>
            <a:pPr marL="457200" indent="-457200">
              <a:buFont typeface="Arial" panose="020B0604020202020204" pitchFamily="34" charset="0"/>
              <a:buChar char="•"/>
            </a:pPr>
            <a:r>
              <a:rPr lang="en-US" sz="3600" dirty="0"/>
              <a:t>You've used BERT already for contextual embeddings</a:t>
            </a:r>
          </a:p>
          <a:p>
            <a:pPr marL="457200" indent="-457200">
              <a:buFont typeface="Arial" panose="020B0604020202020204" pitchFamily="34" charset="0"/>
              <a:buChar char="•"/>
            </a:pPr>
            <a:r>
              <a:rPr lang="en-US" sz="3600" dirty="0"/>
              <a:t>Trained by predicting words from surrounding words on both sides</a:t>
            </a:r>
          </a:p>
          <a:p>
            <a:pPr marL="457200" indent="-457200">
              <a:buFont typeface="Arial" panose="020B0604020202020204" pitchFamily="34" charset="0"/>
              <a:buChar char="•"/>
            </a:pPr>
            <a:r>
              <a:rPr lang="en-US" sz="3600" dirty="0"/>
              <a:t>Are usually </a:t>
            </a:r>
            <a:r>
              <a:rPr lang="en-US" sz="3600" b="1" dirty="0"/>
              <a:t>finetuned </a:t>
            </a:r>
            <a:r>
              <a:rPr lang="en-US" sz="3600" dirty="0"/>
              <a:t>(trained on supervised data) for classification tasks.</a:t>
            </a:r>
          </a:p>
        </p:txBody>
      </p:sp>
      <p:pic>
        <p:nvPicPr>
          <p:cNvPr id="4" name="Picture 3">
            <a:extLst>
              <a:ext uri="{FF2B5EF4-FFF2-40B4-BE49-F238E27FC236}">
                <a16:creationId xmlns:a16="http://schemas.microsoft.com/office/drawing/2014/main" id="{2A57E3BA-5C5B-4C72-3EA3-B1AD9D025949}"/>
              </a:ext>
            </a:extLst>
          </p:cNvPr>
          <p:cNvPicPr>
            <a:picLocks noChangeAspect="1"/>
          </p:cNvPicPr>
          <p:nvPr/>
        </p:nvPicPr>
        <p:blipFill>
          <a:blip r:embed="rId2"/>
          <a:srcRect l="32532" t="23190" r="40407" b="18260"/>
          <a:stretch>
            <a:fillRect/>
          </a:stretch>
        </p:blipFill>
        <p:spPr>
          <a:xfrm>
            <a:off x="8686800" y="159603"/>
            <a:ext cx="2788920" cy="1981200"/>
          </a:xfrm>
          <a:prstGeom prst="rect">
            <a:avLst/>
          </a:prstGeom>
        </p:spPr>
      </p:pic>
    </p:spTree>
    <p:extLst>
      <p:ext uri="{BB962C8B-B14F-4D97-AF65-F5344CB8AC3E}">
        <p14:creationId xmlns:p14="http://schemas.microsoft.com/office/powerpoint/2010/main" val="1963533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52403-60E0-938B-EFA7-FE1E5865FEB1}"/>
              </a:ext>
            </a:extLst>
          </p:cNvPr>
          <p:cNvSpPr>
            <a:spLocks noGrp="1"/>
          </p:cNvSpPr>
          <p:nvPr>
            <p:ph type="title"/>
          </p:nvPr>
        </p:nvSpPr>
        <p:spPr/>
        <p:txBody>
          <a:bodyPr/>
          <a:lstStyle/>
          <a:p>
            <a:r>
              <a:rPr lang="en-US" dirty="0"/>
              <a:t>Encoder-Decoders</a:t>
            </a:r>
          </a:p>
        </p:txBody>
      </p:sp>
      <p:sp>
        <p:nvSpPr>
          <p:cNvPr id="3" name="Content Placeholder 2">
            <a:extLst>
              <a:ext uri="{FF2B5EF4-FFF2-40B4-BE49-F238E27FC236}">
                <a16:creationId xmlns:a16="http://schemas.microsoft.com/office/drawing/2014/main" id="{E9D2FF90-DCEE-A339-1DF0-243E14A164B5}"/>
              </a:ext>
            </a:extLst>
          </p:cNvPr>
          <p:cNvSpPr>
            <a:spLocks noGrp="1"/>
          </p:cNvSpPr>
          <p:nvPr>
            <p:ph idx="1"/>
          </p:nvPr>
        </p:nvSpPr>
        <p:spPr>
          <a:xfrm>
            <a:off x="1097285" y="2743200"/>
            <a:ext cx="10683230" cy="3810000"/>
          </a:xfrm>
        </p:spPr>
        <p:txBody>
          <a:bodyPr>
            <a:normAutofit/>
          </a:bodyPr>
          <a:lstStyle/>
          <a:p>
            <a:pPr marL="457200" indent="-457200">
              <a:buFont typeface="Arial" panose="020B0604020202020204" pitchFamily="34" charset="0"/>
              <a:buChar char="•"/>
            </a:pPr>
            <a:r>
              <a:rPr lang="en-US" sz="3600" dirty="0"/>
              <a:t>Trained to map from one sequence to another</a:t>
            </a:r>
          </a:p>
          <a:p>
            <a:pPr marL="457200" indent="-457200">
              <a:buFont typeface="Arial" panose="020B0604020202020204" pitchFamily="34" charset="0"/>
              <a:buChar char="•"/>
            </a:pPr>
            <a:r>
              <a:rPr lang="en-US" sz="3600" dirty="0"/>
              <a:t>Used for:</a:t>
            </a:r>
          </a:p>
          <a:p>
            <a:pPr marL="854045" lvl="1" indent="-457200">
              <a:buFont typeface="Arial" panose="020B0604020202020204" pitchFamily="34" charset="0"/>
              <a:buChar char="•"/>
            </a:pPr>
            <a:r>
              <a:rPr lang="en-US" sz="3200" dirty="0"/>
              <a:t>machine translation (map from one language to another)</a:t>
            </a:r>
          </a:p>
          <a:p>
            <a:pPr marL="854045" lvl="1" indent="-457200">
              <a:buFont typeface="Arial" panose="020B0604020202020204" pitchFamily="34" charset="0"/>
              <a:buChar char="•"/>
            </a:pPr>
            <a:r>
              <a:rPr lang="en-US" sz="3200" dirty="0"/>
              <a:t>speech recognition (map from acoustics to words)</a:t>
            </a:r>
          </a:p>
          <a:p>
            <a:pPr marL="457200" indent="-457200">
              <a:buFont typeface="Arial" panose="020B0604020202020204" pitchFamily="34" charset="0"/>
              <a:buChar char="•"/>
            </a:pPr>
            <a:endParaRPr lang="en-US" sz="3600" dirty="0"/>
          </a:p>
        </p:txBody>
      </p:sp>
      <p:pic>
        <p:nvPicPr>
          <p:cNvPr id="5" name="Picture 4">
            <a:extLst>
              <a:ext uri="{FF2B5EF4-FFF2-40B4-BE49-F238E27FC236}">
                <a16:creationId xmlns:a16="http://schemas.microsoft.com/office/drawing/2014/main" id="{57ED6254-B69F-7F9C-E4F6-545BB229610C}"/>
              </a:ext>
            </a:extLst>
          </p:cNvPr>
          <p:cNvPicPr>
            <a:picLocks noChangeAspect="1"/>
          </p:cNvPicPr>
          <p:nvPr/>
        </p:nvPicPr>
        <p:blipFill>
          <a:blip r:embed="rId2"/>
          <a:srcRect l="65939" r="-1134" b="19144"/>
          <a:stretch>
            <a:fillRect/>
          </a:stretch>
        </p:blipFill>
        <p:spPr>
          <a:xfrm>
            <a:off x="8534400" y="159603"/>
            <a:ext cx="3246115" cy="2448599"/>
          </a:xfrm>
          <a:prstGeom prst="rect">
            <a:avLst/>
          </a:prstGeom>
        </p:spPr>
      </p:pic>
    </p:spTree>
    <p:extLst>
      <p:ext uri="{BB962C8B-B14F-4D97-AF65-F5344CB8AC3E}">
        <p14:creationId xmlns:p14="http://schemas.microsoft.com/office/powerpoint/2010/main" val="916088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52403-60E0-938B-EFA7-FE1E5865FEB1}"/>
              </a:ext>
            </a:extLst>
          </p:cNvPr>
          <p:cNvSpPr>
            <a:spLocks noGrp="1"/>
          </p:cNvSpPr>
          <p:nvPr>
            <p:ph type="title"/>
          </p:nvPr>
        </p:nvSpPr>
        <p:spPr/>
        <p:txBody>
          <a:bodyPr/>
          <a:lstStyle/>
          <a:p>
            <a:r>
              <a:rPr lang="en-US" dirty="0"/>
              <a:t>This lecture: decoder-only models</a:t>
            </a:r>
          </a:p>
        </p:txBody>
      </p:sp>
      <p:sp>
        <p:nvSpPr>
          <p:cNvPr id="3" name="Content Placeholder 2">
            <a:extLst>
              <a:ext uri="{FF2B5EF4-FFF2-40B4-BE49-F238E27FC236}">
                <a16:creationId xmlns:a16="http://schemas.microsoft.com/office/drawing/2014/main" id="{E9D2FF90-DCEE-A339-1DF0-243E14A164B5}"/>
              </a:ext>
            </a:extLst>
          </p:cNvPr>
          <p:cNvSpPr>
            <a:spLocks noGrp="1"/>
          </p:cNvSpPr>
          <p:nvPr>
            <p:ph idx="1"/>
          </p:nvPr>
        </p:nvSpPr>
        <p:spPr/>
        <p:txBody>
          <a:bodyPr>
            <a:normAutofit/>
          </a:bodyPr>
          <a:lstStyle/>
          <a:p>
            <a:r>
              <a:rPr lang="en-US" sz="3600" dirty="0"/>
              <a:t>Also called:</a:t>
            </a:r>
          </a:p>
          <a:p>
            <a:pPr marL="457200" indent="-457200">
              <a:buFont typeface="Arial" panose="020B0604020202020204" pitchFamily="34" charset="0"/>
              <a:buChar char="•"/>
            </a:pPr>
            <a:r>
              <a:rPr lang="en-US" sz="3600" dirty="0"/>
              <a:t>Causal LLMs</a:t>
            </a:r>
          </a:p>
          <a:p>
            <a:pPr marL="457200" indent="-457200">
              <a:buFont typeface="Arial" panose="020B0604020202020204" pitchFamily="34" charset="0"/>
              <a:buChar char="•"/>
            </a:pPr>
            <a:r>
              <a:rPr lang="en-US" sz="3600" dirty="0"/>
              <a:t>Autoregressive LLMs</a:t>
            </a:r>
          </a:p>
          <a:p>
            <a:pPr marL="457200" indent="-457200">
              <a:buFont typeface="Arial" panose="020B0604020202020204" pitchFamily="34" charset="0"/>
              <a:buChar char="•"/>
            </a:pPr>
            <a:r>
              <a:rPr lang="en-US" sz="3600" dirty="0"/>
              <a:t>Left-to-right LLMs</a:t>
            </a:r>
          </a:p>
          <a:p>
            <a:pPr marL="457200" indent="-457200">
              <a:buFont typeface="Arial" panose="020B0604020202020204" pitchFamily="34" charset="0"/>
              <a:buChar char="•"/>
            </a:pPr>
            <a:endParaRPr lang="en-US" sz="3600" dirty="0"/>
          </a:p>
          <a:p>
            <a:pPr marL="457200" indent="-457200">
              <a:buFont typeface="Arial" panose="020B0604020202020204" pitchFamily="34" charset="0"/>
              <a:buChar char="•"/>
            </a:pPr>
            <a:r>
              <a:rPr lang="en-US" sz="3600" dirty="0"/>
              <a:t>Predict words left to right</a:t>
            </a:r>
          </a:p>
        </p:txBody>
      </p:sp>
      <p:pic>
        <p:nvPicPr>
          <p:cNvPr id="5" name="Picture 4">
            <a:extLst>
              <a:ext uri="{FF2B5EF4-FFF2-40B4-BE49-F238E27FC236}">
                <a16:creationId xmlns:a16="http://schemas.microsoft.com/office/drawing/2014/main" id="{210BEBBE-B679-2705-7F43-0FC50D5A7243}"/>
              </a:ext>
            </a:extLst>
          </p:cNvPr>
          <p:cNvPicPr>
            <a:picLocks noChangeAspect="1"/>
          </p:cNvPicPr>
          <p:nvPr/>
        </p:nvPicPr>
        <p:blipFill>
          <a:blip r:embed="rId2"/>
          <a:srcRect t="21105" r="72939" b="20345"/>
          <a:stretch>
            <a:fillRect/>
          </a:stretch>
        </p:blipFill>
        <p:spPr>
          <a:xfrm>
            <a:off x="8991600" y="1003091"/>
            <a:ext cx="2788920" cy="1981200"/>
          </a:xfrm>
          <a:prstGeom prst="rect">
            <a:avLst/>
          </a:prstGeom>
        </p:spPr>
      </p:pic>
    </p:spTree>
    <p:extLst>
      <p:ext uri="{BB962C8B-B14F-4D97-AF65-F5344CB8AC3E}">
        <p14:creationId xmlns:p14="http://schemas.microsoft.com/office/powerpoint/2010/main" val="33526343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Large Language Models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ea typeface="ＭＳ Ｐゴシック" charset="0"/>
                <a:cs typeface="Calibri"/>
              </a:rPr>
              <a:t>Introduction to Large Language Models</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20988965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Large Language Models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ea typeface="ＭＳ Ｐゴシック" charset="0"/>
                <a:cs typeface="Calibri"/>
              </a:rPr>
              <a:t>Conditional Generation of Text: The Simple Intuition</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18996309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9E112-7E49-BE15-2626-45D5F1128390}"/>
              </a:ext>
            </a:extLst>
          </p:cNvPr>
          <p:cNvSpPr>
            <a:spLocks noGrp="1"/>
          </p:cNvSpPr>
          <p:nvPr>
            <p:ph type="title"/>
          </p:nvPr>
        </p:nvSpPr>
        <p:spPr/>
        <p:txBody>
          <a:bodyPr/>
          <a:lstStyle/>
          <a:p>
            <a:r>
              <a:rPr lang="en-US" dirty="0"/>
              <a:t>Big idea</a:t>
            </a:r>
          </a:p>
        </p:txBody>
      </p:sp>
      <p:sp>
        <p:nvSpPr>
          <p:cNvPr id="3" name="Content Placeholder 2">
            <a:extLst>
              <a:ext uri="{FF2B5EF4-FFF2-40B4-BE49-F238E27FC236}">
                <a16:creationId xmlns:a16="http://schemas.microsoft.com/office/drawing/2014/main" id="{1CEF1146-912F-376B-1180-2D9E612D4B03}"/>
              </a:ext>
            </a:extLst>
          </p:cNvPr>
          <p:cNvSpPr>
            <a:spLocks noGrp="1"/>
          </p:cNvSpPr>
          <p:nvPr>
            <p:ph idx="1"/>
          </p:nvPr>
        </p:nvSpPr>
        <p:spPr/>
        <p:txBody>
          <a:bodyPr>
            <a:normAutofit/>
          </a:bodyPr>
          <a:lstStyle/>
          <a:p>
            <a:r>
              <a:rPr lang="en-US" sz="4000" dirty="0"/>
              <a:t>Many tasks can be turned into tasks of predicting words!</a:t>
            </a:r>
          </a:p>
        </p:txBody>
      </p:sp>
    </p:spTree>
    <p:extLst>
      <p:ext uri="{BB962C8B-B14F-4D97-AF65-F5344CB8AC3E}">
        <p14:creationId xmlns:p14="http://schemas.microsoft.com/office/powerpoint/2010/main" val="20801075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066800" y="384603"/>
            <a:ext cx="10058400" cy="907196"/>
          </a:xfrm>
        </p:spPr>
        <p:txBody>
          <a:bodyPr>
            <a:normAutofit fontScale="90000"/>
          </a:bodyPr>
          <a:lstStyle/>
          <a:p>
            <a:r>
              <a:rPr lang="en-US" dirty="0"/>
              <a:t>Conditional Generation: </a:t>
            </a:r>
            <a:r>
              <a:rPr lang="en-US" sz="4400" dirty="0"/>
              <a:t>Generating text conditioned on previous text!</a:t>
            </a:r>
            <a:endParaRPr lang="en-US" dirty="0"/>
          </a:p>
        </p:txBody>
      </p:sp>
      <p:sp>
        <p:nvSpPr>
          <p:cNvPr id="3" name="Content Placeholder 2">
            <a:extLst>
              <a:ext uri="{FF2B5EF4-FFF2-40B4-BE49-F238E27FC236}">
                <a16:creationId xmlns:a16="http://schemas.microsoft.com/office/drawing/2014/main" id="{F70BDA50-7DC5-83EE-F61C-23ED82DDFB05}"/>
              </a:ext>
            </a:extLst>
          </p:cNvPr>
          <p:cNvSpPr>
            <a:spLocks noGrp="1"/>
          </p:cNvSpPr>
          <p:nvPr>
            <p:ph idx="1"/>
          </p:nvPr>
        </p:nvSpPr>
        <p:spPr>
          <a:xfrm>
            <a:off x="1097285" y="1600200"/>
            <a:ext cx="10713715" cy="5181600"/>
          </a:xfrm>
        </p:spPr>
        <p:txBody>
          <a:bodyPr/>
          <a:lstStyle/>
          <a:p>
            <a:pPr marL="514350" indent="-514350">
              <a:buFont typeface="+mj-lt"/>
              <a:buAutoNum type="arabicPeriod"/>
            </a:pPr>
            <a:r>
              <a:rPr lang="en-US" sz="3200" dirty="0"/>
              <a:t>Give the LLM an input piece of text, a </a:t>
            </a:r>
            <a:r>
              <a:rPr lang="en-US" sz="3200" b="1" dirty="0"/>
              <a:t>prompt</a:t>
            </a:r>
          </a:p>
          <a:p>
            <a:pPr marL="514350" indent="-514350">
              <a:buFont typeface="+mj-lt"/>
              <a:buAutoNum type="arabicPeriod"/>
            </a:pPr>
            <a:r>
              <a:rPr lang="en-US" sz="3200" dirty="0"/>
              <a:t>Have it generate token by token</a:t>
            </a:r>
          </a:p>
          <a:p>
            <a:pPr marL="854045" lvl="1" indent="-457200">
              <a:buFont typeface="Arial" panose="020B0604020202020204" pitchFamily="34" charset="0"/>
              <a:buChar char="•"/>
            </a:pPr>
            <a:r>
              <a:rPr lang="en-US" sz="2800" dirty="0"/>
              <a:t>conditioned on the prompt and the generated tokens</a:t>
            </a:r>
          </a:p>
          <a:p>
            <a:endParaRPr lang="en-US" sz="3200" dirty="0"/>
          </a:p>
          <a:p>
            <a:r>
              <a:rPr lang="en-US" sz="3200" dirty="0"/>
              <a:t>We generate from a model by </a:t>
            </a:r>
          </a:p>
          <a:p>
            <a:pPr marL="514350" indent="-514350">
              <a:buFont typeface="+mj-lt"/>
              <a:buAutoNum type="arabicPeriod"/>
            </a:pPr>
            <a:r>
              <a:rPr lang="en-US" sz="3200" dirty="0"/>
              <a:t>computing the probability of the next token </a:t>
            </a:r>
            <a:r>
              <a:rPr lang="en-US" sz="3200" i="1" dirty="0" err="1"/>
              <a:t>w</a:t>
            </a:r>
            <a:r>
              <a:rPr lang="en-US" sz="3200" i="1" baseline="-25000" dirty="0" err="1"/>
              <a:t>i</a:t>
            </a:r>
            <a:r>
              <a:rPr lang="en-US" sz="3200" i="1" dirty="0"/>
              <a:t> </a:t>
            </a:r>
            <a:r>
              <a:rPr lang="en-US" sz="3200" dirty="0"/>
              <a:t>from the prior context: </a:t>
            </a:r>
            <a:r>
              <a:rPr lang="en-US" sz="3200" i="1" dirty="0"/>
              <a:t>P</a:t>
            </a:r>
            <a:r>
              <a:rPr lang="en-US" sz="3200" dirty="0"/>
              <a:t>(</a:t>
            </a:r>
            <a:r>
              <a:rPr lang="en-US" sz="3200" i="1" dirty="0" err="1"/>
              <a:t>w</a:t>
            </a:r>
            <a:r>
              <a:rPr lang="en-US" sz="3200" i="1" baseline="-25000" dirty="0" err="1"/>
              <a:t>i</a:t>
            </a:r>
            <a:r>
              <a:rPr lang="en-US" sz="3200" dirty="0" err="1"/>
              <a:t>|</a:t>
            </a:r>
            <a:r>
              <a:rPr lang="en-US" sz="3200" i="1" dirty="0" err="1"/>
              <a:t>w</a:t>
            </a:r>
            <a:r>
              <a:rPr lang="en-US" sz="3200" baseline="-25000" dirty="0"/>
              <a:t>&lt;</a:t>
            </a:r>
            <a:r>
              <a:rPr lang="en-US" sz="3200" i="1" baseline="-25000" dirty="0" err="1"/>
              <a:t>i</a:t>
            </a:r>
            <a:r>
              <a:rPr lang="en-US" sz="3200" dirty="0"/>
              <a:t>) </a:t>
            </a:r>
          </a:p>
          <a:p>
            <a:pPr marL="514350" indent="-514350">
              <a:buFont typeface="+mj-lt"/>
              <a:buAutoNum type="arabicPeriod"/>
            </a:pPr>
            <a:r>
              <a:rPr lang="en-US" sz="3200" dirty="0"/>
              <a:t>sampling from that distribution to generate a token</a:t>
            </a:r>
          </a:p>
          <a:p>
            <a:endParaRPr lang="en-US" dirty="0"/>
          </a:p>
        </p:txBody>
      </p:sp>
    </p:spTree>
    <p:extLst>
      <p:ext uri="{BB962C8B-B14F-4D97-AF65-F5344CB8AC3E}">
        <p14:creationId xmlns:p14="http://schemas.microsoft.com/office/powerpoint/2010/main" val="39168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2912D-A118-5079-D10E-E43439FE4860}"/>
              </a:ext>
            </a:extLst>
          </p:cNvPr>
          <p:cNvSpPr>
            <a:spLocks noGrp="1"/>
          </p:cNvSpPr>
          <p:nvPr>
            <p:ph type="title"/>
          </p:nvPr>
        </p:nvSpPr>
        <p:spPr>
          <a:xfrm>
            <a:off x="764326" y="232202"/>
            <a:ext cx="11094720" cy="907196"/>
          </a:xfrm>
        </p:spPr>
        <p:txBody>
          <a:bodyPr>
            <a:noAutofit/>
          </a:bodyPr>
          <a:lstStyle/>
          <a:p>
            <a:r>
              <a:rPr lang="en-US" sz="3800" b="0" dirty="0">
                <a:effectLst/>
              </a:rPr>
              <a:t>Key historical intuition: Many practical NLP tasks can be cast as conditional generation!</a:t>
            </a:r>
            <a:endParaRPr lang="en-US" sz="3800" dirty="0"/>
          </a:p>
        </p:txBody>
      </p:sp>
      <p:sp>
        <p:nvSpPr>
          <p:cNvPr id="3" name="Content Placeholder 2">
            <a:extLst>
              <a:ext uri="{FF2B5EF4-FFF2-40B4-BE49-F238E27FC236}">
                <a16:creationId xmlns:a16="http://schemas.microsoft.com/office/drawing/2014/main" id="{77192485-6301-A46A-01FE-5A6955AE62CB}"/>
              </a:ext>
            </a:extLst>
          </p:cNvPr>
          <p:cNvSpPr>
            <a:spLocks noGrp="1"/>
          </p:cNvSpPr>
          <p:nvPr>
            <p:ph idx="1"/>
          </p:nvPr>
        </p:nvSpPr>
        <p:spPr>
          <a:xfrm>
            <a:off x="1097286" y="1600200"/>
            <a:ext cx="10761760" cy="4572000"/>
          </a:xfrm>
        </p:spPr>
        <p:txBody>
          <a:bodyPr/>
          <a:lstStyle/>
          <a:p>
            <a:r>
              <a:rPr lang="en-US" sz="4000" dirty="0">
                <a:effectLst/>
                <a:cs typeface="Calibri" panose="020F0502020204030204" pitchFamily="34" charset="0"/>
              </a:rPr>
              <a:t>Sentiment analysis: “I like Jackie Chan”</a:t>
            </a:r>
          </a:p>
          <a:p>
            <a:pPr marL="742950" indent="-742950">
              <a:buFont typeface="+mj-lt"/>
              <a:buAutoNum type="arabicPeriod"/>
            </a:pPr>
            <a:r>
              <a:rPr lang="en-US" sz="4000" dirty="0">
                <a:cs typeface="Calibri" panose="020F0502020204030204" pitchFamily="34" charset="0"/>
              </a:rPr>
              <a:t>We give the language model this string:</a:t>
            </a:r>
            <a:br>
              <a:rPr lang="en-US" sz="4000" dirty="0">
                <a:latin typeface="Calibri" panose="020F0502020204030204" pitchFamily="34" charset="0"/>
                <a:cs typeface="Calibri" panose="020F0502020204030204" pitchFamily="34" charset="0"/>
              </a:rPr>
            </a:br>
            <a:r>
              <a:rPr lang="en-US" sz="3600" dirty="0">
                <a:latin typeface="Courier New" panose="02070309020205020404" pitchFamily="49" charset="0"/>
                <a:cs typeface="Courier New" panose="02070309020205020404" pitchFamily="49" charset="0"/>
              </a:rPr>
              <a:t>The sentiment of the sentence "I like Jackie Chan" is: </a:t>
            </a:r>
            <a:r>
              <a:rPr lang="en-US" sz="3600" dirty="0">
                <a:effectLst/>
                <a:latin typeface="Courier New" panose="02070309020205020404" pitchFamily="49" charset="0"/>
                <a:cs typeface="Courier New" panose="02070309020205020404" pitchFamily="49" charset="0"/>
              </a:rPr>
              <a:t> </a:t>
            </a:r>
            <a:endParaRPr lang="en-US" sz="4000" dirty="0">
              <a:effectLst/>
              <a:latin typeface="Courier New" panose="02070309020205020404" pitchFamily="49" charset="0"/>
              <a:cs typeface="Courier New" panose="02070309020205020404" pitchFamily="49" charset="0"/>
            </a:endParaRPr>
          </a:p>
          <a:p>
            <a:pPr marL="742950" indent="-742950">
              <a:buFont typeface="+mj-lt"/>
              <a:buAutoNum type="arabicPeriod"/>
            </a:pPr>
            <a:r>
              <a:rPr lang="en-US" sz="4000" dirty="0">
                <a:effectLst/>
                <a:cs typeface="Calibri" panose="020F0502020204030204" pitchFamily="34" charset="0"/>
              </a:rPr>
              <a:t>And see what word it thinks comes next</a:t>
            </a:r>
          </a:p>
          <a:p>
            <a:pPr marL="914400" indent="-914400">
              <a:buFont typeface="+mj-lt"/>
              <a:buAutoNum type="arabicPeriod"/>
            </a:pPr>
            <a:endParaRPr lang="en-US" sz="5400"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2738199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53D91-B76B-0CAB-F34A-CD57D32A6961}"/>
              </a:ext>
            </a:extLst>
          </p:cNvPr>
          <p:cNvSpPr>
            <a:spLocks noGrp="1"/>
          </p:cNvSpPr>
          <p:nvPr>
            <p:ph type="title"/>
          </p:nvPr>
        </p:nvSpPr>
        <p:spPr/>
        <p:txBody>
          <a:bodyPr/>
          <a:lstStyle/>
          <a:p>
            <a:r>
              <a:rPr lang="en-US" dirty="0"/>
              <a:t>Sentiment via conditional generation</a:t>
            </a:r>
          </a:p>
        </p:txBody>
      </p:sp>
      <p:pic>
        <p:nvPicPr>
          <p:cNvPr id="5" name="Content Placeholder 4">
            <a:extLst>
              <a:ext uri="{FF2B5EF4-FFF2-40B4-BE49-F238E27FC236}">
                <a16:creationId xmlns:a16="http://schemas.microsoft.com/office/drawing/2014/main" id="{71998968-0D5E-147C-8CB8-CF96AD908C8F}"/>
              </a:ext>
            </a:extLst>
          </p:cNvPr>
          <p:cNvPicPr>
            <a:picLocks noGrp="1" noChangeAspect="1"/>
          </p:cNvPicPr>
          <p:nvPr>
            <p:ph idx="1"/>
          </p:nvPr>
        </p:nvPicPr>
        <p:blipFill>
          <a:blip r:embed="rId2"/>
          <a:stretch>
            <a:fillRect/>
          </a:stretch>
        </p:blipFill>
        <p:spPr>
          <a:xfrm>
            <a:off x="1066800" y="1201866"/>
            <a:ext cx="10058400" cy="3217734"/>
          </a:xfrm>
        </p:spPr>
      </p:pic>
      <p:pic>
        <p:nvPicPr>
          <p:cNvPr id="6" name="Picture 5">
            <a:extLst>
              <a:ext uri="{FF2B5EF4-FFF2-40B4-BE49-F238E27FC236}">
                <a16:creationId xmlns:a16="http://schemas.microsoft.com/office/drawing/2014/main" id="{9B96133A-824A-CF29-F70A-8D7CE634DA25}"/>
              </a:ext>
            </a:extLst>
          </p:cNvPr>
          <p:cNvPicPr>
            <a:picLocks noChangeAspect="1"/>
          </p:cNvPicPr>
          <p:nvPr/>
        </p:nvPicPr>
        <p:blipFill>
          <a:blip r:embed="rId3"/>
          <a:stretch>
            <a:fillRect/>
          </a:stretch>
        </p:blipFill>
        <p:spPr>
          <a:xfrm>
            <a:off x="990600" y="5389990"/>
            <a:ext cx="11024147" cy="1010810"/>
          </a:xfrm>
          <a:prstGeom prst="rect">
            <a:avLst/>
          </a:prstGeom>
        </p:spPr>
      </p:pic>
      <p:sp>
        <p:nvSpPr>
          <p:cNvPr id="7" name="TextBox 6">
            <a:extLst>
              <a:ext uri="{FF2B5EF4-FFF2-40B4-BE49-F238E27FC236}">
                <a16:creationId xmlns:a16="http://schemas.microsoft.com/office/drawing/2014/main" id="{C965F415-EE83-8F1F-FBC5-B0F20C428CED}"/>
              </a:ext>
            </a:extLst>
          </p:cNvPr>
          <p:cNvSpPr txBox="1"/>
          <p:nvPr/>
        </p:nvSpPr>
        <p:spPr>
          <a:xfrm>
            <a:off x="609600" y="4750573"/>
            <a:ext cx="10896600" cy="584775"/>
          </a:xfrm>
          <a:prstGeom prst="rect">
            <a:avLst/>
          </a:prstGeom>
          <a:noFill/>
        </p:spPr>
        <p:txBody>
          <a:bodyPr wrap="square" rtlCol="0">
            <a:spAutoFit/>
          </a:bodyPr>
          <a:lstStyle/>
          <a:p>
            <a:r>
              <a:rPr lang="en-US" sz="3200" dirty="0">
                <a:latin typeface="Raleway" pitchFamily="2" charset="77"/>
                <a:cs typeface="Calibri" panose="020F0502020204030204" pitchFamily="34" charset="0"/>
              </a:rPr>
              <a:t>Which word has a higher probability?</a:t>
            </a:r>
          </a:p>
        </p:txBody>
      </p:sp>
    </p:spTree>
    <p:extLst>
      <p:ext uri="{BB962C8B-B14F-4D97-AF65-F5344CB8AC3E}">
        <p14:creationId xmlns:p14="http://schemas.microsoft.com/office/powerpoint/2010/main" val="40268233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2912D-A118-5079-D10E-E43439FE4860}"/>
              </a:ext>
            </a:extLst>
          </p:cNvPr>
          <p:cNvSpPr>
            <a:spLocks noGrp="1"/>
          </p:cNvSpPr>
          <p:nvPr>
            <p:ph type="title"/>
          </p:nvPr>
        </p:nvSpPr>
        <p:spPr>
          <a:xfrm>
            <a:off x="1097280" y="159603"/>
            <a:ext cx="11247120" cy="907196"/>
          </a:xfrm>
        </p:spPr>
        <p:txBody>
          <a:bodyPr>
            <a:normAutofit fontScale="90000"/>
          </a:bodyPr>
          <a:lstStyle/>
          <a:p>
            <a:r>
              <a:rPr lang="en-US" dirty="0"/>
              <a:t>Framing lots of tasks as conditional generation</a:t>
            </a:r>
          </a:p>
        </p:txBody>
      </p:sp>
      <p:sp>
        <p:nvSpPr>
          <p:cNvPr id="3" name="Content Placeholder 2">
            <a:extLst>
              <a:ext uri="{FF2B5EF4-FFF2-40B4-BE49-F238E27FC236}">
                <a16:creationId xmlns:a16="http://schemas.microsoft.com/office/drawing/2014/main" id="{77192485-6301-A46A-01FE-5A6955AE62CB}"/>
              </a:ext>
            </a:extLst>
          </p:cNvPr>
          <p:cNvSpPr>
            <a:spLocks noGrp="1"/>
          </p:cNvSpPr>
          <p:nvPr>
            <p:ph idx="1"/>
          </p:nvPr>
        </p:nvSpPr>
        <p:spPr>
          <a:xfrm>
            <a:off x="1036314" y="1371600"/>
            <a:ext cx="10866115" cy="4572000"/>
          </a:xfrm>
        </p:spPr>
        <p:txBody>
          <a:bodyPr>
            <a:normAutofit/>
          </a:bodyPr>
          <a:lstStyle/>
          <a:p>
            <a:r>
              <a:rPr lang="en-US" sz="4000" dirty="0">
                <a:cs typeface="Calibri" panose="020F0502020204030204" pitchFamily="34" charset="0"/>
              </a:rPr>
              <a:t>QA</a:t>
            </a:r>
            <a:r>
              <a:rPr lang="en-US" sz="4000" dirty="0">
                <a:effectLst/>
                <a:cs typeface="Calibri" panose="020F0502020204030204" pitchFamily="34" charset="0"/>
              </a:rPr>
              <a:t>: “Who wrote The Origin of Species”</a:t>
            </a:r>
          </a:p>
          <a:p>
            <a:endParaRPr lang="en-US" sz="1100" dirty="0">
              <a:effectLst/>
              <a:cs typeface="Calibri" panose="020F0502020204030204" pitchFamily="34" charset="0"/>
            </a:endParaRPr>
          </a:p>
          <a:p>
            <a:pPr marL="742950" indent="-742950">
              <a:buFont typeface="+mj-lt"/>
              <a:buAutoNum type="arabicPeriod"/>
            </a:pPr>
            <a:r>
              <a:rPr lang="en-US" sz="4000" dirty="0">
                <a:cs typeface="Calibri" panose="020F0502020204030204" pitchFamily="34" charset="0"/>
              </a:rPr>
              <a:t>We give the language model this string:</a:t>
            </a:r>
            <a:br>
              <a:rPr lang="en-US" sz="4000" dirty="0">
                <a:cs typeface="Calibri" panose="020F0502020204030204" pitchFamily="34" charset="0"/>
              </a:rPr>
            </a:br>
            <a:endParaRPr lang="en-US" sz="4000" dirty="0">
              <a:cs typeface="Calibri" panose="020F0502020204030204" pitchFamily="34" charset="0"/>
            </a:endParaRPr>
          </a:p>
          <a:p>
            <a:pPr marL="742950" indent="-742950">
              <a:buFont typeface="+mj-lt"/>
              <a:buAutoNum type="arabicPeriod"/>
            </a:pPr>
            <a:endParaRPr lang="en-US" sz="4000" dirty="0">
              <a:effectLst/>
              <a:cs typeface="Courier New" panose="02070309020205020404" pitchFamily="49" charset="0"/>
            </a:endParaRPr>
          </a:p>
          <a:p>
            <a:pPr marL="742950" indent="-742950">
              <a:buFont typeface="+mj-lt"/>
              <a:buAutoNum type="arabicPeriod"/>
            </a:pPr>
            <a:r>
              <a:rPr lang="en-US" sz="4000" dirty="0">
                <a:effectLst/>
                <a:cs typeface="Calibri" panose="020F0502020204030204" pitchFamily="34" charset="0"/>
              </a:rPr>
              <a:t>And see what word it thinks comes next:</a:t>
            </a:r>
          </a:p>
          <a:p>
            <a:pPr marL="742950" indent="-742950">
              <a:buFont typeface="+mj-lt"/>
              <a:buAutoNum type="arabicPeriod"/>
            </a:pPr>
            <a:endParaRPr lang="en-US" sz="4000" dirty="0">
              <a:cs typeface="Calibri" panose="020F0502020204030204" pitchFamily="34" charset="0"/>
            </a:endParaRPr>
          </a:p>
          <a:p>
            <a:pPr marL="742950" indent="-742950">
              <a:buFont typeface="+mj-lt"/>
              <a:buAutoNum type="arabicPeriod"/>
            </a:pPr>
            <a:endParaRPr lang="en-US" sz="4000" dirty="0">
              <a:effectLst/>
              <a:cs typeface="Calibri" panose="020F0502020204030204" pitchFamily="34" charset="0"/>
            </a:endParaRPr>
          </a:p>
          <a:p>
            <a:pPr marL="914400" indent="-914400">
              <a:buFont typeface="+mj-lt"/>
              <a:buAutoNum type="arabicPeriod"/>
            </a:pPr>
            <a:endParaRPr lang="en-US" sz="5400" dirty="0">
              <a:cs typeface="Calibri" panose="020F0502020204030204" pitchFamily="34" charset="0"/>
            </a:endParaRPr>
          </a:p>
          <a:p>
            <a:endParaRPr lang="en-US" dirty="0"/>
          </a:p>
        </p:txBody>
      </p:sp>
      <p:pic>
        <p:nvPicPr>
          <p:cNvPr id="5" name="Picture 4">
            <a:extLst>
              <a:ext uri="{FF2B5EF4-FFF2-40B4-BE49-F238E27FC236}">
                <a16:creationId xmlns:a16="http://schemas.microsoft.com/office/drawing/2014/main" id="{35AD6936-74FA-F133-820D-8ABA93D1FFED}"/>
              </a:ext>
            </a:extLst>
          </p:cNvPr>
          <p:cNvPicPr>
            <a:picLocks noChangeAspect="1"/>
          </p:cNvPicPr>
          <p:nvPr/>
        </p:nvPicPr>
        <p:blipFill>
          <a:blip r:embed="rId2"/>
          <a:stretch>
            <a:fillRect/>
          </a:stretch>
        </p:blipFill>
        <p:spPr>
          <a:xfrm>
            <a:off x="999870" y="3200400"/>
            <a:ext cx="10607842" cy="730250"/>
          </a:xfrm>
          <a:prstGeom prst="rect">
            <a:avLst/>
          </a:prstGeom>
        </p:spPr>
      </p:pic>
      <p:pic>
        <p:nvPicPr>
          <p:cNvPr id="4" name="Picture 3">
            <a:extLst>
              <a:ext uri="{FF2B5EF4-FFF2-40B4-BE49-F238E27FC236}">
                <a16:creationId xmlns:a16="http://schemas.microsoft.com/office/drawing/2014/main" id="{1063A095-F4E5-3251-5023-1FCA97EFA26F}"/>
              </a:ext>
            </a:extLst>
          </p:cNvPr>
          <p:cNvPicPr>
            <a:picLocks noChangeAspect="1"/>
          </p:cNvPicPr>
          <p:nvPr/>
        </p:nvPicPr>
        <p:blipFill>
          <a:blip r:embed="rId3"/>
          <a:stretch>
            <a:fillRect/>
          </a:stretch>
        </p:blipFill>
        <p:spPr>
          <a:xfrm>
            <a:off x="1238148" y="5178354"/>
            <a:ext cx="10131287" cy="616092"/>
          </a:xfrm>
          <a:prstGeom prst="rect">
            <a:avLst/>
          </a:prstGeom>
        </p:spPr>
      </p:pic>
    </p:spTree>
    <p:extLst>
      <p:ext uri="{BB962C8B-B14F-4D97-AF65-F5344CB8AC3E}">
        <p14:creationId xmlns:p14="http://schemas.microsoft.com/office/powerpoint/2010/main" val="3473219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A5773-85A9-A604-3CB3-944779CE47DF}"/>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FF9DA437-1EC4-6C2E-FAA7-F445F6A63770}"/>
              </a:ext>
            </a:extLst>
          </p:cNvPr>
          <p:cNvPicPr>
            <a:picLocks noGrp="1" noChangeAspect="1"/>
          </p:cNvPicPr>
          <p:nvPr>
            <p:ph idx="1"/>
          </p:nvPr>
        </p:nvPicPr>
        <p:blipFill>
          <a:blip r:embed="rId2"/>
          <a:stretch>
            <a:fillRect/>
          </a:stretch>
        </p:blipFill>
        <p:spPr>
          <a:xfrm>
            <a:off x="1333499" y="457200"/>
            <a:ext cx="9861385" cy="3536950"/>
          </a:xfrm>
        </p:spPr>
      </p:pic>
      <p:sp>
        <p:nvSpPr>
          <p:cNvPr id="7" name="TextBox 6">
            <a:extLst>
              <a:ext uri="{FF2B5EF4-FFF2-40B4-BE49-F238E27FC236}">
                <a16:creationId xmlns:a16="http://schemas.microsoft.com/office/drawing/2014/main" id="{E9E4EE7A-996A-653E-76D7-0338B39AF9E2}"/>
              </a:ext>
            </a:extLst>
          </p:cNvPr>
          <p:cNvSpPr txBox="1"/>
          <p:nvPr/>
        </p:nvSpPr>
        <p:spPr>
          <a:xfrm>
            <a:off x="762000" y="4724400"/>
            <a:ext cx="6129130" cy="523220"/>
          </a:xfrm>
          <a:prstGeom prst="rect">
            <a:avLst/>
          </a:prstGeom>
          <a:noFill/>
        </p:spPr>
        <p:txBody>
          <a:bodyPr wrap="square">
            <a:spAutoFit/>
          </a:bodyPr>
          <a:lstStyle/>
          <a:p>
            <a:r>
              <a:rPr lang="en-US" sz="2800" dirty="0">
                <a:effectLst/>
                <a:latin typeface="Calibri" panose="020F0502020204030204" pitchFamily="34" charset="0"/>
                <a:cs typeface="Calibri" panose="020F0502020204030204" pitchFamily="34" charset="0"/>
              </a:rPr>
              <a:t>Now we iterate:</a:t>
            </a:r>
          </a:p>
        </p:txBody>
      </p:sp>
      <p:pic>
        <p:nvPicPr>
          <p:cNvPr id="8" name="Picture 7">
            <a:extLst>
              <a:ext uri="{FF2B5EF4-FFF2-40B4-BE49-F238E27FC236}">
                <a16:creationId xmlns:a16="http://schemas.microsoft.com/office/drawing/2014/main" id="{1B19DF9F-7A01-8639-3EBD-2CD45CAC92D6}"/>
              </a:ext>
            </a:extLst>
          </p:cNvPr>
          <p:cNvPicPr>
            <a:picLocks noChangeAspect="1"/>
          </p:cNvPicPr>
          <p:nvPr/>
        </p:nvPicPr>
        <p:blipFill>
          <a:blip r:embed="rId3"/>
          <a:stretch>
            <a:fillRect/>
          </a:stretch>
        </p:blipFill>
        <p:spPr>
          <a:xfrm>
            <a:off x="927127" y="5562600"/>
            <a:ext cx="11071236" cy="591342"/>
          </a:xfrm>
          <a:prstGeom prst="rect">
            <a:avLst/>
          </a:prstGeom>
        </p:spPr>
      </p:pic>
    </p:spTree>
    <p:extLst>
      <p:ext uri="{BB962C8B-B14F-4D97-AF65-F5344CB8AC3E}">
        <p14:creationId xmlns:p14="http://schemas.microsoft.com/office/powerpoint/2010/main" val="2945352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05DC8-CC02-66C8-909E-D0B0520CF08C}"/>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C2FBB079-4DED-D146-0E68-A87E6F1F38BF}"/>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Large Language Models</a:t>
            </a:r>
          </a:p>
        </p:txBody>
      </p:sp>
      <p:sp>
        <p:nvSpPr>
          <p:cNvPr id="16387" name="Rectangle 6">
            <a:extLst>
              <a:ext uri="{FF2B5EF4-FFF2-40B4-BE49-F238E27FC236}">
                <a16:creationId xmlns:a16="http://schemas.microsoft.com/office/drawing/2014/main" id="{DC9A03EE-5BFE-14D4-7E0B-8688F833EFF5}"/>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ea typeface="ＭＳ Ｐゴシック" charset="0"/>
                <a:cs typeface="Calibri"/>
              </a:rPr>
              <a:t>Conditional Generation of Text: The Simple Intuition</a:t>
            </a:r>
          </a:p>
        </p:txBody>
      </p:sp>
      <p:sp>
        <p:nvSpPr>
          <p:cNvPr id="3" name="Text Placeholder 2">
            <a:extLst>
              <a:ext uri="{FF2B5EF4-FFF2-40B4-BE49-F238E27FC236}">
                <a16:creationId xmlns:a16="http://schemas.microsoft.com/office/drawing/2014/main" id="{B404C867-1CC3-411F-06FE-9BC457F2ED6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722553100"/>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C5A89-9F1E-2A28-574B-5E0FA4689FE3}"/>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045E2D11-9E85-A8E8-1684-D1DCB3BDF6F5}"/>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Large Language Models</a:t>
            </a:r>
          </a:p>
        </p:txBody>
      </p:sp>
      <p:sp>
        <p:nvSpPr>
          <p:cNvPr id="16387" name="Rectangle 6">
            <a:extLst>
              <a:ext uri="{FF2B5EF4-FFF2-40B4-BE49-F238E27FC236}">
                <a16:creationId xmlns:a16="http://schemas.microsoft.com/office/drawing/2014/main" id="{A515CCED-4FA4-CFF8-42EE-86BDEFE28DD4}"/>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ea typeface="ＭＳ Ｐゴシック" charset="0"/>
                <a:cs typeface="Calibri"/>
              </a:rPr>
              <a:t>Prompting</a:t>
            </a:r>
          </a:p>
        </p:txBody>
      </p:sp>
      <p:sp>
        <p:nvSpPr>
          <p:cNvPr id="3" name="Text Placeholder 2">
            <a:extLst>
              <a:ext uri="{FF2B5EF4-FFF2-40B4-BE49-F238E27FC236}">
                <a16:creationId xmlns:a16="http://schemas.microsoft.com/office/drawing/2014/main" id="{C25ED5CF-77B2-7227-A757-90027DE0C6A8}"/>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087984247"/>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0F40764-4E30-4B5B-9257-73407649FFA0}"/>
              </a:ext>
            </a:extLst>
          </p:cNvPr>
          <p:cNvSpPr>
            <a:spLocks noGrp="1"/>
          </p:cNvSpPr>
          <p:nvPr>
            <p:ph type="title"/>
          </p:nvPr>
        </p:nvSpPr>
        <p:spPr/>
        <p:txBody>
          <a:bodyPr/>
          <a:lstStyle/>
          <a:p>
            <a:r>
              <a:rPr lang="en-US" dirty="0"/>
              <a:t>Prompt</a:t>
            </a:r>
          </a:p>
        </p:txBody>
      </p:sp>
      <p:sp>
        <p:nvSpPr>
          <p:cNvPr id="6" name="Content Placeholder 5">
            <a:extLst>
              <a:ext uri="{FF2B5EF4-FFF2-40B4-BE49-F238E27FC236}">
                <a16:creationId xmlns:a16="http://schemas.microsoft.com/office/drawing/2014/main" id="{8241433F-3D6C-05AE-6832-309251718599}"/>
              </a:ext>
            </a:extLst>
          </p:cNvPr>
          <p:cNvSpPr>
            <a:spLocks noGrp="1"/>
          </p:cNvSpPr>
          <p:nvPr>
            <p:ph idx="1"/>
          </p:nvPr>
        </p:nvSpPr>
        <p:spPr/>
        <p:txBody>
          <a:bodyPr/>
          <a:lstStyle/>
          <a:p>
            <a:r>
              <a:rPr lang="en-US" sz="3200" b="1" dirty="0"/>
              <a:t>Prompt: </a:t>
            </a:r>
            <a:r>
              <a:rPr lang="en-US" sz="3200" dirty="0"/>
              <a:t>a text string that a user issues to a language model to get the model to do something useful by conditional generation</a:t>
            </a:r>
          </a:p>
          <a:p>
            <a:r>
              <a:rPr lang="en-US" sz="3200" b="1" dirty="0"/>
              <a:t>Prompt engineering: </a:t>
            </a:r>
            <a:r>
              <a:rPr lang="en-US" sz="3200" dirty="0"/>
              <a:t>the process of finding effective prompts for a task.</a:t>
            </a:r>
          </a:p>
          <a:p>
            <a:endParaRPr lang="en-US" dirty="0"/>
          </a:p>
        </p:txBody>
      </p:sp>
    </p:spTree>
    <p:extLst>
      <p:ext uri="{BB962C8B-B14F-4D97-AF65-F5344CB8AC3E}">
        <p14:creationId xmlns:p14="http://schemas.microsoft.com/office/powerpoint/2010/main" val="35556422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86025-88DA-97EF-EC52-5719FFF9A972}"/>
              </a:ext>
            </a:extLst>
          </p:cNvPr>
          <p:cNvSpPr>
            <a:spLocks noGrp="1"/>
          </p:cNvSpPr>
          <p:nvPr>
            <p:ph type="title"/>
          </p:nvPr>
        </p:nvSpPr>
        <p:spPr/>
        <p:txBody>
          <a:bodyPr/>
          <a:lstStyle/>
          <a:p>
            <a:r>
              <a:rPr lang="en-US" dirty="0"/>
              <a:t>Prompts</a:t>
            </a:r>
          </a:p>
        </p:txBody>
      </p:sp>
      <p:sp>
        <p:nvSpPr>
          <p:cNvPr id="3" name="Content Placeholder 2">
            <a:extLst>
              <a:ext uri="{FF2B5EF4-FFF2-40B4-BE49-F238E27FC236}">
                <a16:creationId xmlns:a16="http://schemas.microsoft.com/office/drawing/2014/main" id="{C9C1397E-F27E-DB66-9C54-B92665624D60}"/>
              </a:ext>
            </a:extLst>
          </p:cNvPr>
          <p:cNvSpPr>
            <a:spLocks noGrp="1"/>
          </p:cNvSpPr>
          <p:nvPr>
            <p:ph idx="1"/>
          </p:nvPr>
        </p:nvSpPr>
        <p:spPr/>
        <p:txBody>
          <a:bodyPr/>
          <a:lstStyle/>
          <a:p>
            <a:r>
              <a:rPr lang="en-US" dirty="0"/>
              <a:t>A question: </a:t>
            </a:r>
          </a:p>
          <a:p>
            <a:r>
              <a:rPr lang="en-US" dirty="0">
                <a:solidFill>
                  <a:srgbClr val="061CFF"/>
                </a:solidFill>
                <a:latin typeface="Lucida Sans Typewriter" panose="020B0509030504030204" pitchFamily="49" charset="77"/>
              </a:rPr>
              <a:t>		What is a transformer network?</a:t>
            </a:r>
          </a:p>
          <a:p>
            <a:r>
              <a:rPr lang="en-US" dirty="0"/>
              <a:t>Or an instruction: </a:t>
            </a:r>
          </a:p>
          <a:p>
            <a:pPr marL="685800" indent="-223838"/>
            <a:r>
              <a:rPr lang="en-US" dirty="0">
                <a:solidFill>
                  <a:srgbClr val="061CFF"/>
                </a:solidFill>
                <a:latin typeface="Lucida Sans Typewriter" panose="020B0509030504030204" pitchFamily="49" charset="77"/>
              </a:rPr>
              <a:t>	Translate the following sentence into Hindi: ‘Chop the garlic finely’. </a:t>
            </a:r>
          </a:p>
          <a:p>
            <a:endParaRPr lang="en-US" dirty="0"/>
          </a:p>
        </p:txBody>
      </p:sp>
    </p:spTree>
    <p:extLst>
      <p:ext uri="{BB962C8B-B14F-4D97-AF65-F5344CB8AC3E}">
        <p14:creationId xmlns:p14="http://schemas.microsoft.com/office/powerpoint/2010/main" val="5329937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8E3D7-0863-D486-83D0-3B3B0D736BB4}"/>
              </a:ext>
            </a:extLst>
          </p:cNvPr>
          <p:cNvSpPr>
            <a:spLocks noGrp="1"/>
          </p:cNvSpPr>
          <p:nvPr>
            <p:ph type="title"/>
          </p:nvPr>
        </p:nvSpPr>
        <p:spPr/>
        <p:txBody>
          <a:bodyPr>
            <a:normAutofit fontScale="90000"/>
          </a:bodyPr>
          <a:lstStyle/>
          <a:p>
            <a:r>
              <a:rPr lang="en-US" dirty="0"/>
              <a:t>Early prompts were extremely structured</a:t>
            </a:r>
          </a:p>
        </p:txBody>
      </p:sp>
      <p:sp>
        <p:nvSpPr>
          <p:cNvPr id="3" name="Content Placeholder 2">
            <a:extLst>
              <a:ext uri="{FF2B5EF4-FFF2-40B4-BE49-F238E27FC236}">
                <a16:creationId xmlns:a16="http://schemas.microsoft.com/office/drawing/2014/main" id="{A305EDA0-3157-632D-44F7-DF5DFB92E2DE}"/>
              </a:ext>
            </a:extLst>
          </p:cNvPr>
          <p:cNvSpPr>
            <a:spLocks noGrp="1"/>
          </p:cNvSpPr>
          <p:nvPr>
            <p:ph idx="1"/>
          </p:nvPr>
        </p:nvSpPr>
        <p:spPr>
          <a:xfrm>
            <a:off x="1097286" y="5410200"/>
            <a:ext cx="10789914" cy="762000"/>
          </a:xfrm>
        </p:spPr>
        <p:txBody>
          <a:bodyPr>
            <a:normAutofit/>
          </a:bodyPr>
          <a:lstStyle/>
          <a:p>
            <a:r>
              <a:rPr lang="en-US" sz="3600" dirty="0">
                <a:solidFill>
                  <a:schemeClr val="tx1"/>
                </a:solidFill>
              </a:rPr>
              <a:t>This is less necessary in prompting modern LLMs</a:t>
            </a:r>
          </a:p>
        </p:txBody>
      </p:sp>
      <p:pic>
        <p:nvPicPr>
          <p:cNvPr id="4" name="Picture 3">
            <a:extLst>
              <a:ext uri="{FF2B5EF4-FFF2-40B4-BE49-F238E27FC236}">
                <a16:creationId xmlns:a16="http://schemas.microsoft.com/office/drawing/2014/main" id="{3E7E0DEF-26FE-AAEF-0A86-C156A82547C4}"/>
              </a:ext>
            </a:extLst>
          </p:cNvPr>
          <p:cNvPicPr>
            <a:picLocks noChangeAspect="1"/>
          </p:cNvPicPr>
          <p:nvPr/>
        </p:nvPicPr>
        <p:blipFill>
          <a:blip r:embed="rId2"/>
          <a:stretch>
            <a:fillRect/>
          </a:stretch>
        </p:blipFill>
        <p:spPr>
          <a:xfrm>
            <a:off x="1042559" y="2057400"/>
            <a:ext cx="10672176" cy="2743200"/>
          </a:xfrm>
          <a:prstGeom prst="rect">
            <a:avLst/>
          </a:prstGeom>
        </p:spPr>
      </p:pic>
    </p:spTree>
    <p:extLst>
      <p:ext uri="{BB962C8B-B14F-4D97-AF65-F5344CB8AC3E}">
        <p14:creationId xmlns:p14="http://schemas.microsoft.com/office/powerpoint/2010/main" val="13405781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D92-04DC-D6B0-A2BC-0701D00ED1E7}"/>
              </a:ext>
            </a:extLst>
          </p:cNvPr>
          <p:cNvSpPr>
            <a:spLocks noGrp="1"/>
          </p:cNvSpPr>
          <p:nvPr>
            <p:ph type="title"/>
          </p:nvPr>
        </p:nvSpPr>
        <p:spPr>
          <a:xfrm>
            <a:off x="1097280" y="159603"/>
            <a:ext cx="10866120" cy="907196"/>
          </a:xfrm>
        </p:spPr>
        <p:txBody>
          <a:bodyPr>
            <a:normAutofit fontScale="90000"/>
          </a:bodyPr>
          <a:lstStyle/>
          <a:p>
            <a:r>
              <a:rPr lang="en-US" dirty="0"/>
              <a:t>Prompts can have </a:t>
            </a:r>
            <a:r>
              <a:rPr lang="en-US" b="1" dirty="0">
                <a:solidFill>
                  <a:srgbClr val="061CFF"/>
                </a:solidFill>
              </a:rPr>
              <a:t>demonstrations</a:t>
            </a:r>
            <a:r>
              <a:rPr lang="en-US" dirty="0"/>
              <a:t> (= examples)</a:t>
            </a:r>
          </a:p>
        </p:txBody>
      </p:sp>
      <p:sp>
        <p:nvSpPr>
          <p:cNvPr id="3" name="Content Placeholder 2">
            <a:extLst>
              <a:ext uri="{FF2B5EF4-FFF2-40B4-BE49-F238E27FC236}">
                <a16:creationId xmlns:a16="http://schemas.microsoft.com/office/drawing/2014/main" id="{DE817A3A-BAEC-CA7E-4B80-F1090E3AF09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48E8917-5E82-53C9-36F2-60BF958AD0AD}"/>
              </a:ext>
            </a:extLst>
          </p:cNvPr>
          <p:cNvPicPr>
            <a:picLocks noChangeAspect="1"/>
          </p:cNvPicPr>
          <p:nvPr/>
        </p:nvPicPr>
        <p:blipFill>
          <a:blip r:embed="rId2"/>
          <a:stretch>
            <a:fillRect/>
          </a:stretch>
        </p:blipFill>
        <p:spPr>
          <a:xfrm>
            <a:off x="1508076" y="1368425"/>
            <a:ext cx="9236808" cy="5035550"/>
          </a:xfrm>
          <a:prstGeom prst="rect">
            <a:avLst/>
          </a:prstGeom>
        </p:spPr>
      </p:pic>
      <p:sp>
        <p:nvSpPr>
          <p:cNvPr id="5" name="TextBox 4">
            <a:extLst>
              <a:ext uri="{FF2B5EF4-FFF2-40B4-BE49-F238E27FC236}">
                <a16:creationId xmlns:a16="http://schemas.microsoft.com/office/drawing/2014/main" id="{E9A1A9BF-8047-67C5-E103-A20110F0C397}"/>
              </a:ext>
            </a:extLst>
          </p:cNvPr>
          <p:cNvSpPr txBox="1"/>
          <p:nvPr/>
        </p:nvSpPr>
        <p:spPr>
          <a:xfrm>
            <a:off x="8276479" y="2895600"/>
            <a:ext cx="3839321" cy="707886"/>
          </a:xfrm>
          <a:prstGeom prst="rect">
            <a:avLst/>
          </a:prstGeom>
          <a:noFill/>
        </p:spPr>
        <p:txBody>
          <a:bodyPr wrap="square" rtlCol="0">
            <a:spAutoFit/>
          </a:bodyPr>
          <a:lstStyle/>
          <a:p>
            <a:r>
              <a:rPr lang="en-US" sz="4000" dirty="0">
                <a:solidFill>
                  <a:srgbClr val="061CFF"/>
                </a:solidFill>
                <a:latin typeface="Calibri" panose="020F0502020204030204" pitchFamily="34" charset="0"/>
                <a:cs typeface="Calibri" panose="020F0502020204030204" pitchFamily="34" charset="0"/>
              </a:rPr>
              <a:t>2 demonstrations</a:t>
            </a:r>
          </a:p>
        </p:txBody>
      </p:sp>
      <p:cxnSp>
        <p:nvCxnSpPr>
          <p:cNvPr id="7" name="Straight Arrow Connector 6">
            <a:extLst>
              <a:ext uri="{FF2B5EF4-FFF2-40B4-BE49-F238E27FC236}">
                <a16:creationId xmlns:a16="http://schemas.microsoft.com/office/drawing/2014/main" id="{E34D5A17-8FFC-394B-AE8E-014308F13260}"/>
              </a:ext>
            </a:extLst>
          </p:cNvPr>
          <p:cNvCxnSpPr>
            <a:cxnSpLocks/>
          </p:cNvCxnSpPr>
          <p:nvPr/>
        </p:nvCxnSpPr>
        <p:spPr>
          <a:xfrm flipH="1" flipV="1">
            <a:off x="6797723" y="2819400"/>
            <a:ext cx="1524000" cy="304800"/>
          </a:xfrm>
          <a:prstGeom prst="straightConnector1">
            <a:avLst/>
          </a:prstGeom>
          <a:ln w="38100">
            <a:solidFill>
              <a:srgbClr val="061CFF"/>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69D6B0FA-F96B-2C31-C351-59EF923B1AD5}"/>
              </a:ext>
            </a:extLst>
          </p:cNvPr>
          <p:cNvCxnSpPr>
            <a:cxnSpLocks/>
          </p:cNvCxnSpPr>
          <p:nvPr/>
        </p:nvCxnSpPr>
        <p:spPr>
          <a:xfrm flipH="1">
            <a:off x="6858000" y="3355975"/>
            <a:ext cx="1418479" cy="911225"/>
          </a:xfrm>
          <a:prstGeom prst="straightConnector1">
            <a:avLst/>
          </a:prstGeom>
          <a:ln w="38100">
            <a:solidFill>
              <a:srgbClr val="061C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3229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C2ABB-37B0-3C6C-9565-BFEF157F6848}"/>
              </a:ext>
            </a:extLst>
          </p:cNvPr>
          <p:cNvSpPr>
            <a:spLocks noGrp="1"/>
          </p:cNvSpPr>
          <p:nvPr>
            <p:ph type="title"/>
          </p:nvPr>
        </p:nvSpPr>
        <p:spPr/>
        <p:txBody>
          <a:bodyPr/>
          <a:lstStyle/>
          <a:p>
            <a:r>
              <a:rPr lang="en-US" dirty="0"/>
              <a:t>LLMs usually have a </a:t>
            </a:r>
            <a:r>
              <a:rPr lang="en-US" b="1" dirty="0">
                <a:solidFill>
                  <a:srgbClr val="061CFF"/>
                </a:solidFill>
              </a:rPr>
              <a:t>system prompt</a:t>
            </a:r>
          </a:p>
        </p:txBody>
      </p:sp>
      <p:sp>
        <p:nvSpPr>
          <p:cNvPr id="3" name="Content Placeholder 2">
            <a:extLst>
              <a:ext uri="{FF2B5EF4-FFF2-40B4-BE49-F238E27FC236}">
                <a16:creationId xmlns:a16="http://schemas.microsoft.com/office/drawing/2014/main" id="{1B70A70D-8B19-1C8B-52C4-6C3717F612F0}"/>
              </a:ext>
            </a:extLst>
          </p:cNvPr>
          <p:cNvSpPr>
            <a:spLocks noGrp="1"/>
          </p:cNvSpPr>
          <p:nvPr>
            <p:ph idx="1"/>
          </p:nvPr>
        </p:nvSpPr>
        <p:spPr>
          <a:xfrm>
            <a:off x="1097285" y="1600200"/>
            <a:ext cx="10561315" cy="4953000"/>
          </a:xfrm>
        </p:spPr>
        <p:txBody>
          <a:bodyPr>
            <a:normAutofit/>
          </a:bodyPr>
          <a:lstStyle/>
          <a:p>
            <a:r>
              <a:rPr lang="en-US" sz="3200" dirty="0">
                <a:solidFill>
                  <a:srgbClr val="061CFF"/>
                </a:solidFill>
              </a:rPr>
              <a:t>&lt;system&gt;You are a helpful and knowledgeable assistant. Answer concisely and correctly.</a:t>
            </a:r>
          </a:p>
          <a:p>
            <a:endParaRPr lang="en-US" sz="3200" dirty="0"/>
          </a:p>
          <a:p>
            <a:r>
              <a:rPr lang="en-US" sz="3200" dirty="0"/>
              <a:t>This is automatically and silently concatenated to a user prompt</a:t>
            </a:r>
          </a:p>
          <a:p>
            <a:endParaRPr lang="en-US" sz="3200" dirty="0"/>
          </a:p>
          <a:p>
            <a:r>
              <a:rPr lang="en-US" sz="3200" dirty="0">
                <a:solidFill>
                  <a:srgbClr val="061CFF"/>
                </a:solidFill>
              </a:rPr>
              <a:t>&lt;system&gt; You are a helpful and knowledgeable assistant. Answer concisely and correctly.  </a:t>
            </a:r>
            <a:r>
              <a:rPr lang="en-US" sz="3200" dirty="0"/>
              <a:t>&lt;user&gt; </a:t>
            </a:r>
            <a:r>
              <a:rPr lang="en-US" sz="3200" b="1" dirty="0">
                <a:solidFill>
                  <a:srgbClr val="C00000"/>
                </a:solidFill>
              </a:rPr>
              <a:t>What is the capital of France?</a:t>
            </a:r>
          </a:p>
          <a:p>
            <a:endParaRPr lang="en-US" dirty="0"/>
          </a:p>
          <a:p>
            <a:endParaRPr lang="en-US" dirty="0"/>
          </a:p>
        </p:txBody>
      </p:sp>
    </p:spTree>
    <p:extLst>
      <p:ext uri="{BB962C8B-B14F-4D97-AF65-F5344CB8AC3E}">
        <p14:creationId xmlns:p14="http://schemas.microsoft.com/office/powerpoint/2010/main" val="472189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C8D3E-72C7-448C-2191-52EBEBE16FC1}"/>
              </a:ext>
            </a:extLst>
          </p:cNvPr>
          <p:cNvSpPr>
            <a:spLocks noGrp="1"/>
          </p:cNvSpPr>
          <p:nvPr>
            <p:ph type="title"/>
          </p:nvPr>
        </p:nvSpPr>
        <p:spPr>
          <a:xfrm>
            <a:off x="1097280" y="159603"/>
            <a:ext cx="10637520" cy="907196"/>
          </a:xfrm>
        </p:spPr>
        <p:txBody>
          <a:bodyPr>
            <a:noAutofit/>
          </a:bodyPr>
          <a:lstStyle/>
          <a:p>
            <a:r>
              <a:rPr lang="en-US" sz="3500" dirty="0"/>
              <a:t>System prompts can be long; 1700 words for Claude Opus4 </a:t>
            </a:r>
          </a:p>
        </p:txBody>
      </p:sp>
      <p:sp>
        <p:nvSpPr>
          <p:cNvPr id="3" name="Content Placeholder 2">
            <a:extLst>
              <a:ext uri="{FF2B5EF4-FFF2-40B4-BE49-F238E27FC236}">
                <a16:creationId xmlns:a16="http://schemas.microsoft.com/office/drawing/2014/main" id="{7EDFDAF2-8487-5E4A-F873-2A1799E354B5}"/>
              </a:ext>
            </a:extLst>
          </p:cNvPr>
          <p:cNvSpPr>
            <a:spLocks noGrp="1"/>
          </p:cNvSpPr>
          <p:nvPr>
            <p:ph idx="1"/>
          </p:nvPr>
        </p:nvSpPr>
        <p:spPr>
          <a:xfrm>
            <a:off x="1097285" y="1600200"/>
            <a:ext cx="10637515" cy="5257800"/>
          </a:xfrm>
        </p:spPr>
        <p:txBody>
          <a:bodyPr>
            <a:normAutofit fontScale="70000" lnSpcReduction="20000"/>
          </a:bodyPr>
          <a:lstStyle/>
          <a:p>
            <a:r>
              <a:rPr lang="en-US" dirty="0"/>
              <a:t>Claude should give concise responses to very simple questions, but provide thorough responses to complex and open-ended questions.</a:t>
            </a:r>
          </a:p>
          <a:p>
            <a:r>
              <a:rPr lang="en-US" dirty="0"/>
              <a:t>Claude is able to explain difficult concepts or ideas clearly.  It can also illustrate its explanations with examples, thought experiments, or metaphors.</a:t>
            </a:r>
          </a:p>
          <a:p>
            <a:r>
              <a:rPr lang="en-US" dirty="0"/>
              <a:t>Claude does not provide information that could be used to make chemical or biological or nuclear weapons.</a:t>
            </a:r>
          </a:p>
          <a:p>
            <a:r>
              <a:rPr lang="en-US" dirty="0"/>
              <a:t>For more casual, emotional, empathetic, or advice-driven conversations, Claude keeps its tone natural, warm, and empathetic.</a:t>
            </a:r>
          </a:p>
          <a:p>
            <a:r>
              <a:rPr lang="en-US" dirty="0"/>
              <a:t>Claude cares about people’s well-being and avoids encouraging or facilitating self-destructive behavior.</a:t>
            </a:r>
          </a:p>
          <a:p>
            <a:r>
              <a:rPr lang="en-US" dirty="0"/>
              <a:t>If Claude provides bullet points in its response, it should use markdown, and each bullet point should be at least 1-2 sentences long unless the human requests otherwise.</a:t>
            </a:r>
          </a:p>
        </p:txBody>
      </p:sp>
      <p:sp>
        <p:nvSpPr>
          <p:cNvPr id="4" name="TextBox 3">
            <a:extLst>
              <a:ext uri="{FF2B5EF4-FFF2-40B4-BE49-F238E27FC236}">
                <a16:creationId xmlns:a16="http://schemas.microsoft.com/office/drawing/2014/main" id="{E8E64256-2FF6-3110-AA6D-473F10F2FA75}"/>
              </a:ext>
            </a:extLst>
          </p:cNvPr>
          <p:cNvSpPr txBox="1"/>
          <p:nvPr/>
        </p:nvSpPr>
        <p:spPr>
          <a:xfrm>
            <a:off x="533400" y="1066799"/>
            <a:ext cx="2643096" cy="584775"/>
          </a:xfrm>
          <a:prstGeom prst="rect">
            <a:avLst/>
          </a:prstGeom>
          <a:noFill/>
        </p:spPr>
        <p:txBody>
          <a:bodyPr wrap="none" rtlCol="0">
            <a:spAutoFit/>
          </a:bodyPr>
          <a:lstStyle/>
          <a:p>
            <a:r>
              <a:rPr lang="en-US" sz="3200" dirty="0">
                <a:latin typeface="Calibri" panose="020F0502020204030204" pitchFamily="34" charset="0"/>
                <a:cs typeface="Calibri" panose="020F0502020204030204" pitchFamily="34" charset="0"/>
              </a:rPr>
              <a:t>Some extracts:</a:t>
            </a:r>
          </a:p>
        </p:txBody>
      </p:sp>
    </p:spTree>
    <p:extLst>
      <p:ext uri="{BB962C8B-B14F-4D97-AF65-F5344CB8AC3E}">
        <p14:creationId xmlns:p14="http://schemas.microsoft.com/office/powerpoint/2010/main" val="16974399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60515-86A5-7944-6D19-A07B940B68E2}"/>
              </a:ext>
            </a:extLst>
          </p:cNvPr>
          <p:cNvSpPr>
            <a:spLocks noGrp="1"/>
          </p:cNvSpPr>
          <p:nvPr>
            <p:ph type="title"/>
          </p:nvPr>
        </p:nvSpPr>
        <p:spPr/>
        <p:txBody>
          <a:bodyPr/>
          <a:lstStyle/>
          <a:p>
            <a:r>
              <a:rPr lang="en-US" dirty="0"/>
              <a:t>How I think about prompting</a:t>
            </a:r>
          </a:p>
        </p:txBody>
      </p:sp>
      <p:sp>
        <p:nvSpPr>
          <p:cNvPr id="3" name="Content Placeholder 2">
            <a:extLst>
              <a:ext uri="{FF2B5EF4-FFF2-40B4-BE49-F238E27FC236}">
                <a16:creationId xmlns:a16="http://schemas.microsoft.com/office/drawing/2014/main" id="{2125D34A-CF51-445B-8DB5-116925BA056B}"/>
              </a:ext>
            </a:extLst>
          </p:cNvPr>
          <p:cNvSpPr>
            <a:spLocks noGrp="1"/>
          </p:cNvSpPr>
          <p:nvPr>
            <p:ph idx="1"/>
          </p:nvPr>
        </p:nvSpPr>
        <p:spPr/>
        <p:txBody>
          <a:bodyPr/>
          <a:lstStyle/>
          <a:p>
            <a:r>
              <a:rPr lang="en-US" dirty="0"/>
              <a:t>We instinctively model this as just having a conversation</a:t>
            </a:r>
          </a:p>
          <a:p>
            <a:r>
              <a:rPr lang="en-US" dirty="0"/>
              <a:t>But it's important to remember models are just doing conditional generation</a:t>
            </a:r>
          </a:p>
        </p:txBody>
      </p:sp>
    </p:spTree>
    <p:extLst>
      <p:ext uri="{BB962C8B-B14F-4D97-AF65-F5344CB8AC3E}">
        <p14:creationId xmlns:p14="http://schemas.microsoft.com/office/powerpoint/2010/main" val="205333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CAC03-35CD-0DDA-785A-7DB0F72AEBFB}"/>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36FD2C11-A00B-4459-8C29-856D23505DB8}"/>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Large Language Models</a:t>
            </a:r>
          </a:p>
        </p:txBody>
      </p:sp>
      <p:sp>
        <p:nvSpPr>
          <p:cNvPr id="16387" name="Rectangle 6">
            <a:extLst>
              <a:ext uri="{FF2B5EF4-FFF2-40B4-BE49-F238E27FC236}">
                <a16:creationId xmlns:a16="http://schemas.microsoft.com/office/drawing/2014/main" id="{A175A73E-0A6A-8AED-95EB-D255A83EA10B}"/>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ea typeface="ＭＳ Ｐゴシック" charset="0"/>
                <a:cs typeface="Calibri"/>
              </a:rPr>
              <a:t>Prompting</a:t>
            </a:r>
          </a:p>
        </p:txBody>
      </p:sp>
      <p:sp>
        <p:nvSpPr>
          <p:cNvPr id="3" name="Text Placeholder 2">
            <a:extLst>
              <a:ext uri="{FF2B5EF4-FFF2-40B4-BE49-F238E27FC236}">
                <a16:creationId xmlns:a16="http://schemas.microsoft.com/office/drawing/2014/main" id="{9715DC55-804A-61FE-BB97-F2832FB60D68}"/>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106351764"/>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Large Language Models</a:t>
            </a:r>
          </a:p>
        </p:txBody>
      </p:sp>
      <p:sp>
        <p:nvSpPr>
          <p:cNvPr id="16387" name="Rectangle 6"/>
          <p:cNvSpPr>
            <a:spLocks noGrp="1" noChangeArrowheads="1"/>
          </p:cNvSpPr>
          <p:nvPr>
            <p:ph idx="1"/>
          </p:nvPr>
        </p:nvSpPr>
        <p:spPr>
          <a:xfrm>
            <a:off x="4613657" y="731520"/>
            <a:ext cx="6968743" cy="5257800"/>
          </a:xfrm>
        </p:spPr>
        <p:txBody>
          <a:bodyPr>
            <a:normAutofit/>
          </a:bodyPr>
          <a:lstStyle/>
          <a:p>
            <a:pPr eaLnBrk="1" hangingPunct="1">
              <a:buFont typeface="Times" charset="0"/>
              <a:buNone/>
            </a:pPr>
            <a:r>
              <a:rPr lang="en-US" sz="4000" dirty="0">
                <a:solidFill>
                  <a:srgbClr val="A4001D"/>
                </a:solidFill>
                <a:ea typeface="ＭＳ Ｐゴシック" charset="0"/>
                <a:cs typeface="Calibri"/>
              </a:rPr>
              <a:t>Sampling for LLM Generation</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272422150"/>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F189A-E085-EDEE-8E11-A9110EF00494}"/>
            </a:ext>
          </a:extLst>
        </p:cNvPr>
        <p:cNvGrpSpPr/>
        <p:nvPr/>
      </p:nvGrpSpPr>
      <p:grpSpPr>
        <a:xfrm>
          <a:off x="0" y="0"/>
          <a:ext cx="0" cy="0"/>
          <a:chOff x="0" y="0"/>
          <a:chExt cx="0" cy="0"/>
        </a:xfrm>
      </p:grpSpPr>
      <p:sp>
        <p:nvSpPr>
          <p:cNvPr id="20482" name="Rectangle 2">
            <a:extLst>
              <a:ext uri="{FF2B5EF4-FFF2-40B4-BE49-F238E27FC236}">
                <a16:creationId xmlns:a16="http://schemas.microsoft.com/office/drawing/2014/main" id="{F36939FB-34D3-29FA-57E3-9A00D14477DD}"/>
              </a:ext>
            </a:extLst>
          </p:cNvPr>
          <p:cNvSpPr>
            <a:spLocks noGrp="1" noChangeArrowheads="1"/>
          </p:cNvSpPr>
          <p:nvPr>
            <p:ph type="title"/>
          </p:nvPr>
        </p:nvSpPr>
        <p:spPr>
          <a:xfrm>
            <a:off x="1066800" y="384603"/>
            <a:ext cx="10058400" cy="907196"/>
          </a:xfrm>
        </p:spPr>
        <p:txBody>
          <a:bodyPr>
            <a:normAutofit fontScale="90000"/>
          </a:bodyPr>
          <a:lstStyle/>
          <a:p>
            <a:r>
              <a:rPr lang="en-US" dirty="0"/>
              <a:t>Recall: Conditional Generation: </a:t>
            </a:r>
            <a:r>
              <a:rPr lang="en-US" sz="4400" dirty="0"/>
              <a:t>Generating text conditioned on previous text!</a:t>
            </a:r>
            <a:endParaRPr lang="en-US" dirty="0"/>
          </a:p>
        </p:txBody>
      </p:sp>
      <p:sp>
        <p:nvSpPr>
          <p:cNvPr id="3" name="Content Placeholder 2">
            <a:extLst>
              <a:ext uri="{FF2B5EF4-FFF2-40B4-BE49-F238E27FC236}">
                <a16:creationId xmlns:a16="http://schemas.microsoft.com/office/drawing/2014/main" id="{E4220AF9-F469-2BA5-29D0-9C3EFF8BBC37}"/>
              </a:ext>
            </a:extLst>
          </p:cNvPr>
          <p:cNvSpPr>
            <a:spLocks noGrp="1"/>
          </p:cNvSpPr>
          <p:nvPr>
            <p:ph idx="1"/>
          </p:nvPr>
        </p:nvSpPr>
        <p:spPr>
          <a:xfrm>
            <a:off x="1097285" y="1600200"/>
            <a:ext cx="10713715" cy="5181600"/>
          </a:xfrm>
        </p:spPr>
        <p:txBody>
          <a:bodyPr/>
          <a:lstStyle/>
          <a:p>
            <a:pPr marL="514350" indent="-514350">
              <a:buFont typeface="+mj-lt"/>
              <a:buAutoNum type="arabicPeriod"/>
            </a:pPr>
            <a:r>
              <a:rPr lang="en-US" sz="3200" dirty="0"/>
              <a:t>Give the LLM an input </a:t>
            </a:r>
            <a:r>
              <a:rPr lang="en-US" sz="3200" b="1" dirty="0"/>
              <a:t>prompt</a:t>
            </a:r>
          </a:p>
          <a:p>
            <a:pPr marL="514350" indent="-514350">
              <a:buFont typeface="+mj-lt"/>
              <a:buAutoNum type="arabicPeriod"/>
            </a:pPr>
            <a:r>
              <a:rPr lang="en-US" sz="3200" dirty="0"/>
              <a:t>Have it generate token by token</a:t>
            </a:r>
          </a:p>
          <a:p>
            <a:pPr marL="854045" lvl="1" indent="-457200">
              <a:buFont typeface="Arial" panose="020B0604020202020204" pitchFamily="34" charset="0"/>
              <a:buChar char="•"/>
            </a:pPr>
            <a:r>
              <a:rPr lang="en-US" sz="2800" dirty="0"/>
              <a:t>conditioned on the prompt and the generated tokens</a:t>
            </a:r>
          </a:p>
          <a:p>
            <a:endParaRPr lang="en-US" sz="3200" dirty="0"/>
          </a:p>
          <a:p>
            <a:r>
              <a:rPr lang="en-US" sz="3200" dirty="0"/>
              <a:t>We generate from a model by </a:t>
            </a:r>
          </a:p>
          <a:p>
            <a:pPr marL="514350" indent="-514350">
              <a:buFont typeface="+mj-lt"/>
              <a:buAutoNum type="arabicPeriod"/>
            </a:pPr>
            <a:r>
              <a:rPr lang="en-US" sz="3200" dirty="0"/>
              <a:t>computing the probability of the next token </a:t>
            </a:r>
            <a:r>
              <a:rPr lang="en-US" sz="3200" i="1" dirty="0" err="1"/>
              <a:t>w</a:t>
            </a:r>
            <a:r>
              <a:rPr lang="en-US" sz="3200" i="1" baseline="-25000" dirty="0" err="1"/>
              <a:t>i</a:t>
            </a:r>
            <a:r>
              <a:rPr lang="en-US" sz="3200" i="1" dirty="0"/>
              <a:t> </a:t>
            </a:r>
            <a:r>
              <a:rPr lang="en-US" sz="3200" dirty="0"/>
              <a:t>from the prior context: </a:t>
            </a:r>
            <a:r>
              <a:rPr lang="en-US" sz="3200" i="1" dirty="0"/>
              <a:t>P</a:t>
            </a:r>
            <a:r>
              <a:rPr lang="en-US" sz="3200" dirty="0"/>
              <a:t>(</a:t>
            </a:r>
            <a:r>
              <a:rPr lang="en-US" sz="3200" i="1" dirty="0" err="1"/>
              <a:t>w</a:t>
            </a:r>
            <a:r>
              <a:rPr lang="en-US" sz="3200" i="1" baseline="-25000" dirty="0" err="1"/>
              <a:t>i</a:t>
            </a:r>
            <a:r>
              <a:rPr lang="en-US" sz="3200" dirty="0" err="1"/>
              <a:t>|</a:t>
            </a:r>
            <a:r>
              <a:rPr lang="en-US" sz="3200" i="1" dirty="0" err="1"/>
              <a:t>w</a:t>
            </a:r>
            <a:r>
              <a:rPr lang="en-US" sz="3200" baseline="-25000" dirty="0"/>
              <a:t>&lt;</a:t>
            </a:r>
            <a:r>
              <a:rPr lang="en-US" sz="3200" i="1" baseline="-25000" dirty="0" err="1"/>
              <a:t>i</a:t>
            </a:r>
            <a:r>
              <a:rPr lang="en-US" sz="3200" dirty="0"/>
              <a:t>) </a:t>
            </a:r>
          </a:p>
          <a:p>
            <a:pPr marL="514350" indent="-514350">
              <a:buFont typeface="+mj-lt"/>
              <a:buAutoNum type="arabicPeriod"/>
            </a:pPr>
            <a:r>
              <a:rPr lang="en-US" sz="3200" dirty="0"/>
              <a:t>sampling from that distribution to generate a token</a:t>
            </a:r>
          </a:p>
          <a:p>
            <a:endParaRPr lang="en-US" dirty="0"/>
          </a:p>
        </p:txBody>
      </p:sp>
    </p:spTree>
    <p:extLst>
      <p:ext uri="{BB962C8B-B14F-4D97-AF65-F5344CB8AC3E}">
        <p14:creationId xmlns:p14="http://schemas.microsoft.com/office/powerpoint/2010/main" val="17047902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A4F6B8-6B4B-FFED-19BB-2D827A18B696}"/>
              </a:ext>
            </a:extLst>
          </p:cNvPr>
          <p:cNvSpPr>
            <a:spLocks noGrp="1"/>
          </p:cNvSpPr>
          <p:nvPr>
            <p:ph type="title"/>
          </p:nvPr>
        </p:nvSpPr>
        <p:spPr/>
        <p:txBody>
          <a:bodyPr>
            <a:normAutofit fontScale="90000"/>
          </a:bodyPr>
          <a:lstStyle/>
          <a:p>
            <a:r>
              <a:rPr lang="en-US" dirty="0"/>
              <a:t>Where does token probability come from?</a:t>
            </a:r>
          </a:p>
        </p:txBody>
      </p:sp>
      <p:sp>
        <p:nvSpPr>
          <p:cNvPr id="6" name="Content Placeholder 5">
            <a:extLst>
              <a:ext uri="{FF2B5EF4-FFF2-40B4-BE49-F238E27FC236}">
                <a16:creationId xmlns:a16="http://schemas.microsoft.com/office/drawing/2014/main" id="{70F0411D-A45D-F0A4-4AE5-CDB00F1EB0E6}"/>
              </a:ext>
            </a:extLst>
          </p:cNvPr>
          <p:cNvSpPr>
            <a:spLocks noGrp="1"/>
          </p:cNvSpPr>
          <p:nvPr>
            <p:ph idx="1"/>
          </p:nvPr>
        </p:nvSpPr>
        <p:spPr>
          <a:xfrm>
            <a:off x="1097285" y="1295399"/>
            <a:ext cx="10637515" cy="5402997"/>
          </a:xfrm>
        </p:spPr>
        <p:txBody>
          <a:bodyPr>
            <a:normAutofit/>
          </a:bodyPr>
          <a:lstStyle/>
          <a:p>
            <a:r>
              <a:rPr lang="en-US" dirty="0"/>
              <a:t>LLMs internally generate real-valued </a:t>
            </a:r>
            <a:r>
              <a:rPr lang="en-US" b="1" dirty="0"/>
              <a:t>logits</a:t>
            </a:r>
            <a:r>
              <a:rPr lang="en-US" dirty="0"/>
              <a:t> for each token in the vocabulary. </a:t>
            </a:r>
          </a:p>
          <a:p>
            <a:r>
              <a:rPr lang="en-US" dirty="0"/>
              <a:t>Score vector </a:t>
            </a:r>
            <a:r>
              <a:rPr lang="en-US" b="1" dirty="0"/>
              <a:t>u</a:t>
            </a:r>
            <a:r>
              <a:rPr lang="en-US" dirty="0"/>
              <a:t>  of shape [1 × |</a:t>
            </a:r>
            <a:r>
              <a:rPr lang="en-US" i="1" dirty="0"/>
              <a:t>V</a:t>
            </a:r>
            <a:r>
              <a:rPr lang="en-US" dirty="0"/>
              <a:t>|] </a:t>
            </a:r>
          </a:p>
          <a:p>
            <a:endParaRPr lang="en-US" dirty="0"/>
          </a:p>
        </p:txBody>
      </p:sp>
      <p:pic>
        <p:nvPicPr>
          <p:cNvPr id="3" name="Picture 2">
            <a:extLst>
              <a:ext uri="{FF2B5EF4-FFF2-40B4-BE49-F238E27FC236}">
                <a16:creationId xmlns:a16="http://schemas.microsoft.com/office/drawing/2014/main" id="{4E14B18B-A849-B0A0-8A97-98DFF2533439}"/>
              </a:ext>
            </a:extLst>
          </p:cNvPr>
          <p:cNvPicPr>
            <a:picLocks noChangeAspect="1"/>
          </p:cNvPicPr>
          <p:nvPr/>
        </p:nvPicPr>
        <p:blipFill>
          <a:blip r:embed="rId2"/>
          <a:srcRect r="34869"/>
          <a:stretch>
            <a:fillRect/>
          </a:stretch>
        </p:blipFill>
        <p:spPr>
          <a:xfrm>
            <a:off x="1311978" y="3276600"/>
            <a:ext cx="6808553" cy="3421796"/>
          </a:xfrm>
          <a:prstGeom prst="rect">
            <a:avLst/>
          </a:prstGeom>
        </p:spPr>
      </p:pic>
    </p:spTree>
    <p:extLst>
      <p:ext uri="{BB962C8B-B14F-4D97-AF65-F5344CB8AC3E}">
        <p14:creationId xmlns:p14="http://schemas.microsoft.com/office/powerpoint/2010/main" val="21927650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08ABF-F921-D4B6-77E8-03EBE75B934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C2122DC-DB21-2AB1-E952-F59DF554DFC3}"/>
              </a:ext>
            </a:extLst>
          </p:cNvPr>
          <p:cNvPicPr>
            <a:picLocks noChangeAspect="1"/>
          </p:cNvPicPr>
          <p:nvPr/>
        </p:nvPicPr>
        <p:blipFill>
          <a:blip r:embed="rId2"/>
          <a:stretch>
            <a:fillRect/>
          </a:stretch>
        </p:blipFill>
        <p:spPr>
          <a:xfrm>
            <a:off x="1311978" y="3276600"/>
            <a:ext cx="10453530" cy="3421796"/>
          </a:xfrm>
          <a:prstGeom prst="rect">
            <a:avLst/>
          </a:prstGeom>
        </p:spPr>
      </p:pic>
      <p:sp>
        <p:nvSpPr>
          <p:cNvPr id="5" name="Title 4">
            <a:extLst>
              <a:ext uri="{FF2B5EF4-FFF2-40B4-BE49-F238E27FC236}">
                <a16:creationId xmlns:a16="http://schemas.microsoft.com/office/drawing/2014/main" id="{9CDF8F6C-9180-737A-ECE0-B1CFB68C2502}"/>
              </a:ext>
            </a:extLst>
          </p:cNvPr>
          <p:cNvSpPr>
            <a:spLocks noGrp="1"/>
          </p:cNvSpPr>
          <p:nvPr>
            <p:ph type="title"/>
          </p:nvPr>
        </p:nvSpPr>
        <p:spPr/>
        <p:txBody>
          <a:bodyPr>
            <a:normAutofit fontScale="90000"/>
          </a:bodyPr>
          <a:lstStyle/>
          <a:p>
            <a:r>
              <a:rPr lang="en-US" dirty="0"/>
              <a:t>Where does token probability </a:t>
            </a:r>
            <a:r>
              <a:rPr lang="en-US"/>
              <a:t>come from?</a:t>
            </a:r>
            <a:endParaRPr lang="en-US" dirty="0"/>
          </a:p>
        </p:txBody>
      </p:sp>
      <p:sp>
        <p:nvSpPr>
          <p:cNvPr id="6" name="Content Placeholder 5">
            <a:extLst>
              <a:ext uri="{FF2B5EF4-FFF2-40B4-BE49-F238E27FC236}">
                <a16:creationId xmlns:a16="http://schemas.microsoft.com/office/drawing/2014/main" id="{57BA9F51-AE1D-9F96-D433-F3587E0469F3}"/>
              </a:ext>
            </a:extLst>
          </p:cNvPr>
          <p:cNvSpPr>
            <a:spLocks noGrp="1"/>
          </p:cNvSpPr>
          <p:nvPr>
            <p:ph idx="1"/>
          </p:nvPr>
        </p:nvSpPr>
        <p:spPr>
          <a:xfrm>
            <a:off x="1097285" y="1295399"/>
            <a:ext cx="10637515" cy="5402997"/>
          </a:xfrm>
        </p:spPr>
        <p:txBody>
          <a:bodyPr>
            <a:normAutofit/>
          </a:bodyPr>
          <a:lstStyle/>
          <a:p>
            <a:r>
              <a:rPr lang="en-US" dirty="0"/>
              <a:t>LLMs internally generate real-valued </a:t>
            </a:r>
            <a:r>
              <a:rPr lang="en-US" b="1" dirty="0"/>
              <a:t>logits</a:t>
            </a:r>
            <a:r>
              <a:rPr lang="en-US" dirty="0"/>
              <a:t> for each token in the vocabulary. </a:t>
            </a:r>
          </a:p>
          <a:p>
            <a:r>
              <a:rPr lang="en-US" dirty="0"/>
              <a:t>Score vector </a:t>
            </a:r>
            <a:r>
              <a:rPr lang="en-US" b="1" dirty="0"/>
              <a:t>u</a:t>
            </a:r>
            <a:r>
              <a:rPr lang="en-US" dirty="0"/>
              <a:t>  of shape [1 × |</a:t>
            </a:r>
            <a:r>
              <a:rPr lang="en-US" i="1" dirty="0"/>
              <a:t>V</a:t>
            </a:r>
            <a:r>
              <a:rPr lang="en-US" dirty="0"/>
              <a:t>|] is turned into a probability by </a:t>
            </a:r>
            <a:r>
              <a:rPr lang="en-US" dirty="0" err="1"/>
              <a:t>softmax</a:t>
            </a:r>
            <a:endParaRPr lang="en-US" dirty="0"/>
          </a:p>
          <a:p>
            <a:r>
              <a:rPr lang="en-US" b="1" dirty="0"/>
              <a:t>			y</a:t>
            </a:r>
            <a:r>
              <a:rPr lang="en-US" dirty="0"/>
              <a:t> = </a:t>
            </a:r>
            <a:r>
              <a:rPr lang="en-US" dirty="0" err="1"/>
              <a:t>softmax</a:t>
            </a:r>
            <a:r>
              <a:rPr lang="en-US" dirty="0"/>
              <a:t>(</a:t>
            </a:r>
            <a:r>
              <a:rPr lang="en-US" b="1" dirty="0"/>
              <a:t>u</a:t>
            </a:r>
            <a:r>
              <a:rPr lang="en-US" dirty="0"/>
              <a:t>) </a:t>
            </a:r>
          </a:p>
          <a:p>
            <a:endParaRPr lang="en-US" dirty="0"/>
          </a:p>
        </p:txBody>
      </p:sp>
    </p:spTree>
    <p:extLst>
      <p:ext uri="{BB962C8B-B14F-4D97-AF65-F5344CB8AC3E}">
        <p14:creationId xmlns:p14="http://schemas.microsoft.com/office/powerpoint/2010/main" val="14152098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3314A-ACF8-03D7-1E92-8695F3F6118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A8EC282-424D-9034-510B-FEF16EBA0BC3}"/>
              </a:ext>
            </a:extLst>
          </p:cNvPr>
          <p:cNvSpPr>
            <a:spLocks noGrp="1"/>
          </p:cNvSpPr>
          <p:nvPr>
            <p:ph type="title"/>
          </p:nvPr>
        </p:nvSpPr>
        <p:spPr/>
        <p:txBody>
          <a:bodyPr/>
          <a:lstStyle/>
          <a:p>
            <a:r>
              <a:rPr lang="en-US" b="1" dirty="0"/>
              <a:t>Decoding</a:t>
            </a:r>
          </a:p>
        </p:txBody>
      </p:sp>
      <p:sp>
        <p:nvSpPr>
          <p:cNvPr id="6" name="Content Placeholder 5">
            <a:extLst>
              <a:ext uri="{FF2B5EF4-FFF2-40B4-BE49-F238E27FC236}">
                <a16:creationId xmlns:a16="http://schemas.microsoft.com/office/drawing/2014/main" id="{5713AE45-5DE6-C4FE-B1C6-0CCD4818955B}"/>
              </a:ext>
            </a:extLst>
          </p:cNvPr>
          <p:cNvSpPr>
            <a:spLocks noGrp="1"/>
          </p:cNvSpPr>
          <p:nvPr>
            <p:ph idx="1"/>
          </p:nvPr>
        </p:nvSpPr>
        <p:spPr>
          <a:xfrm>
            <a:off x="1097285" y="1295399"/>
            <a:ext cx="10637515" cy="5402997"/>
          </a:xfrm>
        </p:spPr>
        <p:txBody>
          <a:bodyPr>
            <a:normAutofit/>
          </a:bodyPr>
          <a:lstStyle/>
          <a:p>
            <a:r>
              <a:rPr lang="en-US" sz="4000" dirty="0">
                <a:effectLst/>
                <a:cs typeface="Calibri" panose="020F0502020204030204" pitchFamily="34" charset="0"/>
              </a:rPr>
              <a:t>Choosing a word to generate based on model probabilities</a:t>
            </a:r>
          </a:p>
          <a:p>
            <a:r>
              <a:rPr lang="en-US" sz="4000" b="1" dirty="0">
                <a:cs typeface="Calibri" panose="020F0502020204030204" pitchFamily="34" charset="0"/>
              </a:rPr>
              <a:t>Autoregressive generation: </a:t>
            </a:r>
          </a:p>
          <a:p>
            <a:pPr marL="571500" indent="-571500">
              <a:buFont typeface="Arial" panose="020B0604020202020204" pitchFamily="34" charset="0"/>
              <a:buChar char="•"/>
            </a:pPr>
            <a:r>
              <a:rPr lang="en-US" sz="4000" dirty="0">
                <a:cs typeface="Calibri" panose="020F0502020204030204" pitchFamily="34" charset="0"/>
              </a:rPr>
              <a:t>Decoding from a model</a:t>
            </a:r>
          </a:p>
          <a:p>
            <a:pPr marL="571500" indent="-571500">
              <a:buFont typeface="Arial" panose="020B0604020202020204" pitchFamily="34" charset="0"/>
              <a:buChar char="•"/>
            </a:pPr>
            <a:r>
              <a:rPr lang="en-US" sz="4000" dirty="0">
                <a:cs typeface="Calibri" panose="020F0502020204030204" pitchFamily="34" charset="0"/>
              </a:rPr>
              <a:t>left-to-right </a:t>
            </a:r>
          </a:p>
          <a:p>
            <a:pPr marL="571500" indent="-571500">
              <a:buFont typeface="Arial" panose="020B0604020202020204" pitchFamily="34" charset="0"/>
              <a:buChar char="•"/>
            </a:pPr>
            <a:r>
              <a:rPr lang="en-US" sz="4000" dirty="0">
                <a:cs typeface="Calibri" panose="020F0502020204030204" pitchFamily="34" charset="0"/>
              </a:rPr>
              <a:t>repeatedly choosing the next token</a:t>
            </a:r>
          </a:p>
          <a:p>
            <a:pPr marL="571500" indent="-571500">
              <a:buFont typeface="Arial" panose="020B0604020202020204" pitchFamily="34" charset="0"/>
              <a:buChar char="•"/>
            </a:pPr>
            <a:r>
              <a:rPr lang="en-US" sz="4000" dirty="0">
                <a:cs typeface="Calibri" panose="020F0502020204030204" pitchFamily="34" charset="0"/>
              </a:rPr>
              <a:t>conditioned on our previous choices </a:t>
            </a:r>
            <a:endParaRPr lang="en-US" dirty="0"/>
          </a:p>
          <a:p>
            <a:endParaRPr lang="en-US" dirty="0"/>
          </a:p>
        </p:txBody>
      </p:sp>
    </p:spTree>
    <p:extLst>
      <p:ext uri="{BB962C8B-B14F-4D97-AF65-F5344CB8AC3E}">
        <p14:creationId xmlns:p14="http://schemas.microsoft.com/office/powerpoint/2010/main" val="1564829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E7F5F-DBA0-81EA-370D-34DFF15B44DD}"/>
              </a:ext>
            </a:extLst>
          </p:cNvPr>
          <p:cNvSpPr>
            <a:spLocks noGrp="1"/>
          </p:cNvSpPr>
          <p:nvPr>
            <p:ph type="title"/>
          </p:nvPr>
        </p:nvSpPr>
        <p:spPr/>
        <p:txBody>
          <a:bodyPr/>
          <a:lstStyle/>
          <a:p>
            <a:r>
              <a:rPr lang="en-US" dirty="0"/>
              <a:t>Greedy decoding</a:t>
            </a:r>
          </a:p>
        </p:txBody>
      </p:sp>
      <p:sp>
        <p:nvSpPr>
          <p:cNvPr id="3" name="Content Placeholder 2">
            <a:extLst>
              <a:ext uri="{FF2B5EF4-FFF2-40B4-BE49-F238E27FC236}">
                <a16:creationId xmlns:a16="http://schemas.microsoft.com/office/drawing/2014/main" id="{C1EEB20F-A302-97E4-A712-12EA9FCD825E}"/>
              </a:ext>
            </a:extLst>
          </p:cNvPr>
          <p:cNvSpPr>
            <a:spLocks noGrp="1"/>
          </p:cNvSpPr>
          <p:nvPr>
            <p:ph idx="1"/>
          </p:nvPr>
        </p:nvSpPr>
        <p:spPr/>
        <p:txBody>
          <a:bodyPr/>
          <a:lstStyle/>
          <a:p>
            <a:r>
              <a:rPr lang="en-US" sz="3200" dirty="0"/>
              <a:t>A </a:t>
            </a:r>
            <a:r>
              <a:rPr lang="en-US" sz="3200" b="1" dirty="0"/>
              <a:t>greedy algorithm </a:t>
            </a:r>
            <a:r>
              <a:rPr lang="en-US" sz="3200" dirty="0"/>
              <a:t>is one that makes a choice that is locally optimal</a:t>
            </a:r>
          </a:p>
          <a:p>
            <a:pPr marL="457200" indent="-457200">
              <a:buFont typeface="Arial" panose="020B0604020202020204" pitchFamily="34" charset="0"/>
              <a:buChar char="•"/>
            </a:pPr>
            <a:r>
              <a:rPr lang="en-US" sz="3200" dirty="0"/>
              <a:t>(whether or not it will turn out to have been the best choice with hindsight)</a:t>
            </a:r>
          </a:p>
          <a:p>
            <a:pPr marL="0" indent="0"/>
            <a:r>
              <a:rPr lang="en-US" sz="3200" dirty="0"/>
              <a:t>Simply generate the most probable word:</a:t>
            </a:r>
          </a:p>
          <a:p>
            <a:endParaRPr lang="en-US" dirty="0"/>
          </a:p>
        </p:txBody>
      </p:sp>
      <p:pic>
        <p:nvPicPr>
          <p:cNvPr id="4" name="Picture 3">
            <a:extLst>
              <a:ext uri="{FF2B5EF4-FFF2-40B4-BE49-F238E27FC236}">
                <a16:creationId xmlns:a16="http://schemas.microsoft.com/office/drawing/2014/main" id="{B85A8E08-B2E0-9DB8-EAF2-7071E77B0108}"/>
              </a:ext>
            </a:extLst>
          </p:cNvPr>
          <p:cNvPicPr>
            <a:picLocks noChangeAspect="1"/>
          </p:cNvPicPr>
          <p:nvPr/>
        </p:nvPicPr>
        <p:blipFill>
          <a:blip r:embed="rId2"/>
          <a:stretch>
            <a:fillRect/>
          </a:stretch>
        </p:blipFill>
        <p:spPr>
          <a:xfrm>
            <a:off x="3124200" y="4648200"/>
            <a:ext cx="6633871" cy="907196"/>
          </a:xfrm>
          <a:prstGeom prst="rect">
            <a:avLst/>
          </a:prstGeom>
        </p:spPr>
      </p:pic>
    </p:spTree>
    <p:extLst>
      <p:ext uri="{BB962C8B-B14F-4D97-AF65-F5344CB8AC3E}">
        <p14:creationId xmlns:p14="http://schemas.microsoft.com/office/powerpoint/2010/main" val="3060856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46830-D46A-F5DB-619C-3832C1455008}"/>
              </a:ext>
            </a:extLst>
          </p:cNvPr>
          <p:cNvSpPr>
            <a:spLocks noGrp="1"/>
          </p:cNvSpPr>
          <p:nvPr>
            <p:ph type="title"/>
          </p:nvPr>
        </p:nvSpPr>
        <p:spPr/>
        <p:txBody>
          <a:bodyPr/>
          <a:lstStyle/>
          <a:p>
            <a:r>
              <a:rPr lang="en-US" dirty="0"/>
              <a:t>Greedy decoding: choosing "all"</a:t>
            </a:r>
          </a:p>
        </p:txBody>
      </p:sp>
      <p:pic>
        <p:nvPicPr>
          <p:cNvPr id="5" name="Content Placeholder 4">
            <a:extLst>
              <a:ext uri="{FF2B5EF4-FFF2-40B4-BE49-F238E27FC236}">
                <a16:creationId xmlns:a16="http://schemas.microsoft.com/office/drawing/2014/main" id="{71BC8A3E-B784-C202-7234-A7ED76826955}"/>
              </a:ext>
            </a:extLst>
          </p:cNvPr>
          <p:cNvPicPr>
            <a:picLocks noGrp="1" noChangeAspect="1"/>
          </p:cNvPicPr>
          <p:nvPr>
            <p:ph idx="1"/>
          </p:nvPr>
        </p:nvPicPr>
        <p:blipFill>
          <a:blip r:embed="rId2"/>
          <a:stretch>
            <a:fillRect/>
          </a:stretch>
        </p:blipFill>
        <p:spPr>
          <a:xfrm>
            <a:off x="1097280" y="1447800"/>
            <a:ext cx="10058400" cy="3337560"/>
          </a:xfrm>
        </p:spPr>
      </p:pic>
      <p:sp>
        <p:nvSpPr>
          <p:cNvPr id="6" name="TextBox 5">
            <a:extLst>
              <a:ext uri="{FF2B5EF4-FFF2-40B4-BE49-F238E27FC236}">
                <a16:creationId xmlns:a16="http://schemas.microsoft.com/office/drawing/2014/main" id="{923DE5B3-B27D-DDA8-395C-820FF0D1E8D2}"/>
              </a:ext>
            </a:extLst>
          </p:cNvPr>
          <p:cNvSpPr txBox="1"/>
          <p:nvPr/>
        </p:nvSpPr>
        <p:spPr>
          <a:xfrm>
            <a:off x="1020417" y="5539409"/>
            <a:ext cx="184731" cy="338554"/>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6960692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CA7AD-7B7C-0DFE-B924-25E8C64E3D15}"/>
              </a:ext>
            </a:extLst>
          </p:cNvPr>
          <p:cNvSpPr>
            <a:spLocks noGrp="1"/>
          </p:cNvSpPr>
          <p:nvPr>
            <p:ph type="title"/>
          </p:nvPr>
        </p:nvSpPr>
        <p:spPr/>
        <p:txBody>
          <a:bodyPr/>
          <a:lstStyle/>
          <a:p>
            <a:r>
              <a:rPr lang="en-US" dirty="0"/>
              <a:t>We don't use greedy decoding</a:t>
            </a:r>
          </a:p>
        </p:txBody>
      </p:sp>
      <p:sp>
        <p:nvSpPr>
          <p:cNvPr id="3" name="Content Placeholder 2">
            <a:extLst>
              <a:ext uri="{FF2B5EF4-FFF2-40B4-BE49-F238E27FC236}">
                <a16:creationId xmlns:a16="http://schemas.microsoft.com/office/drawing/2014/main" id="{537E5641-DFAB-5ED9-B1B2-4732C4049A44}"/>
              </a:ext>
            </a:extLst>
          </p:cNvPr>
          <p:cNvSpPr>
            <a:spLocks noGrp="1"/>
          </p:cNvSpPr>
          <p:nvPr>
            <p:ph idx="1"/>
          </p:nvPr>
        </p:nvSpPr>
        <p:spPr/>
        <p:txBody>
          <a:bodyPr/>
          <a:lstStyle/>
          <a:p>
            <a:r>
              <a:rPr lang="en-US" sz="4000" dirty="0"/>
              <a:t>It chooses extremely predictable tokens resulting in </a:t>
            </a:r>
            <a:r>
              <a:rPr lang="en-US" sz="4000" b="1" dirty="0"/>
              <a:t>generic</a:t>
            </a:r>
            <a:r>
              <a:rPr lang="en-US" sz="4000" dirty="0"/>
              <a:t> and </a:t>
            </a:r>
            <a:r>
              <a:rPr lang="en-US" sz="4000" b="1" dirty="0"/>
              <a:t>repetitive</a:t>
            </a:r>
            <a:r>
              <a:rPr lang="en-US" sz="4000" dirty="0"/>
              <a:t> text</a:t>
            </a:r>
          </a:p>
          <a:p>
            <a:r>
              <a:rPr lang="en-US" sz="4000" dirty="0"/>
              <a:t>Instead, people prefer more diverse text, so we do </a:t>
            </a:r>
            <a:r>
              <a:rPr lang="en-US" sz="4000" b="1" dirty="0"/>
              <a:t>sampling</a:t>
            </a:r>
          </a:p>
          <a:p>
            <a:endParaRPr lang="en-US" dirty="0"/>
          </a:p>
          <a:p>
            <a:endParaRPr lang="en-US" dirty="0"/>
          </a:p>
          <a:p>
            <a:endParaRPr lang="en-US" dirty="0"/>
          </a:p>
        </p:txBody>
      </p:sp>
    </p:spTree>
    <p:extLst>
      <p:ext uri="{BB962C8B-B14F-4D97-AF65-F5344CB8AC3E}">
        <p14:creationId xmlns:p14="http://schemas.microsoft.com/office/powerpoint/2010/main" val="23664243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17282-2EDC-D733-ECCB-575154174757}"/>
              </a:ext>
            </a:extLst>
          </p:cNvPr>
          <p:cNvSpPr>
            <a:spLocks noGrp="1"/>
          </p:cNvSpPr>
          <p:nvPr>
            <p:ph type="title"/>
          </p:nvPr>
        </p:nvSpPr>
        <p:spPr/>
        <p:txBody>
          <a:bodyPr/>
          <a:lstStyle/>
          <a:p>
            <a:r>
              <a:rPr lang="en-US" dirty="0"/>
              <a:t>Random sampling</a:t>
            </a:r>
          </a:p>
        </p:txBody>
      </p:sp>
      <p:sp>
        <p:nvSpPr>
          <p:cNvPr id="3" name="Content Placeholder 2">
            <a:extLst>
              <a:ext uri="{FF2B5EF4-FFF2-40B4-BE49-F238E27FC236}">
                <a16:creationId xmlns:a16="http://schemas.microsoft.com/office/drawing/2014/main" id="{0FC393D4-70F0-1B26-56D1-6F971148008B}"/>
              </a:ext>
            </a:extLst>
          </p:cNvPr>
          <p:cNvSpPr>
            <a:spLocks noGrp="1"/>
          </p:cNvSpPr>
          <p:nvPr>
            <p:ph idx="1"/>
          </p:nvPr>
        </p:nvSpPr>
        <p:spPr>
          <a:xfrm>
            <a:off x="914400" y="1295400"/>
            <a:ext cx="11049000" cy="5715000"/>
          </a:xfrm>
        </p:spPr>
        <p:txBody>
          <a:bodyPr>
            <a:normAutofit/>
          </a:bodyPr>
          <a:lstStyle/>
          <a:p>
            <a:r>
              <a:rPr lang="en-US" sz="3200" b="1" dirty="0"/>
              <a:t>Sampling</a:t>
            </a:r>
            <a:r>
              <a:rPr lang="en-US" sz="3200" dirty="0"/>
              <a:t> from a distribution: </a:t>
            </a:r>
          </a:p>
          <a:p>
            <a:pPr marL="457200" indent="-457200">
              <a:buFont typeface="Arial" panose="020B0604020202020204" pitchFamily="34" charset="0"/>
              <a:buChar char="•"/>
            </a:pPr>
            <a:r>
              <a:rPr lang="en-US" sz="3200" dirty="0"/>
              <a:t>Choosing random points according to their likelihood. </a:t>
            </a:r>
          </a:p>
          <a:p>
            <a:r>
              <a:rPr lang="en-US" sz="3200" b="1" dirty="0"/>
              <a:t>Sampling from an LM:</a:t>
            </a:r>
          </a:p>
          <a:p>
            <a:pPr marL="457200" indent="-457200">
              <a:buFont typeface="Arial" panose="020B0604020202020204" pitchFamily="34" charset="0"/>
              <a:buChar char="•"/>
            </a:pPr>
            <a:r>
              <a:rPr lang="en-US" sz="3200" dirty="0"/>
              <a:t>Choosing the next token to generate according to its probability assigned by the LM</a:t>
            </a:r>
          </a:p>
          <a:p>
            <a:r>
              <a:rPr lang="en-US" sz="3200" b="1" dirty="0"/>
              <a:t>Random (multinomial) sampling</a:t>
            </a:r>
            <a:r>
              <a:rPr lang="en-US" sz="3200" dirty="0"/>
              <a:t>: </a:t>
            </a:r>
          </a:p>
          <a:p>
            <a:r>
              <a:rPr lang="en-US" sz="3200" dirty="0"/>
              <a:t>We randomly select a token to generate </a:t>
            </a:r>
          </a:p>
          <a:p>
            <a:pPr marL="457200" indent="-457200">
              <a:buFont typeface="Arial" panose="020B0604020202020204" pitchFamily="34" charset="0"/>
              <a:buChar char="•"/>
            </a:pPr>
            <a:r>
              <a:rPr lang="en-US" sz="3200" dirty="0"/>
              <a:t>according to its probability defined by the LM</a:t>
            </a:r>
          </a:p>
          <a:p>
            <a:pPr marL="457200" indent="-457200">
              <a:buFont typeface="Arial" panose="020B0604020202020204" pitchFamily="34" charset="0"/>
              <a:buChar char="•"/>
            </a:pPr>
            <a:r>
              <a:rPr lang="en-US" sz="3200" dirty="0"/>
              <a:t>conditioned on our previous choices, </a:t>
            </a:r>
          </a:p>
          <a:p>
            <a:r>
              <a:rPr lang="en-US" sz="3200" dirty="0"/>
              <a:t>Generate it, and iterate.</a:t>
            </a:r>
            <a:endParaRPr lang="en-US" dirty="0"/>
          </a:p>
          <a:p>
            <a:endParaRPr lang="en-US" dirty="0"/>
          </a:p>
        </p:txBody>
      </p:sp>
    </p:spTree>
    <p:extLst>
      <p:ext uri="{BB962C8B-B14F-4D97-AF65-F5344CB8AC3E}">
        <p14:creationId xmlns:p14="http://schemas.microsoft.com/office/powerpoint/2010/main" val="4079444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87EB5-582F-CBE3-07C9-375385E450CF}"/>
              </a:ext>
            </a:extLst>
          </p:cNvPr>
          <p:cNvSpPr>
            <a:spLocks noGrp="1"/>
          </p:cNvSpPr>
          <p:nvPr>
            <p:ph type="title"/>
          </p:nvPr>
        </p:nvSpPr>
        <p:spPr/>
        <p:txBody>
          <a:bodyPr/>
          <a:lstStyle/>
          <a:p>
            <a:r>
              <a:rPr lang="en-US" dirty="0"/>
              <a:t>Random Sampling</a:t>
            </a:r>
          </a:p>
        </p:txBody>
      </p:sp>
      <p:pic>
        <p:nvPicPr>
          <p:cNvPr id="5" name="Content Placeholder 4">
            <a:extLst>
              <a:ext uri="{FF2B5EF4-FFF2-40B4-BE49-F238E27FC236}">
                <a16:creationId xmlns:a16="http://schemas.microsoft.com/office/drawing/2014/main" id="{B115052F-8843-65B5-1220-D69262A3B1D7}"/>
              </a:ext>
            </a:extLst>
          </p:cNvPr>
          <p:cNvPicPr>
            <a:picLocks noGrp="1" noChangeAspect="1"/>
          </p:cNvPicPr>
          <p:nvPr>
            <p:ph idx="1"/>
          </p:nvPr>
        </p:nvPicPr>
        <p:blipFill>
          <a:blip r:embed="rId2"/>
          <a:stretch>
            <a:fillRect/>
          </a:stretch>
        </p:blipFill>
        <p:spPr>
          <a:xfrm>
            <a:off x="1096963" y="2465439"/>
            <a:ext cx="10058400" cy="2841522"/>
          </a:xfrm>
        </p:spPr>
      </p:pic>
    </p:spTree>
    <p:extLst>
      <p:ext uri="{BB962C8B-B14F-4D97-AF65-F5344CB8AC3E}">
        <p14:creationId xmlns:p14="http://schemas.microsoft.com/office/powerpoint/2010/main" val="2775470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396AC735-A147-5A39-DCA1-E0C1420D04B6}"/>
              </a:ext>
            </a:extLst>
          </p:cNvPr>
          <p:cNvPicPr>
            <a:picLocks noGrp="1" noChangeAspect="1"/>
          </p:cNvPicPr>
          <p:nvPr>
            <p:ph idx="1"/>
          </p:nvPr>
        </p:nvPicPr>
        <p:blipFill>
          <a:blip r:embed="rId3"/>
          <a:stretch>
            <a:fillRect/>
          </a:stretch>
        </p:blipFill>
        <p:spPr>
          <a:xfrm>
            <a:off x="738589" y="2108200"/>
            <a:ext cx="10843812" cy="3454400"/>
          </a:xfrm>
        </p:spPr>
      </p:pic>
      <p:sp>
        <p:nvSpPr>
          <p:cNvPr id="2" name="Rectangle 1">
            <a:extLst>
              <a:ext uri="{FF2B5EF4-FFF2-40B4-BE49-F238E27FC236}">
                <a16:creationId xmlns:a16="http://schemas.microsoft.com/office/drawing/2014/main" id="{FD937593-89F8-3ADC-8A83-C4B25F75F4C2}"/>
              </a:ext>
            </a:extLst>
          </p:cNvPr>
          <p:cNvSpPr/>
          <p:nvPr/>
        </p:nvSpPr>
        <p:spPr>
          <a:xfrm>
            <a:off x="5562600" y="3538728"/>
            <a:ext cx="5715000" cy="429768"/>
          </a:xfrm>
          <a:prstGeom prst="rect">
            <a:avLst/>
          </a:prstGeom>
          <a:solidFill>
            <a:srgbClr val="BFBFFF">
              <a:alpha val="70317"/>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59033981-3D9D-6E3B-B181-98D552D3938B}"/>
              </a:ext>
            </a:extLst>
          </p:cNvPr>
          <p:cNvSpPr>
            <a:spLocks noGrp="1"/>
          </p:cNvSpPr>
          <p:nvPr>
            <p:ph type="title"/>
          </p:nvPr>
        </p:nvSpPr>
        <p:spPr/>
        <p:txBody>
          <a:bodyPr/>
          <a:lstStyle/>
          <a:p>
            <a:r>
              <a:rPr lang="en-US" dirty="0"/>
              <a:t>Sampling a word from a distribution</a:t>
            </a:r>
          </a:p>
        </p:txBody>
      </p:sp>
      <p:pic>
        <p:nvPicPr>
          <p:cNvPr id="10" name="Picture 9">
            <a:extLst>
              <a:ext uri="{FF2B5EF4-FFF2-40B4-BE49-F238E27FC236}">
                <a16:creationId xmlns:a16="http://schemas.microsoft.com/office/drawing/2014/main" id="{A2F0E88D-D008-CEBF-C44F-1D197CD79B44}"/>
              </a:ext>
            </a:extLst>
          </p:cNvPr>
          <p:cNvPicPr>
            <a:picLocks noChangeAspect="1"/>
          </p:cNvPicPr>
          <p:nvPr/>
        </p:nvPicPr>
        <p:blipFill>
          <a:blip r:embed="rId4"/>
          <a:stretch>
            <a:fillRect/>
          </a:stretch>
        </p:blipFill>
        <p:spPr>
          <a:xfrm>
            <a:off x="10559436" y="134203"/>
            <a:ext cx="1192489" cy="1227667"/>
          </a:xfrm>
          <a:prstGeom prst="rect">
            <a:avLst/>
          </a:prstGeom>
        </p:spPr>
      </p:pic>
    </p:spTree>
    <p:extLst>
      <p:ext uri="{BB962C8B-B14F-4D97-AF65-F5344CB8AC3E}">
        <p14:creationId xmlns:p14="http://schemas.microsoft.com/office/powerpoint/2010/main" val="7868686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8CF76-DC4D-EBCB-DF48-D6FEB93B35AE}"/>
              </a:ext>
            </a:extLst>
          </p:cNvPr>
          <p:cNvSpPr>
            <a:spLocks noGrp="1"/>
          </p:cNvSpPr>
          <p:nvPr>
            <p:ph type="title"/>
          </p:nvPr>
        </p:nvSpPr>
        <p:spPr/>
        <p:txBody>
          <a:bodyPr/>
          <a:lstStyle/>
          <a:p>
            <a:r>
              <a:rPr lang="en-US" dirty="0"/>
              <a:t>Random sampling</a:t>
            </a:r>
          </a:p>
        </p:txBody>
      </p:sp>
      <p:sp>
        <p:nvSpPr>
          <p:cNvPr id="3" name="Content Placeholder 2">
            <a:extLst>
              <a:ext uri="{FF2B5EF4-FFF2-40B4-BE49-F238E27FC236}">
                <a16:creationId xmlns:a16="http://schemas.microsoft.com/office/drawing/2014/main" id="{8EC2E7EF-CC6C-B748-100B-DFA0C82650D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F8E2BE28-421F-CC48-FF8E-FD10FF6A0762}"/>
              </a:ext>
            </a:extLst>
          </p:cNvPr>
          <p:cNvPicPr>
            <a:picLocks noChangeAspect="1"/>
          </p:cNvPicPr>
          <p:nvPr/>
        </p:nvPicPr>
        <p:blipFill>
          <a:blip r:embed="rId2"/>
          <a:stretch>
            <a:fillRect/>
          </a:stretch>
        </p:blipFill>
        <p:spPr>
          <a:xfrm>
            <a:off x="2514600" y="2405685"/>
            <a:ext cx="3884778" cy="2852115"/>
          </a:xfrm>
          <a:prstGeom prst="rect">
            <a:avLst/>
          </a:prstGeom>
        </p:spPr>
      </p:pic>
    </p:spTree>
    <p:extLst>
      <p:ext uri="{BB962C8B-B14F-4D97-AF65-F5344CB8AC3E}">
        <p14:creationId xmlns:p14="http://schemas.microsoft.com/office/powerpoint/2010/main" val="24099771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D489B-5F0A-91A6-D6EA-22DB558F09A9}"/>
              </a:ext>
            </a:extLst>
          </p:cNvPr>
          <p:cNvSpPr>
            <a:spLocks noGrp="1"/>
          </p:cNvSpPr>
          <p:nvPr>
            <p:ph type="title"/>
          </p:nvPr>
        </p:nvSpPr>
        <p:spPr>
          <a:xfrm>
            <a:off x="1097280" y="159603"/>
            <a:ext cx="11094720" cy="907196"/>
          </a:xfrm>
        </p:spPr>
        <p:txBody>
          <a:bodyPr>
            <a:normAutofit fontScale="90000"/>
          </a:bodyPr>
          <a:lstStyle/>
          <a:p>
            <a:r>
              <a:rPr lang="en-US" dirty="0"/>
              <a:t>Alas, random sampling doesn't work very well</a:t>
            </a:r>
          </a:p>
        </p:txBody>
      </p:sp>
      <p:sp>
        <p:nvSpPr>
          <p:cNvPr id="3" name="Content Placeholder 2">
            <a:extLst>
              <a:ext uri="{FF2B5EF4-FFF2-40B4-BE49-F238E27FC236}">
                <a16:creationId xmlns:a16="http://schemas.microsoft.com/office/drawing/2014/main" id="{BBA09B9A-406D-338B-7F8F-DBEE6CE5A70D}"/>
              </a:ext>
            </a:extLst>
          </p:cNvPr>
          <p:cNvSpPr>
            <a:spLocks noGrp="1"/>
          </p:cNvSpPr>
          <p:nvPr>
            <p:ph idx="1"/>
          </p:nvPr>
        </p:nvSpPr>
        <p:spPr>
          <a:xfrm>
            <a:off x="1097286" y="1600200"/>
            <a:ext cx="10058401" cy="4724400"/>
          </a:xfrm>
        </p:spPr>
        <p:txBody>
          <a:bodyPr/>
          <a:lstStyle/>
          <a:p>
            <a:r>
              <a:rPr lang="en-US" sz="3600" dirty="0">
                <a:cs typeface="Calibri" panose="020F0502020204030204" pitchFamily="34" charset="0"/>
              </a:rPr>
              <a:t>E</a:t>
            </a:r>
            <a:r>
              <a:rPr lang="en-US" sz="3600" dirty="0">
                <a:effectLst/>
                <a:cs typeface="Calibri" panose="020F0502020204030204" pitchFamily="34" charset="0"/>
              </a:rPr>
              <a:t>ven though random sampling mostly generate sensible, high-probable words: </a:t>
            </a:r>
          </a:p>
          <a:p>
            <a:pPr lvl="1"/>
            <a:r>
              <a:rPr lang="en-US" sz="3200" dirty="0">
                <a:cs typeface="Calibri" panose="020F0502020204030204" pitchFamily="34" charset="0"/>
              </a:rPr>
              <a:t>T</a:t>
            </a:r>
            <a:r>
              <a:rPr lang="en-US" sz="3200" dirty="0">
                <a:effectLst/>
                <a:cs typeface="Calibri" panose="020F0502020204030204" pitchFamily="34" charset="0"/>
              </a:rPr>
              <a:t>here are many odd, low- probability words in the tail of the distribution </a:t>
            </a:r>
          </a:p>
          <a:p>
            <a:pPr lvl="1"/>
            <a:r>
              <a:rPr lang="en-US" sz="3200" dirty="0">
                <a:cs typeface="Calibri" panose="020F0502020204030204" pitchFamily="34" charset="0"/>
              </a:rPr>
              <a:t>E</a:t>
            </a:r>
            <a:r>
              <a:rPr lang="en-US" sz="3200" dirty="0">
                <a:effectLst/>
                <a:cs typeface="Calibri" panose="020F0502020204030204" pitchFamily="34" charset="0"/>
              </a:rPr>
              <a:t>ach one is low- probability but added up they constitute a large portion of the distribution </a:t>
            </a:r>
          </a:p>
          <a:p>
            <a:pPr lvl="1"/>
            <a:r>
              <a:rPr lang="en-US" sz="3200" dirty="0">
                <a:cs typeface="Calibri" panose="020F0502020204030204" pitchFamily="34" charset="0"/>
              </a:rPr>
              <a:t>So they get picked enough to generate weird sentences</a:t>
            </a:r>
          </a:p>
        </p:txBody>
      </p:sp>
    </p:spTree>
    <p:extLst>
      <p:ext uri="{BB962C8B-B14F-4D97-AF65-F5344CB8AC3E}">
        <p14:creationId xmlns:p14="http://schemas.microsoft.com/office/powerpoint/2010/main" val="305754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7389A-4BA0-1F6B-4287-FEC30F756C8F}"/>
              </a:ext>
            </a:extLst>
          </p:cNvPr>
          <p:cNvSpPr>
            <a:spLocks noGrp="1"/>
          </p:cNvSpPr>
          <p:nvPr>
            <p:ph type="title"/>
          </p:nvPr>
        </p:nvSpPr>
        <p:spPr>
          <a:xfrm>
            <a:off x="1097280" y="159603"/>
            <a:ext cx="10942320" cy="907196"/>
          </a:xfrm>
        </p:spPr>
        <p:txBody>
          <a:bodyPr>
            <a:normAutofit fontScale="90000"/>
          </a:bodyPr>
          <a:lstStyle/>
          <a:p>
            <a:r>
              <a:rPr lang="en-US" dirty="0"/>
              <a:t>Factors in word sampling: </a:t>
            </a:r>
            <a:r>
              <a:rPr lang="en-US" b="1" dirty="0"/>
              <a:t>quality</a:t>
            </a:r>
            <a:r>
              <a:rPr lang="en-US" dirty="0"/>
              <a:t> and </a:t>
            </a:r>
            <a:r>
              <a:rPr lang="en-US" b="1" dirty="0"/>
              <a:t>diversity</a:t>
            </a:r>
          </a:p>
        </p:txBody>
      </p:sp>
      <p:sp>
        <p:nvSpPr>
          <p:cNvPr id="3" name="Content Placeholder 2">
            <a:extLst>
              <a:ext uri="{FF2B5EF4-FFF2-40B4-BE49-F238E27FC236}">
                <a16:creationId xmlns:a16="http://schemas.microsoft.com/office/drawing/2014/main" id="{F148574C-C660-DA47-C145-BC348C79F08F}"/>
              </a:ext>
            </a:extLst>
          </p:cNvPr>
          <p:cNvSpPr>
            <a:spLocks noGrp="1"/>
          </p:cNvSpPr>
          <p:nvPr>
            <p:ph idx="1"/>
          </p:nvPr>
        </p:nvSpPr>
        <p:spPr>
          <a:xfrm>
            <a:off x="1097286" y="1600200"/>
            <a:ext cx="10256514" cy="4800600"/>
          </a:xfrm>
        </p:spPr>
        <p:txBody>
          <a:bodyPr>
            <a:normAutofit/>
          </a:bodyPr>
          <a:lstStyle/>
          <a:p>
            <a:r>
              <a:rPr lang="en-US" sz="3600" dirty="0">
                <a:cs typeface="Calibri" panose="020F0502020204030204" pitchFamily="34" charset="0"/>
              </a:rPr>
              <a:t>Emphasize </a:t>
            </a:r>
            <a:r>
              <a:rPr lang="en-US" sz="3600" b="1" dirty="0">
                <a:cs typeface="Calibri" panose="020F0502020204030204" pitchFamily="34" charset="0"/>
              </a:rPr>
              <a:t>high-probability </a:t>
            </a:r>
            <a:r>
              <a:rPr lang="en-US" sz="3600" dirty="0">
                <a:effectLst/>
                <a:cs typeface="Calibri" panose="020F0502020204030204" pitchFamily="34" charset="0"/>
              </a:rPr>
              <a:t>words </a:t>
            </a:r>
          </a:p>
          <a:p>
            <a:r>
              <a:rPr lang="en-US" sz="3600" dirty="0">
                <a:cs typeface="Calibri" panose="020F0502020204030204" pitchFamily="34" charset="0"/>
              </a:rPr>
              <a:t>	+ </a:t>
            </a:r>
            <a:r>
              <a:rPr lang="en-US" sz="3600" b="1" dirty="0">
                <a:cs typeface="Calibri" panose="020F0502020204030204" pitchFamily="34" charset="0"/>
              </a:rPr>
              <a:t>quality</a:t>
            </a:r>
            <a:r>
              <a:rPr lang="en-US" sz="3600" dirty="0">
                <a:cs typeface="Calibri" panose="020F0502020204030204" pitchFamily="34" charset="0"/>
              </a:rPr>
              <a:t>: more  </a:t>
            </a:r>
            <a:r>
              <a:rPr lang="en-US" sz="3600" dirty="0">
                <a:effectLst/>
                <a:cs typeface="Calibri" panose="020F0502020204030204" pitchFamily="34" charset="0"/>
              </a:rPr>
              <a:t>accurate, coherent, and factual, </a:t>
            </a:r>
          </a:p>
          <a:p>
            <a:pPr marL="0" indent="0"/>
            <a:r>
              <a:rPr lang="en-US" sz="3600" b="1" dirty="0">
                <a:effectLst/>
                <a:cs typeface="Calibri" panose="020F0502020204030204" pitchFamily="34" charset="0"/>
              </a:rPr>
              <a:t>- diversity</a:t>
            </a:r>
            <a:r>
              <a:rPr lang="en-US" sz="3600" dirty="0">
                <a:effectLst/>
                <a:cs typeface="Calibri" panose="020F0502020204030204" pitchFamily="34" charset="0"/>
              </a:rPr>
              <a:t>: boring, repetitive. </a:t>
            </a:r>
          </a:p>
          <a:p>
            <a:pPr marL="457200" indent="-457200">
              <a:buFontTx/>
              <a:buChar char="-"/>
            </a:pPr>
            <a:endParaRPr lang="en-US" sz="3600" dirty="0">
              <a:effectLst/>
              <a:cs typeface="Calibri" panose="020F0502020204030204" pitchFamily="34" charset="0"/>
            </a:endParaRPr>
          </a:p>
          <a:p>
            <a:r>
              <a:rPr lang="en-US" sz="3600" dirty="0">
                <a:effectLst/>
                <a:cs typeface="Calibri" panose="020F0502020204030204" pitchFamily="34" charset="0"/>
              </a:rPr>
              <a:t>Emphasize </a:t>
            </a:r>
            <a:r>
              <a:rPr lang="en-US" sz="3600" b="1" dirty="0">
                <a:effectLst/>
                <a:cs typeface="Calibri" panose="020F0502020204030204" pitchFamily="34" charset="0"/>
              </a:rPr>
              <a:t>middle-probability</a:t>
            </a:r>
            <a:r>
              <a:rPr lang="en-US" sz="3600" dirty="0">
                <a:effectLst/>
                <a:cs typeface="Calibri" panose="020F0502020204030204" pitchFamily="34" charset="0"/>
              </a:rPr>
              <a:t> words </a:t>
            </a:r>
          </a:p>
          <a:p>
            <a:r>
              <a:rPr lang="en-US" sz="3600" dirty="0">
                <a:cs typeface="Calibri" panose="020F0502020204030204" pitchFamily="34" charset="0"/>
              </a:rPr>
              <a:t>+</a:t>
            </a:r>
            <a:r>
              <a:rPr lang="en-US" sz="3600" b="1" dirty="0">
                <a:cs typeface="Calibri" panose="020F0502020204030204" pitchFamily="34" charset="0"/>
              </a:rPr>
              <a:t> diversity</a:t>
            </a:r>
            <a:r>
              <a:rPr lang="en-US" sz="3600" dirty="0">
                <a:cs typeface="Calibri" panose="020F0502020204030204" pitchFamily="34" charset="0"/>
              </a:rPr>
              <a:t>: </a:t>
            </a:r>
            <a:r>
              <a:rPr lang="en-US" sz="3600" dirty="0">
                <a:effectLst/>
                <a:cs typeface="Calibri" panose="020F0502020204030204" pitchFamily="34" charset="0"/>
              </a:rPr>
              <a:t>more creative, diverse, </a:t>
            </a:r>
          </a:p>
          <a:p>
            <a:r>
              <a:rPr lang="en-US" sz="3600" dirty="0">
                <a:effectLst/>
                <a:cs typeface="Calibri" panose="020F0502020204030204" pitchFamily="34" charset="0"/>
              </a:rPr>
              <a:t>- </a:t>
            </a:r>
            <a:r>
              <a:rPr lang="en-US" sz="3600" b="1" dirty="0">
                <a:effectLst/>
                <a:cs typeface="Calibri" panose="020F0502020204030204" pitchFamily="34" charset="0"/>
              </a:rPr>
              <a:t>quality</a:t>
            </a:r>
            <a:r>
              <a:rPr lang="en-US" sz="3600" dirty="0">
                <a:effectLst/>
                <a:cs typeface="Calibri" panose="020F0502020204030204" pitchFamily="34" charset="0"/>
              </a:rPr>
              <a:t>: less factual, incoherent</a:t>
            </a:r>
            <a:endParaRPr lang="en-US" sz="3200" dirty="0"/>
          </a:p>
        </p:txBody>
      </p:sp>
    </p:spTree>
    <p:extLst>
      <p:ext uri="{BB962C8B-B14F-4D97-AF65-F5344CB8AC3E}">
        <p14:creationId xmlns:p14="http://schemas.microsoft.com/office/powerpoint/2010/main" val="38367841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D52CB-08D4-CCE6-6FA8-4C9FBEAECA5E}"/>
              </a:ext>
            </a:extLst>
          </p:cNvPr>
          <p:cNvSpPr>
            <a:spLocks noGrp="1"/>
          </p:cNvSpPr>
          <p:nvPr>
            <p:ph type="title"/>
          </p:nvPr>
        </p:nvSpPr>
        <p:spPr/>
        <p:txBody>
          <a:bodyPr/>
          <a:lstStyle/>
          <a:p>
            <a:r>
              <a:rPr lang="en-US" dirty="0"/>
              <a:t>Temperature sampling</a:t>
            </a:r>
          </a:p>
        </p:txBody>
      </p:sp>
      <p:sp>
        <p:nvSpPr>
          <p:cNvPr id="3" name="Content Placeholder 2">
            <a:extLst>
              <a:ext uri="{FF2B5EF4-FFF2-40B4-BE49-F238E27FC236}">
                <a16:creationId xmlns:a16="http://schemas.microsoft.com/office/drawing/2014/main" id="{009042F0-6D93-C0E2-DE8F-5745A6062B3E}"/>
              </a:ext>
            </a:extLst>
          </p:cNvPr>
          <p:cNvSpPr>
            <a:spLocks noGrp="1"/>
          </p:cNvSpPr>
          <p:nvPr>
            <p:ph idx="1"/>
          </p:nvPr>
        </p:nvSpPr>
        <p:spPr>
          <a:xfrm>
            <a:off x="1097285" y="1600200"/>
            <a:ext cx="10058401" cy="5257800"/>
          </a:xfrm>
        </p:spPr>
        <p:txBody>
          <a:bodyPr>
            <a:normAutofit/>
          </a:bodyPr>
          <a:lstStyle/>
          <a:p>
            <a:r>
              <a:rPr lang="en-US" sz="4400" dirty="0"/>
              <a:t>Reshape the probability distribution</a:t>
            </a:r>
          </a:p>
          <a:p>
            <a:pPr marL="457200" indent="-457200">
              <a:buFont typeface="Arial" panose="020B0604020202020204" pitchFamily="34" charset="0"/>
              <a:buChar char="•"/>
            </a:pPr>
            <a:r>
              <a:rPr lang="en-US" sz="4400" dirty="0"/>
              <a:t>increase the probability of the high probability tokens </a:t>
            </a:r>
          </a:p>
          <a:p>
            <a:pPr marL="457200" indent="-457200">
              <a:buFont typeface="Arial" panose="020B0604020202020204" pitchFamily="34" charset="0"/>
              <a:buChar char="•"/>
            </a:pPr>
            <a:r>
              <a:rPr lang="en-US" sz="4400" dirty="0"/>
              <a:t>decrease the probability of the low probability tokens</a:t>
            </a:r>
            <a:endParaRPr lang="en-US" sz="4800" dirty="0"/>
          </a:p>
          <a:p>
            <a:pPr marL="0" indent="0"/>
            <a:endParaRPr lang="en-US" sz="3200" dirty="0">
              <a:latin typeface="Calibri" panose="020F0502020204030204" pitchFamily="34" charset="0"/>
              <a:cs typeface="Calibri" panose="020F0502020204030204" pitchFamily="34" charset="0"/>
            </a:endParaRPr>
          </a:p>
          <a:p>
            <a:pPr marL="0" indent="0"/>
            <a:endParaRPr lang="en-US" sz="3200" dirty="0">
              <a:latin typeface="Calibri" panose="020F0502020204030204" pitchFamily="34" charset="0"/>
              <a:cs typeface="Calibri" panose="020F0502020204030204" pitchFamily="34" charset="0"/>
            </a:endParaRPr>
          </a:p>
          <a:p>
            <a:pPr>
              <a:buFont typeface="+mj-lt"/>
              <a:buAutoNum type="arabicPeriod"/>
            </a:pPr>
            <a:endParaRPr lang="en-US" sz="1800" dirty="0">
              <a:effectLst/>
              <a:latin typeface="NimbusRomNo9L"/>
            </a:endParaRPr>
          </a:p>
          <a:p>
            <a:endParaRPr lang="en-US" dirty="0"/>
          </a:p>
        </p:txBody>
      </p:sp>
    </p:spTree>
    <p:extLst>
      <p:ext uri="{BB962C8B-B14F-4D97-AF65-F5344CB8AC3E}">
        <p14:creationId xmlns:p14="http://schemas.microsoft.com/office/powerpoint/2010/main" val="3799974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D52CB-08D4-CCE6-6FA8-4C9FBEAECA5E}"/>
              </a:ext>
            </a:extLst>
          </p:cNvPr>
          <p:cNvSpPr>
            <a:spLocks noGrp="1"/>
          </p:cNvSpPr>
          <p:nvPr>
            <p:ph type="title"/>
          </p:nvPr>
        </p:nvSpPr>
        <p:spPr/>
        <p:txBody>
          <a:bodyPr/>
          <a:lstStyle/>
          <a:p>
            <a:r>
              <a:rPr lang="en-US" dirty="0"/>
              <a:t>Temperature sampling</a:t>
            </a:r>
          </a:p>
        </p:txBody>
      </p:sp>
      <p:sp>
        <p:nvSpPr>
          <p:cNvPr id="3" name="Content Placeholder 2">
            <a:extLst>
              <a:ext uri="{FF2B5EF4-FFF2-40B4-BE49-F238E27FC236}">
                <a16:creationId xmlns:a16="http://schemas.microsoft.com/office/drawing/2014/main" id="{009042F0-6D93-C0E2-DE8F-5745A6062B3E}"/>
              </a:ext>
            </a:extLst>
          </p:cNvPr>
          <p:cNvSpPr>
            <a:spLocks noGrp="1"/>
          </p:cNvSpPr>
          <p:nvPr>
            <p:ph idx="1"/>
          </p:nvPr>
        </p:nvSpPr>
        <p:spPr>
          <a:xfrm>
            <a:off x="1097285" y="1600200"/>
            <a:ext cx="10485115" cy="5257800"/>
          </a:xfrm>
        </p:spPr>
        <p:txBody>
          <a:bodyPr>
            <a:normAutofit/>
          </a:bodyPr>
          <a:lstStyle/>
          <a:p>
            <a:r>
              <a:rPr lang="en-US" sz="3600" dirty="0">
                <a:effectLst/>
                <a:cs typeface="Calibri" panose="020F0502020204030204" pitchFamily="34" charset="0"/>
              </a:rPr>
              <a:t>Divide the logit by a temperature parameter </a:t>
            </a:r>
            <a:r>
              <a:rPr lang="el-GR" sz="3600" dirty="0">
                <a:effectLst/>
                <a:cs typeface="Calibri" panose="020F0502020204030204" pitchFamily="34" charset="0"/>
              </a:rPr>
              <a:t>τ </a:t>
            </a:r>
            <a:r>
              <a:rPr lang="en-US" sz="3600" dirty="0">
                <a:effectLst/>
                <a:cs typeface="Calibri" panose="020F0502020204030204" pitchFamily="34" charset="0"/>
              </a:rPr>
              <a:t>before passing it through the </a:t>
            </a:r>
            <a:r>
              <a:rPr lang="en-US" sz="3600" dirty="0" err="1">
                <a:effectLst/>
                <a:cs typeface="Calibri" panose="020F0502020204030204" pitchFamily="34" charset="0"/>
              </a:rPr>
              <a:t>softmax</a:t>
            </a:r>
            <a:r>
              <a:rPr lang="en-US" sz="3600" dirty="0">
                <a:cs typeface="Calibri" panose="020F0502020204030204" pitchFamily="34" charset="0"/>
              </a:rPr>
              <a:t>.</a:t>
            </a:r>
          </a:p>
          <a:p>
            <a:endParaRPr lang="en-US" sz="3600" dirty="0">
              <a:cs typeface="Calibri" panose="020F0502020204030204" pitchFamily="34" charset="0"/>
            </a:endParaRPr>
          </a:p>
          <a:p>
            <a:r>
              <a:rPr lang="en-US" sz="3600" dirty="0">
                <a:cs typeface="Calibri" panose="020F0502020204030204" pitchFamily="34" charset="0"/>
              </a:rPr>
              <a:t>Instead of</a:t>
            </a:r>
          </a:p>
          <a:p>
            <a:endParaRPr lang="en-US" sz="3600" dirty="0">
              <a:cs typeface="Calibri" panose="020F0502020204030204" pitchFamily="34" charset="0"/>
            </a:endParaRPr>
          </a:p>
          <a:p>
            <a:r>
              <a:rPr lang="en-US" sz="3600" dirty="0">
                <a:cs typeface="Calibri" panose="020F0502020204030204" pitchFamily="34" charset="0"/>
              </a:rPr>
              <a:t>We do  </a:t>
            </a:r>
          </a:p>
          <a:p>
            <a:pPr marL="0" indent="0"/>
            <a:endParaRPr lang="en-US" sz="3200" dirty="0">
              <a:cs typeface="Calibri" panose="020F0502020204030204" pitchFamily="34" charset="0"/>
            </a:endParaRPr>
          </a:p>
          <a:p>
            <a:pPr marL="0" indent="0"/>
            <a:endParaRPr lang="en-US" sz="3200" dirty="0">
              <a:cs typeface="Calibri" panose="020F0502020204030204" pitchFamily="34" charset="0"/>
            </a:endParaRPr>
          </a:p>
          <a:p>
            <a:pPr>
              <a:buFont typeface="+mj-lt"/>
              <a:buAutoNum type="arabicPeriod"/>
            </a:pPr>
            <a:endParaRPr lang="en-US" sz="1800" dirty="0">
              <a:effectLst/>
            </a:endParaRPr>
          </a:p>
          <a:p>
            <a:endParaRPr lang="en-US" dirty="0"/>
          </a:p>
        </p:txBody>
      </p:sp>
      <p:pic>
        <p:nvPicPr>
          <p:cNvPr id="4" name="Picture 3">
            <a:extLst>
              <a:ext uri="{FF2B5EF4-FFF2-40B4-BE49-F238E27FC236}">
                <a16:creationId xmlns:a16="http://schemas.microsoft.com/office/drawing/2014/main" id="{1BCE8FFC-E316-19B6-BABB-497FA79262FE}"/>
              </a:ext>
            </a:extLst>
          </p:cNvPr>
          <p:cNvPicPr>
            <a:picLocks noChangeAspect="1"/>
          </p:cNvPicPr>
          <p:nvPr/>
        </p:nvPicPr>
        <p:blipFill>
          <a:blip r:embed="rId3"/>
          <a:stretch>
            <a:fillRect/>
          </a:stretch>
        </p:blipFill>
        <p:spPr>
          <a:xfrm>
            <a:off x="2971800" y="3604846"/>
            <a:ext cx="5029201" cy="967154"/>
          </a:xfrm>
          <a:prstGeom prst="rect">
            <a:avLst/>
          </a:prstGeom>
        </p:spPr>
      </p:pic>
      <p:pic>
        <p:nvPicPr>
          <p:cNvPr id="5" name="Picture 4">
            <a:extLst>
              <a:ext uri="{FF2B5EF4-FFF2-40B4-BE49-F238E27FC236}">
                <a16:creationId xmlns:a16="http://schemas.microsoft.com/office/drawing/2014/main" id="{BBA8AD71-0D5C-C2ED-2B1D-6DFF6D5CCD76}"/>
              </a:ext>
            </a:extLst>
          </p:cNvPr>
          <p:cNvPicPr>
            <a:picLocks noChangeAspect="1"/>
          </p:cNvPicPr>
          <p:nvPr/>
        </p:nvPicPr>
        <p:blipFill>
          <a:blip r:embed="rId4"/>
          <a:stretch>
            <a:fillRect/>
          </a:stretch>
        </p:blipFill>
        <p:spPr>
          <a:xfrm>
            <a:off x="3276600" y="5295900"/>
            <a:ext cx="5287108" cy="838200"/>
          </a:xfrm>
          <a:prstGeom prst="rect">
            <a:avLst/>
          </a:prstGeom>
        </p:spPr>
      </p:pic>
      <p:cxnSp>
        <p:nvCxnSpPr>
          <p:cNvPr id="7" name="Straight Connector 6">
            <a:extLst>
              <a:ext uri="{FF2B5EF4-FFF2-40B4-BE49-F238E27FC236}">
                <a16:creationId xmlns:a16="http://schemas.microsoft.com/office/drawing/2014/main" id="{16FBE5E5-7FD3-77F2-0F10-E0BA8F55ADB1}"/>
              </a:ext>
            </a:extLst>
          </p:cNvPr>
          <p:cNvCxnSpPr>
            <a:cxnSpLocks/>
          </p:cNvCxnSpPr>
          <p:nvPr/>
        </p:nvCxnSpPr>
        <p:spPr>
          <a:xfrm>
            <a:off x="2814841" y="4062046"/>
            <a:ext cx="5338559"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4190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721D9-71CA-62C2-7F8D-6F1F5C0D5173}"/>
              </a:ext>
            </a:extLst>
          </p:cNvPr>
          <p:cNvSpPr>
            <a:spLocks noGrp="1"/>
          </p:cNvSpPr>
          <p:nvPr>
            <p:ph type="title"/>
          </p:nvPr>
        </p:nvSpPr>
        <p:spPr/>
        <p:txBody>
          <a:bodyPr/>
          <a:lstStyle/>
          <a:p>
            <a:r>
              <a:rPr lang="en-US" dirty="0"/>
              <a:t>Temperature sampling</a:t>
            </a:r>
          </a:p>
        </p:txBody>
      </p:sp>
      <p:pic>
        <p:nvPicPr>
          <p:cNvPr id="5" name="Content Placeholder 4">
            <a:extLst>
              <a:ext uri="{FF2B5EF4-FFF2-40B4-BE49-F238E27FC236}">
                <a16:creationId xmlns:a16="http://schemas.microsoft.com/office/drawing/2014/main" id="{9BDBAD5F-F605-8C12-8F10-AF83936C5C52}"/>
              </a:ext>
            </a:extLst>
          </p:cNvPr>
          <p:cNvPicPr>
            <a:picLocks noGrp="1" noChangeAspect="1"/>
          </p:cNvPicPr>
          <p:nvPr>
            <p:ph idx="1"/>
          </p:nvPr>
        </p:nvPicPr>
        <p:blipFill>
          <a:blip r:embed="rId2"/>
          <a:stretch>
            <a:fillRect/>
          </a:stretch>
        </p:blipFill>
        <p:spPr>
          <a:xfrm>
            <a:off x="1096963" y="2133600"/>
            <a:ext cx="10058400" cy="3298576"/>
          </a:xfrm>
        </p:spPr>
      </p:pic>
      <p:pic>
        <p:nvPicPr>
          <p:cNvPr id="4" name="Content Placeholder 4">
            <a:extLst>
              <a:ext uri="{FF2B5EF4-FFF2-40B4-BE49-F238E27FC236}">
                <a16:creationId xmlns:a16="http://schemas.microsoft.com/office/drawing/2014/main" id="{7BFE14DF-B138-BAB7-C89E-7555BE320684}"/>
              </a:ext>
            </a:extLst>
          </p:cNvPr>
          <p:cNvPicPr>
            <a:picLocks noChangeAspect="1"/>
          </p:cNvPicPr>
          <p:nvPr/>
        </p:nvPicPr>
        <p:blipFill>
          <a:blip r:embed="rId2"/>
          <a:srcRect r="57214"/>
          <a:stretch>
            <a:fillRect/>
          </a:stretch>
        </p:blipFill>
        <p:spPr>
          <a:xfrm>
            <a:off x="457201" y="2111624"/>
            <a:ext cx="4800600" cy="3679576"/>
          </a:xfrm>
          <a:prstGeom prst="rect">
            <a:avLst/>
          </a:prstGeom>
        </p:spPr>
      </p:pic>
    </p:spTree>
    <p:extLst>
      <p:ext uri="{BB962C8B-B14F-4D97-AF65-F5344CB8AC3E}">
        <p14:creationId xmlns:p14="http://schemas.microsoft.com/office/powerpoint/2010/main" val="655962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D52CB-08D4-CCE6-6FA8-4C9FBEAECA5E}"/>
              </a:ext>
            </a:extLst>
          </p:cNvPr>
          <p:cNvSpPr>
            <a:spLocks noGrp="1"/>
          </p:cNvSpPr>
          <p:nvPr>
            <p:ph type="title"/>
          </p:nvPr>
        </p:nvSpPr>
        <p:spPr/>
        <p:txBody>
          <a:bodyPr/>
          <a:lstStyle/>
          <a:p>
            <a:r>
              <a:rPr lang="en-US" dirty="0"/>
              <a:t>Temperature sampling</a:t>
            </a:r>
          </a:p>
        </p:txBody>
      </p:sp>
      <p:sp>
        <p:nvSpPr>
          <p:cNvPr id="3" name="Content Placeholder 2">
            <a:extLst>
              <a:ext uri="{FF2B5EF4-FFF2-40B4-BE49-F238E27FC236}">
                <a16:creationId xmlns:a16="http://schemas.microsoft.com/office/drawing/2014/main" id="{009042F0-6D93-C0E2-DE8F-5745A6062B3E}"/>
              </a:ext>
            </a:extLst>
          </p:cNvPr>
          <p:cNvSpPr>
            <a:spLocks noGrp="1"/>
          </p:cNvSpPr>
          <p:nvPr>
            <p:ph idx="1"/>
          </p:nvPr>
        </p:nvSpPr>
        <p:spPr>
          <a:xfrm>
            <a:off x="883922" y="2590800"/>
            <a:ext cx="10485115" cy="4107597"/>
          </a:xfrm>
        </p:spPr>
        <p:txBody>
          <a:bodyPr>
            <a:normAutofit fontScale="77500" lnSpcReduction="20000"/>
          </a:bodyPr>
          <a:lstStyle/>
          <a:p>
            <a:r>
              <a:rPr lang="en-US" sz="3600" dirty="0">
                <a:effectLst/>
                <a:cs typeface="Calibri" panose="020F0502020204030204" pitchFamily="34" charset="0"/>
              </a:rPr>
              <a:t>Why does this work?</a:t>
            </a:r>
          </a:p>
          <a:p>
            <a:pPr marL="342900" indent="-342900">
              <a:buFont typeface="Arial" panose="020B0604020202020204" pitchFamily="34" charset="0"/>
              <a:buChar char="•"/>
            </a:pPr>
            <a:r>
              <a:rPr lang="en-US" dirty="0">
                <a:effectLst/>
                <a:cs typeface="Calibri" panose="020F0502020204030204" pitchFamily="34" charset="0"/>
              </a:rPr>
              <a:t>When </a:t>
            </a:r>
            <a:r>
              <a:rPr lang="el-GR" dirty="0">
                <a:effectLst/>
                <a:cs typeface="Calibri" panose="020F0502020204030204" pitchFamily="34" charset="0"/>
              </a:rPr>
              <a:t>τ </a:t>
            </a:r>
            <a:r>
              <a:rPr lang="en-US" dirty="0">
                <a:effectLst/>
                <a:cs typeface="Calibri" panose="020F0502020204030204" pitchFamily="34" charset="0"/>
              </a:rPr>
              <a:t>is close to 1 the distribution doesn’t change much. </a:t>
            </a:r>
            <a:endParaRPr lang="en-US" dirty="0">
              <a:cs typeface="Calibri" panose="020F0502020204030204" pitchFamily="34" charset="0"/>
            </a:endParaRPr>
          </a:p>
          <a:p>
            <a:pPr marL="342900" indent="-342900">
              <a:buFont typeface="Arial" panose="020B0604020202020204" pitchFamily="34" charset="0"/>
              <a:buChar char="•"/>
            </a:pPr>
            <a:r>
              <a:rPr lang="en-US" dirty="0">
                <a:effectLst/>
                <a:cs typeface="Calibri" panose="020F0502020204030204" pitchFamily="34" charset="0"/>
              </a:rPr>
              <a:t>The lower </a:t>
            </a:r>
            <a:r>
              <a:rPr lang="el-GR" dirty="0">
                <a:effectLst/>
                <a:cs typeface="Calibri" panose="020F0502020204030204" pitchFamily="34" charset="0"/>
              </a:rPr>
              <a:t>τ </a:t>
            </a:r>
            <a:r>
              <a:rPr lang="en-US" dirty="0">
                <a:effectLst/>
                <a:cs typeface="Calibri" panose="020F0502020204030204" pitchFamily="34" charset="0"/>
              </a:rPr>
              <a:t>is, the larger the scores being passed to the </a:t>
            </a:r>
            <a:r>
              <a:rPr lang="en-US" dirty="0" err="1">
                <a:effectLst/>
                <a:cs typeface="Calibri" panose="020F0502020204030204" pitchFamily="34" charset="0"/>
              </a:rPr>
              <a:t>softmax</a:t>
            </a:r>
            <a:endParaRPr lang="en-US" dirty="0">
              <a:effectLst/>
              <a:cs typeface="Calibri" panose="020F0502020204030204" pitchFamily="34" charset="0"/>
            </a:endParaRPr>
          </a:p>
          <a:p>
            <a:pPr marL="342900" indent="-342900">
              <a:buFont typeface="Arial" panose="020B0604020202020204" pitchFamily="34" charset="0"/>
              <a:buChar char="•"/>
            </a:pPr>
            <a:r>
              <a:rPr lang="en-US" dirty="0" err="1">
                <a:cs typeface="Calibri" panose="020F0502020204030204" pitchFamily="34" charset="0"/>
              </a:rPr>
              <a:t>S</a:t>
            </a:r>
            <a:r>
              <a:rPr lang="en-US" dirty="0" err="1">
                <a:effectLst/>
                <a:cs typeface="Calibri" panose="020F0502020204030204" pitchFamily="34" charset="0"/>
              </a:rPr>
              <a:t>oftmax</a:t>
            </a:r>
            <a:r>
              <a:rPr lang="en-US" dirty="0">
                <a:effectLst/>
                <a:cs typeface="Calibri" panose="020F0502020204030204" pitchFamily="34" charset="0"/>
              </a:rPr>
              <a:t> pushes high values toward 1 and low values toward 0. </a:t>
            </a:r>
          </a:p>
          <a:p>
            <a:pPr marL="342900" indent="-342900">
              <a:buFont typeface="Arial" panose="020B0604020202020204" pitchFamily="34" charset="0"/>
              <a:buChar char="•"/>
            </a:pPr>
            <a:r>
              <a:rPr lang="en-US" dirty="0">
                <a:effectLst/>
                <a:cs typeface="Calibri" panose="020F0502020204030204" pitchFamily="34" charset="0"/>
              </a:rPr>
              <a:t>Large inputs pushes high-probability words higher and low probability word lower,  making the distribution more greedy. </a:t>
            </a:r>
          </a:p>
          <a:p>
            <a:pPr marL="342900" indent="-342900">
              <a:buFont typeface="Arial" panose="020B0604020202020204" pitchFamily="34" charset="0"/>
              <a:buChar char="•"/>
            </a:pPr>
            <a:r>
              <a:rPr lang="en-US" dirty="0">
                <a:effectLst/>
                <a:cs typeface="Calibri" panose="020F0502020204030204" pitchFamily="34" charset="0"/>
              </a:rPr>
              <a:t>As </a:t>
            </a:r>
            <a:r>
              <a:rPr lang="el-GR" dirty="0">
                <a:effectLst/>
                <a:cs typeface="Calibri" panose="020F0502020204030204" pitchFamily="34" charset="0"/>
              </a:rPr>
              <a:t>τ </a:t>
            </a:r>
            <a:r>
              <a:rPr lang="en-US" dirty="0">
                <a:cs typeface="Calibri" panose="020F0502020204030204" pitchFamily="34" charset="0"/>
              </a:rPr>
              <a:t>approaches</a:t>
            </a:r>
            <a:r>
              <a:rPr lang="en-US" dirty="0">
                <a:effectLst/>
                <a:cs typeface="Calibri" panose="020F0502020204030204" pitchFamily="34" charset="0"/>
              </a:rPr>
              <a:t> 0, the probability of most likely word approaches 1 </a:t>
            </a:r>
            <a:endParaRPr lang="en-US" dirty="0">
              <a:cs typeface="Calibri" panose="020F0502020204030204" pitchFamily="34" charset="0"/>
            </a:endParaRPr>
          </a:p>
          <a:p>
            <a:endParaRPr lang="en-US" sz="3600" dirty="0">
              <a:latin typeface="Calibri" panose="020F0502020204030204" pitchFamily="34" charset="0"/>
              <a:cs typeface="Calibri" panose="020F0502020204030204" pitchFamily="34" charset="0"/>
            </a:endParaRPr>
          </a:p>
          <a:p>
            <a:endParaRPr lang="en-US" sz="3600" dirty="0">
              <a:latin typeface="Calibri" panose="020F0502020204030204" pitchFamily="34" charset="0"/>
              <a:cs typeface="Calibri" panose="020F0502020204030204" pitchFamily="34" charset="0"/>
            </a:endParaRPr>
          </a:p>
          <a:p>
            <a:pPr marL="0" indent="0"/>
            <a:endParaRPr lang="en-US" sz="3200" dirty="0">
              <a:latin typeface="Calibri" panose="020F0502020204030204" pitchFamily="34" charset="0"/>
              <a:cs typeface="Calibri" panose="020F0502020204030204" pitchFamily="34" charset="0"/>
            </a:endParaRPr>
          </a:p>
          <a:p>
            <a:pPr marL="0" indent="0"/>
            <a:endParaRPr lang="en-US" sz="3200" dirty="0">
              <a:latin typeface="Calibri" panose="020F0502020204030204" pitchFamily="34" charset="0"/>
              <a:cs typeface="Calibri" panose="020F0502020204030204" pitchFamily="34" charset="0"/>
            </a:endParaRPr>
          </a:p>
          <a:p>
            <a:pPr>
              <a:buFont typeface="+mj-lt"/>
              <a:buAutoNum type="arabicPeriod"/>
            </a:pPr>
            <a:endParaRPr lang="en-US" sz="1800" dirty="0">
              <a:effectLst/>
              <a:latin typeface="NimbusRomNo9L"/>
            </a:endParaRPr>
          </a:p>
          <a:p>
            <a:endParaRPr lang="en-US" dirty="0"/>
          </a:p>
        </p:txBody>
      </p:sp>
      <p:pic>
        <p:nvPicPr>
          <p:cNvPr id="5" name="Picture 4">
            <a:extLst>
              <a:ext uri="{FF2B5EF4-FFF2-40B4-BE49-F238E27FC236}">
                <a16:creationId xmlns:a16="http://schemas.microsoft.com/office/drawing/2014/main" id="{BBA8AD71-0D5C-C2ED-2B1D-6DFF6D5CCD76}"/>
              </a:ext>
            </a:extLst>
          </p:cNvPr>
          <p:cNvPicPr>
            <a:picLocks noChangeAspect="1"/>
          </p:cNvPicPr>
          <p:nvPr/>
        </p:nvPicPr>
        <p:blipFill>
          <a:blip r:embed="rId3"/>
          <a:stretch>
            <a:fillRect/>
          </a:stretch>
        </p:blipFill>
        <p:spPr>
          <a:xfrm>
            <a:off x="3200400" y="1181100"/>
            <a:ext cx="5287108" cy="838200"/>
          </a:xfrm>
          <a:prstGeom prst="rect">
            <a:avLst/>
          </a:prstGeom>
        </p:spPr>
      </p:pic>
      <p:sp>
        <p:nvSpPr>
          <p:cNvPr id="8" name="TextBox 7">
            <a:extLst>
              <a:ext uri="{FF2B5EF4-FFF2-40B4-BE49-F238E27FC236}">
                <a16:creationId xmlns:a16="http://schemas.microsoft.com/office/drawing/2014/main" id="{2E81F9F2-F803-FEFF-CF1B-D37C24ACDBC1}"/>
              </a:ext>
            </a:extLst>
          </p:cNvPr>
          <p:cNvSpPr txBox="1"/>
          <p:nvPr/>
        </p:nvSpPr>
        <p:spPr>
          <a:xfrm>
            <a:off x="8763000" y="351591"/>
            <a:ext cx="2709333" cy="523220"/>
          </a:xfrm>
          <a:prstGeom prst="rect">
            <a:avLst/>
          </a:prstGeom>
          <a:noFill/>
        </p:spPr>
        <p:txBody>
          <a:bodyPr wrap="square">
            <a:spAutoFit/>
          </a:bodyPr>
          <a:lstStyle/>
          <a:p>
            <a:r>
              <a:rPr lang="en-US" sz="2800" dirty="0">
                <a:effectLst/>
                <a:latin typeface="Calibri" panose="020F0502020204030204" pitchFamily="34" charset="0"/>
                <a:cs typeface="Calibri" panose="020F0502020204030204" pitchFamily="34" charset="0"/>
              </a:rPr>
              <a:t>0 </a:t>
            </a:r>
            <a:r>
              <a:rPr lang="el-GR" sz="2800" dirty="0">
                <a:effectLst/>
                <a:latin typeface="Calibri" panose="020F0502020204030204" pitchFamily="34" charset="0"/>
                <a:cs typeface="Calibri" panose="020F0502020204030204" pitchFamily="34" charset="0"/>
              </a:rPr>
              <a:t>≤</a:t>
            </a:r>
            <a:r>
              <a:rPr lang="en-US" sz="2800" dirty="0">
                <a:effectLst/>
                <a:latin typeface="Calibri" panose="020F0502020204030204" pitchFamily="34" charset="0"/>
                <a:cs typeface="Calibri" panose="020F0502020204030204" pitchFamily="34" charset="0"/>
              </a:rPr>
              <a:t> </a:t>
            </a:r>
            <a:r>
              <a:rPr lang="el-GR" sz="2800" dirty="0">
                <a:effectLst/>
                <a:latin typeface="Calibri" panose="020F0502020204030204" pitchFamily="34" charset="0"/>
                <a:cs typeface="Calibri" panose="020F0502020204030204" pitchFamily="34" charset="0"/>
              </a:rPr>
              <a:t>τ ≤ 1 </a:t>
            </a:r>
            <a:endParaRPr lang="en-US" sz="2800" dirty="0"/>
          </a:p>
        </p:txBody>
      </p:sp>
    </p:spTree>
    <p:extLst>
      <p:ext uri="{BB962C8B-B14F-4D97-AF65-F5344CB8AC3E}">
        <p14:creationId xmlns:p14="http://schemas.microsoft.com/office/powerpoint/2010/main" val="3593077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9A754-E0B2-38C2-1FDB-A556AF77A353}"/>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56FCB9EC-4C25-C27F-581E-0BBEE1184835}"/>
              </a:ext>
            </a:extLst>
          </p:cNvPr>
          <p:cNvPicPr>
            <a:picLocks noGrp="1" noChangeAspect="1"/>
          </p:cNvPicPr>
          <p:nvPr>
            <p:ph idx="1"/>
          </p:nvPr>
        </p:nvPicPr>
        <p:blipFill>
          <a:blip r:embed="rId2"/>
          <a:stretch>
            <a:fillRect/>
          </a:stretch>
        </p:blipFill>
        <p:spPr>
          <a:xfrm>
            <a:off x="1752600" y="304799"/>
            <a:ext cx="8121933" cy="6125405"/>
          </a:xfrm>
        </p:spPr>
      </p:pic>
    </p:spTree>
    <p:extLst>
      <p:ext uri="{BB962C8B-B14F-4D97-AF65-F5344CB8AC3E}">
        <p14:creationId xmlns:p14="http://schemas.microsoft.com/office/powerpoint/2010/main" val="19014154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390DF-7F74-9B3C-63EB-2905412392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85E02F-BA69-307F-FD8B-9CADE8834C0B}"/>
              </a:ext>
            </a:extLst>
          </p:cNvPr>
          <p:cNvSpPr>
            <a:spLocks noGrp="1"/>
          </p:cNvSpPr>
          <p:nvPr>
            <p:ph type="title"/>
          </p:nvPr>
        </p:nvSpPr>
        <p:spPr>
          <a:xfrm>
            <a:off x="1097280" y="159603"/>
            <a:ext cx="10637520" cy="907196"/>
          </a:xfrm>
        </p:spPr>
        <p:txBody>
          <a:bodyPr>
            <a:normAutofit fontScale="90000"/>
          </a:bodyPr>
          <a:lstStyle/>
          <a:p>
            <a:r>
              <a:rPr lang="en-US" dirty="0"/>
              <a:t>Temperature sampling comes from thermodynamics</a:t>
            </a:r>
          </a:p>
        </p:txBody>
      </p:sp>
      <p:sp>
        <p:nvSpPr>
          <p:cNvPr id="3" name="Content Placeholder 2">
            <a:extLst>
              <a:ext uri="{FF2B5EF4-FFF2-40B4-BE49-F238E27FC236}">
                <a16:creationId xmlns:a16="http://schemas.microsoft.com/office/drawing/2014/main" id="{6094A76E-0B85-F3D0-8B04-ED7473F89ACE}"/>
              </a:ext>
            </a:extLst>
          </p:cNvPr>
          <p:cNvSpPr>
            <a:spLocks noGrp="1"/>
          </p:cNvSpPr>
          <p:nvPr>
            <p:ph idx="1"/>
          </p:nvPr>
        </p:nvSpPr>
        <p:spPr>
          <a:xfrm>
            <a:off x="1097285" y="1600200"/>
            <a:ext cx="10332715" cy="5257800"/>
          </a:xfrm>
        </p:spPr>
        <p:txBody>
          <a:bodyPr>
            <a:normAutofit/>
          </a:bodyPr>
          <a:lstStyle/>
          <a:p>
            <a:pPr marL="457200" indent="-457200">
              <a:buFont typeface="Arial" panose="020B0604020202020204" pitchFamily="34" charset="0"/>
              <a:buChar char="•"/>
            </a:pPr>
            <a:r>
              <a:rPr lang="en-US" sz="3200" dirty="0"/>
              <a:t>a system at high temperature is flexible and can explore many possible states,</a:t>
            </a:r>
          </a:p>
          <a:p>
            <a:pPr marL="457200" indent="-457200">
              <a:buFont typeface="Arial" panose="020B0604020202020204" pitchFamily="34" charset="0"/>
              <a:buChar char="•"/>
            </a:pPr>
            <a:r>
              <a:rPr lang="en-US" sz="3200" dirty="0"/>
              <a:t>a system at lower temperature is likely to explore a subset of lower energy (better) states.</a:t>
            </a:r>
          </a:p>
          <a:p>
            <a:pPr marL="0" indent="0"/>
            <a:endParaRPr lang="en-US" sz="3200" dirty="0"/>
          </a:p>
          <a:p>
            <a:pPr marL="0" indent="0"/>
            <a:r>
              <a:rPr lang="en-US" sz="3200" dirty="0"/>
              <a:t> In </a:t>
            </a:r>
            <a:r>
              <a:rPr lang="en-US" sz="3200" b="1" dirty="0"/>
              <a:t>low-temperature sampling</a:t>
            </a:r>
            <a:r>
              <a:rPr lang="en-US" sz="3200" dirty="0"/>
              <a:t>,  (</a:t>
            </a:r>
            <a:r>
              <a:rPr lang="el-GR" sz="3200" dirty="0">
                <a:cs typeface="Calibri" panose="020F0502020204030204" pitchFamily="34" charset="0"/>
              </a:rPr>
              <a:t>τ ≤ 1</a:t>
            </a:r>
            <a:r>
              <a:rPr lang="en-US" sz="3200" dirty="0">
                <a:cs typeface="Calibri" panose="020F0502020204030204" pitchFamily="34" charset="0"/>
              </a:rPr>
              <a:t>) </a:t>
            </a:r>
            <a:r>
              <a:rPr lang="en-US" sz="3200" dirty="0"/>
              <a:t>we smoothly</a:t>
            </a:r>
          </a:p>
          <a:p>
            <a:pPr marL="457200" indent="-457200">
              <a:buFont typeface="Arial" panose="020B0604020202020204" pitchFamily="34" charset="0"/>
              <a:buChar char="•"/>
            </a:pPr>
            <a:r>
              <a:rPr lang="en-US" sz="3200" dirty="0"/>
              <a:t>increase the probability of the most probable words</a:t>
            </a:r>
          </a:p>
          <a:p>
            <a:pPr marL="457200" indent="-457200">
              <a:buFont typeface="Arial" panose="020B0604020202020204" pitchFamily="34" charset="0"/>
              <a:buChar char="•"/>
            </a:pPr>
            <a:r>
              <a:rPr lang="en-US" sz="3200" dirty="0"/>
              <a:t>decrease the probability of the rare words. </a:t>
            </a:r>
            <a:endParaRPr lang="en-US" sz="3600" dirty="0"/>
          </a:p>
          <a:p>
            <a:pPr marL="0" indent="0"/>
            <a:endParaRPr lang="en-US" sz="3200" dirty="0">
              <a:latin typeface="Calibri" panose="020F0502020204030204" pitchFamily="34" charset="0"/>
              <a:cs typeface="Calibri" panose="020F0502020204030204" pitchFamily="34" charset="0"/>
            </a:endParaRPr>
          </a:p>
          <a:p>
            <a:pPr marL="0" indent="0"/>
            <a:endParaRPr lang="en-US" sz="3200" dirty="0">
              <a:latin typeface="Calibri" panose="020F0502020204030204" pitchFamily="34" charset="0"/>
              <a:cs typeface="Calibri" panose="020F0502020204030204" pitchFamily="34" charset="0"/>
            </a:endParaRPr>
          </a:p>
          <a:p>
            <a:pPr>
              <a:buFont typeface="+mj-lt"/>
              <a:buAutoNum type="arabicPeriod"/>
            </a:pPr>
            <a:endParaRPr lang="en-US" sz="1800" dirty="0">
              <a:effectLst/>
              <a:latin typeface="NimbusRomNo9L"/>
            </a:endParaRPr>
          </a:p>
          <a:p>
            <a:endParaRPr lang="en-US" dirty="0"/>
          </a:p>
        </p:txBody>
      </p:sp>
    </p:spTree>
    <p:extLst>
      <p:ext uri="{BB962C8B-B14F-4D97-AF65-F5344CB8AC3E}">
        <p14:creationId xmlns:p14="http://schemas.microsoft.com/office/powerpoint/2010/main" val="14382306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Large Language Models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ea typeface="ＭＳ Ｐゴシック" charset="0"/>
                <a:cs typeface="Calibri"/>
              </a:rPr>
              <a:t>Sampling for LLM Generation</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081278138"/>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Large Language Models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ea typeface="ＭＳ Ｐゴシック" charset="0"/>
                <a:cs typeface="Calibri"/>
              </a:rPr>
              <a:t>Pretraining Large Language Models</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588656835"/>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2912D-A118-5079-D10E-E43439FE4860}"/>
              </a:ext>
            </a:extLst>
          </p:cNvPr>
          <p:cNvSpPr>
            <a:spLocks noGrp="1"/>
          </p:cNvSpPr>
          <p:nvPr>
            <p:ph type="title"/>
          </p:nvPr>
        </p:nvSpPr>
        <p:spPr/>
        <p:txBody>
          <a:bodyPr/>
          <a:lstStyle/>
          <a:p>
            <a:r>
              <a:rPr lang="en-US" dirty="0"/>
              <a:t>Three stages of training in LLMs</a:t>
            </a:r>
          </a:p>
        </p:txBody>
      </p:sp>
      <p:pic>
        <p:nvPicPr>
          <p:cNvPr id="5" name="Content Placeholder 4">
            <a:extLst>
              <a:ext uri="{FF2B5EF4-FFF2-40B4-BE49-F238E27FC236}">
                <a16:creationId xmlns:a16="http://schemas.microsoft.com/office/drawing/2014/main" id="{93D05179-7BB4-A051-E78B-47E0586F770B}"/>
              </a:ext>
            </a:extLst>
          </p:cNvPr>
          <p:cNvPicPr>
            <a:picLocks noGrp="1" noChangeAspect="1"/>
          </p:cNvPicPr>
          <p:nvPr>
            <p:ph idx="1"/>
          </p:nvPr>
        </p:nvPicPr>
        <p:blipFill>
          <a:blip r:embed="rId2"/>
          <a:stretch>
            <a:fillRect/>
          </a:stretch>
        </p:blipFill>
        <p:spPr>
          <a:xfrm>
            <a:off x="2013700" y="1600200"/>
            <a:ext cx="8224926" cy="4572000"/>
          </a:xfrm>
        </p:spPr>
      </p:pic>
    </p:spTree>
    <p:extLst>
      <p:ext uri="{BB962C8B-B14F-4D97-AF65-F5344CB8AC3E}">
        <p14:creationId xmlns:p14="http://schemas.microsoft.com/office/powerpoint/2010/main" val="28102301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4E4F3-DC99-8223-4614-A97C7C2612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98546E-FA85-3C68-00D9-DDC5F4EF0DE1}"/>
              </a:ext>
            </a:extLst>
          </p:cNvPr>
          <p:cNvSpPr>
            <a:spLocks noGrp="1"/>
          </p:cNvSpPr>
          <p:nvPr>
            <p:ph type="title"/>
          </p:nvPr>
        </p:nvSpPr>
        <p:spPr/>
        <p:txBody>
          <a:bodyPr/>
          <a:lstStyle/>
          <a:p>
            <a:r>
              <a:rPr lang="en-US" dirty="0"/>
              <a:t>Pretraining</a:t>
            </a:r>
          </a:p>
        </p:txBody>
      </p:sp>
      <p:sp>
        <p:nvSpPr>
          <p:cNvPr id="3" name="Content Placeholder 2">
            <a:extLst>
              <a:ext uri="{FF2B5EF4-FFF2-40B4-BE49-F238E27FC236}">
                <a16:creationId xmlns:a16="http://schemas.microsoft.com/office/drawing/2014/main" id="{6FEBEC3A-9412-AD99-5DE5-99258E8F758C}"/>
              </a:ext>
            </a:extLst>
          </p:cNvPr>
          <p:cNvSpPr>
            <a:spLocks noGrp="1"/>
          </p:cNvSpPr>
          <p:nvPr>
            <p:ph idx="1"/>
          </p:nvPr>
        </p:nvSpPr>
        <p:spPr>
          <a:xfrm>
            <a:off x="1097285" y="1600200"/>
            <a:ext cx="10866115" cy="4572000"/>
          </a:xfrm>
        </p:spPr>
        <p:txBody>
          <a:bodyPr/>
          <a:lstStyle/>
          <a:p>
            <a:r>
              <a:rPr lang="en-US" sz="4000" dirty="0">
                <a:cs typeface="Calibri" panose="020F0502020204030204" pitchFamily="34" charset="0"/>
              </a:rPr>
              <a:t>The big idea that underlies all the amazing performance of language models</a:t>
            </a:r>
          </a:p>
          <a:p>
            <a:endParaRPr lang="en-US" sz="4000" dirty="0">
              <a:cs typeface="Calibri" panose="020F0502020204030204" pitchFamily="34" charset="0"/>
            </a:endParaRPr>
          </a:p>
          <a:p>
            <a:r>
              <a:rPr lang="en-US" sz="4000" dirty="0">
                <a:cs typeface="Calibri" panose="020F0502020204030204" pitchFamily="34" charset="0"/>
              </a:rPr>
              <a:t>First </a:t>
            </a:r>
            <a:r>
              <a:rPr lang="en-US" sz="4000" b="1" dirty="0">
                <a:cs typeface="Calibri" panose="020F0502020204030204" pitchFamily="34" charset="0"/>
              </a:rPr>
              <a:t>pretrain</a:t>
            </a:r>
            <a:r>
              <a:rPr lang="en-US" sz="4000" dirty="0">
                <a:cs typeface="Calibri" panose="020F0502020204030204" pitchFamily="34" charset="0"/>
              </a:rPr>
              <a:t> a transformer model on enormous amounts of text</a:t>
            </a:r>
          </a:p>
          <a:p>
            <a:r>
              <a:rPr lang="en-US" sz="4000" dirty="0">
                <a:cs typeface="Calibri" panose="020F0502020204030204" pitchFamily="34" charset="0"/>
              </a:rPr>
              <a:t>Then </a:t>
            </a:r>
            <a:r>
              <a:rPr lang="en-US" sz="4000" b="1" dirty="0">
                <a:cs typeface="Calibri" panose="020F0502020204030204" pitchFamily="34" charset="0"/>
              </a:rPr>
              <a:t>apply</a:t>
            </a:r>
            <a:r>
              <a:rPr lang="en-US" sz="4000" dirty="0">
                <a:cs typeface="Calibri" panose="020F0502020204030204" pitchFamily="34" charset="0"/>
              </a:rPr>
              <a:t> it to new tasks.</a:t>
            </a:r>
            <a:endParaRPr lang="en-US" sz="5400" dirty="0">
              <a:cs typeface="Calibri" panose="020F0502020204030204" pitchFamily="34" charset="0"/>
            </a:endParaRPr>
          </a:p>
          <a:p>
            <a:endParaRPr lang="en-US" dirty="0"/>
          </a:p>
        </p:txBody>
      </p:sp>
    </p:spTree>
    <p:extLst>
      <p:ext uri="{BB962C8B-B14F-4D97-AF65-F5344CB8AC3E}">
        <p14:creationId xmlns:p14="http://schemas.microsoft.com/office/powerpoint/2010/main" val="8163024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6982A-B3FA-44F5-7CF1-61AE3B28C1D4}"/>
              </a:ext>
            </a:extLst>
          </p:cNvPr>
          <p:cNvSpPr>
            <a:spLocks noGrp="1"/>
          </p:cNvSpPr>
          <p:nvPr>
            <p:ph type="title"/>
          </p:nvPr>
        </p:nvSpPr>
        <p:spPr/>
        <p:txBody>
          <a:bodyPr/>
          <a:lstStyle/>
          <a:p>
            <a:r>
              <a:rPr lang="en-US" dirty="0"/>
              <a:t>Self-supervised pre-training algorithm</a:t>
            </a:r>
          </a:p>
        </p:txBody>
      </p:sp>
      <p:sp>
        <p:nvSpPr>
          <p:cNvPr id="3" name="Content Placeholder 2">
            <a:extLst>
              <a:ext uri="{FF2B5EF4-FFF2-40B4-BE49-F238E27FC236}">
                <a16:creationId xmlns:a16="http://schemas.microsoft.com/office/drawing/2014/main" id="{4F8C0A15-6706-0C5D-A105-D12EC9FD8CF0}"/>
              </a:ext>
            </a:extLst>
          </p:cNvPr>
          <p:cNvSpPr>
            <a:spLocks noGrp="1"/>
          </p:cNvSpPr>
          <p:nvPr>
            <p:ph idx="1"/>
          </p:nvPr>
        </p:nvSpPr>
        <p:spPr>
          <a:xfrm>
            <a:off x="1066800" y="1600200"/>
            <a:ext cx="10744200" cy="5257800"/>
          </a:xfrm>
        </p:spPr>
        <p:txBody>
          <a:bodyPr>
            <a:normAutofit/>
          </a:bodyPr>
          <a:lstStyle/>
          <a:p>
            <a:r>
              <a:rPr lang="en-US" sz="3600" dirty="0"/>
              <a:t>We simply train them to predict the next word!</a:t>
            </a:r>
          </a:p>
          <a:p>
            <a:pPr marL="457200" indent="-457200">
              <a:buFont typeface="+mj-lt"/>
              <a:buAutoNum type="arabicPeriod"/>
            </a:pPr>
            <a:r>
              <a:rPr lang="en-US" sz="3600" dirty="0">
                <a:effectLst/>
                <a:cs typeface="Calibri" panose="020F0502020204030204" pitchFamily="34" charset="0"/>
              </a:rPr>
              <a:t>Take a corpus of text </a:t>
            </a:r>
          </a:p>
          <a:p>
            <a:pPr marL="457200" indent="-457200">
              <a:buFont typeface="+mj-lt"/>
              <a:buAutoNum type="arabicPeriod"/>
            </a:pPr>
            <a:r>
              <a:rPr lang="en-US" sz="3600" dirty="0">
                <a:cs typeface="Calibri" panose="020F0502020204030204" pitchFamily="34" charset="0"/>
              </a:rPr>
              <a:t>A</a:t>
            </a:r>
            <a:r>
              <a:rPr lang="en-US" sz="3600" dirty="0">
                <a:effectLst/>
                <a:cs typeface="Calibri" panose="020F0502020204030204" pitchFamily="34" charset="0"/>
              </a:rPr>
              <a:t>t each time step </a:t>
            </a:r>
            <a:r>
              <a:rPr lang="en-US" sz="3600" i="1" dirty="0">
                <a:effectLst/>
                <a:cs typeface="Calibri" panose="020F0502020204030204" pitchFamily="34" charset="0"/>
              </a:rPr>
              <a:t>t </a:t>
            </a:r>
          </a:p>
          <a:p>
            <a:pPr marL="968345" lvl="1" indent="-571500">
              <a:buFont typeface="+mj-lt"/>
              <a:buAutoNum type="romanLcPeriod"/>
            </a:pPr>
            <a:r>
              <a:rPr lang="en-US" sz="3200" dirty="0">
                <a:effectLst/>
                <a:cs typeface="Calibri" panose="020F0502020204030204" pitchFamily="34" charset="0"/>
              </a:rPr>
              <a:t>ask the model to predict the next word </a:t>
            </a:r>
          </a:p>
          <a:p>
            <a:pPr marL="968345" lvl="1" indent="-571500">
              <a:buFont typeface="+mj-lt"/>
              <a:buAutoNum type="romanLcPeriod"/>
            </a:pPr>
            <a:r>
              <a:rPr lang="en-US" sz="3200" dirty="0">
                <a:effectLst/>
                <a:cs typeface="Calibri" panose="020F0502020204030204" pitchFamily="34" charset="0"/>
              </a:rPr>
              <a:t>train the model using gradient descent to minimize the error in this prediction</a:t>
            </a:r>
          </a:p>
          <a:p>
            <a:pPr marL="396845" lvl="1" indent="0">
              <a:buNone/>
            </a:pPr>
            <a:endParaRPr lang="en-US" sz="3200" dirty="0">
              <a:cs typeface="Calibri" panose="020F0502020204030204" pitchFamily="34" charset="0"/>
            </a:endParaRPr>
          </a:p>
          <a:p>
            <a:pPr marL="396845" lvl="1" indent="0">
              <a:buNone/>
            </a:pPr>
            <a:r>
              <a:rPr lang="en-US" sz="3200" dirty="0">
                <a:cs typeface="Calibri" panose="020F0502020204030204" pitchFamily="34" charset="0"/>
              </a:rPr>
              <a:t>"</a:t>
            </a:r>
            <a:r>
              <a:rPr lang="en-US" sz="3200" b="1" dirty="0">
                <a:cs typeface="Calibri" panose="020F0502020204030204" pitchFamily="34" charset="0"/>
              </a:rPr>
              <a:t>Self-supervised</a:t>
            </a:r>
            <a:r>
              <a:rPr lang="en-US" sz="3200" dirty="0">
                <a:cs typeface="Calibri" panose="020F0502020204030204" pitchFamily="34" charset="0"/>
              </a:rPr>
              <a:t>" because it just uses the next word as the label!</a:t>
            </a:r>
          </a:p>
          <a:p>
            <a:endParaRPr lang="en-US" sz="2400" dirty="0"/>
          </a:p>
          <a:p>
            <a:endParaRPr lang="en-US" sz="3600" dirty="0"/>
          </a:p>
        </p:txBody>
      </p:sp>
    </p:spTree>
    <p:extLst>
      <p:ext uri="{BB962C8B-B14F-4D97-AF65-F5344CB8AC3E}">
        <p14:creationId xmlns:p14="http://schemas.microsoft.com/office/powerpoint/2010/main" val="6358895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6982A-B3FA-44F5-7CF1-61AE3B28C1D4}"/>
              </a:ext>
            </a:extLst>
          </p:cNvPr>
          <p:cNvSpPr>
            <a:spLocks noGrp="1"/>
          </p:cNvSpPr>
          <p:nvPr>
            <p:ph type="title"/>
          </p:nvPr>
        </p:nvSpPr>
        <p:spPr/>
        <p:txBody>
          <a:bodyPr/>
          <a:lstStyle/>
          <a:p>
            <a:r>
              <a:rPr lang="en-US" dirty="0"/>
              <a:t>The language modeling loss</a:t>
            </a:r>
          </a:p>
        </p:txBody>
      </p:sp>
      <p:sp>
        <p:nvSpPr>
          <p:cNvPr id="3" name="Content Placeholder 2">
            <a:extLst>
              <a:ext uri="{FF2B5EF4-FFF2-40B4-BE49-F238E27FC236}">
                <a16:creationId xmlns:a16="http://schemas.microsoft.com/office/drawing/2014/main" id="{4F8C0A15-6706-0C5D-A105-D12EC9FD8CF0}"/>
              </a:ext>
            </a:extLst>
          </p:cNvPr>
          <p:cNvSpPr>
            <a:spLocks noGrp="1"/>
          </p:cNvSpPr>
          <p:nvPr>
            <p:ph idx="1"/>
          </p:nvPr>
        </p:nvSpPr>
        <p:spPr>
          <a:xfrm>
            <a:off x="533400" y="1371600"/>
            <a:ext cx="11277600" cy="5326797"/>
          </a:xfrm>
        </p:spPr>
        <p:txBody>
          <a:bodyPr>
            <a:normAutofit fontScale="92500"/>
          </a:bodyPr>
          <a:lstStyle/>
          <a:p>
            <a:pPr marL="571500" indent="-571500">
              <a:buFont typeface="Arial" panose="020B0604020202020204" pitchFamily="34" charset="0"/>
              <a:buChar char="•"/>
            </a:pPr>
            <a:r>
              <a:rPr lang="en-US" dirty="0"/>
              <a:t>We want the model to learn to guess the next word </a:t>
            </a:r>
          </a:p>
          <a:p>
            <a:pPr marL="353999" indent="-571500">
              <a:buFont typeface="Arial" panose="020B0604020202020204" pitchFamily="34" charset="0"/>
              <a:buChar char="•"/>
            </a:pPr>
            <a:r>
              <a:rPr lang="en-US" sz="3600" dirty="0"/>
              <a:t>= to assign a high probability to true word </a:t>
            </a:r>
            <a:r>
              <a:rPr lang="en-US" sz="3600" i="1" dirty="0"/>
              <a:t>w</a:t>
            </a:r>
            <a:r>
              <a:rPr lang="en-US" sz="4300" i="1" baseline="-25000" dirty="0"/>
              <a:t>t+1</a:t>
            </a:r>
          </a:p>
          <a:p>
            <a:pPr marL="353999" indent="-571500">
              <a:buFont typeface="Arial" panose="020B0604020202020204" pitchFamily="34" charset="0"/>
              <a:buChar char="•"/>
            </a:pPr>
            <a:r>
              <a:rPr lang="en-US" sz="3600" dirty="0"/>
              <a:t>= high loss if the model assigns low probability to w</a:t>
            </a:r>
            <a:r>
              <a:rPr lang="en-US" sz="4300" baseline="-25000" dirty="0"/>
              <a:t>t+1</a:t>
            </a:r>
            <a:endParaRPr lang="en-US" sz="3600" baseline="-25000" dirty="0"/>
          </a:p>
          <a:p>
            <a:pPr marL="353999" indent="-571500">
              <a:buFont typeface="Arial" panose="020B0604020202020204" pitchFamily="34" charset="0"/>
              <a:buChar char="•"/>
            </a:pPr>
            <a:r>
              <a:rPr lang="en-US" dirty="0"/>
              <a:t>So LM loss should go opposite of probability</a:t>
            </a:r>
          </a:p>
          <a:p>
            <a:pPr marL="353999" indent="-571500">
              <a:buFont typeface="Arial" panose="020B0604020202020204" pitchFamily="34" charset="0"/>
              <a:buChar char="•"/>
            </a:pPr>
            <a:r>
              <a:rPr lang="en-US" dirty="0"/>
              <a:t>The negative log probability of next word</a:t>
            </a:r>
          </a:p>
          <a:p>
            <a:pPr marL="353999" indent="-571500">
              <a:buFont typeface="Arial" panose="020B0604020202020204" pitchFamily="34" charset="0"/>
              <a:buChar char="•"/>
            </a:pPr>
            <a:endParaRPr lang="en-US" dirty="0"/>
          </a:p>
          <a:p>
            <a:pPr marL="353999" indent="-571500">
              <a:buFont typeface="Arial" panose="020B0604020202020204" pitchFamily="34" charset="0"/>
              <a:buChar char="•"/>
            </a:pPr>
            <a:r>
              <a:rPr lang="en-US" dirty="0"/>
              <a:t>If the model assigns too low a probability to w</a:t>
            </a:r>
            <a:r>
              <a:rPr lang="en-US" baseline="-25000" dirty="0"/>
              <a:t>t+1</a:t>
            </a:r>
          </a:p>
          <a:p>
            <a:pPr marL="968345" lvl="1" indent="-571500"/>
            <a:r>
              <a:rPr lang="en-US" dirty="0"/>
              <a:t>We move the model weights in the direction that assigns a higher probability to w</a:t>
            </a:r>
            <a:r>
              <a:rPr lang="en-US" sz="3900" baseline="-25000" dirty="0"/>
              <a:t>t+1</a:t>
            </a:r>
            <a:endParaRPr lang="en-US" baseline="-25000" dirty="0"/>
          </a:p>
        </p:txBody>
      </p:sp>
      <p:sp>
        <p:nvSpPr>
          <p:cNvPr id="5" name="TextBox 4">
            <a:extLst>
              <a:ext uri="{FF2B5EF4-FFF2-40B4-BE49-F238E27FC236}">
                <a16:creationId xmlns:a16="http://schemas.microsoft.com/office/drawing/2014/main" id="{6B085F78-2730-C5AE-5A59-DB64A9491EAD}"/>
              </a:ext>
            </a:extLst>
          </p:cNvPr>
          <p:cNvSpPr txBox="1"/>
          <p:nvPr/>
        </p:nvSpPr>
        <p:spPr>
          <a:xfrm>
            <a:off x="4724400" y="4114800"/>
            <a:ext cx="2568332" cy="707886"/>
          </a:xfrm>
          <a:prstGeom prst="rect">
            <a:avLst/>
          </a:prstGeom>
          <a:noFill/>
        </p:spPr>
        <p:txBody>
          <a:bodyPr wrap="none" rtlCol="0">
            <a:spAutoFit/>
          </a:bodyPr>
          <a:lstStyle/>
          <a:p>
            <a:r>
              <a:rPr lang="en-US" sz="4000" dirty="0"/>
              <a:t>-log p(w</a:t>
            </a:r>
            <a:r>
              <a:rPr lang="en-US" sz="4000" baseline="-25000" dirty="0"/>
              <a:t>t+1</a:t>
            </a:r>
            <a:r>
              <a:rPr lang="en-US" sz="4000" dirty="0"/>
              <a:t>)</a:t>
            </a:r>
          </a:p>
        </p:txBody>
      </p:sp>
    </p:spTree>
    <p:extLst>
      <p:ext uri="{BB962C8B-B14F-4D97-AF65-F5344CB8AC3E}">
        <p14:creationId xmlns:p14="http://schemas.microsoft.com/office/powerpoint/2010/main" val="4108536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71B93-CA23-1C49-63CE-18C94FDDE3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35DC56-1217-5F22-59A7-B7743FFD6205}"/>
              </a:ext>
            </a:extLst>
          </p:cNvPr>
          <p:cNvSpPr>
            <a:spLocks noGrp="1"/>
          </p:cNvSpPr>
          <p:nvPr>
            <p:ph type="title"/>
          </p:nvPr>
        </p:nvSpPr>
        <p:spPr>
          <a:xfrm>
            <a:off x="1097280" y="159604"/>
            <a:ext cx="10058400" cy="907196"/>
          </a:xfrm>
        </p:spPr>
        <p:txBody>
          <a:bodyPr>
            <a:normAutofit fontScale="90000"/>
          </a:bodyPr>
          <a:lstStyle/>
          <a:p>
            <a:r>
              <a:rPr lang="en-US" dirty="0"/>
              <a:t>From chapter: Why –log prob turns out to be  cross-entropy loss</a:t>
            </a:r>
          </a:p>
        </p:txBody>
      </p:sp>
      <p:sp>
        <p:nvSpPr>
          <p:cNvPr id="3" name="Content Placeholder 2">
            <a:extLst>
              <a:ext uri="{FF2B5EF4-FFF2-40B4-BE49-F238E27FC236}">
                <a16:creationId xmlns:a16="http://schemas.microsoft.com/office/drawing/2014/main" id="{B402785D-A48A-DA96-EE56-2417B724D48B}"/>
              </a:ext>
            </a:extLst>
          </p:cNvPr>
          <p:cNvSpPr>
            <a:spLocks noGrp="1"/>
          </p:cNvSpPr>
          <p:nvPr>
            <p:ph idx="1"/>
          </p:nvPr>
        </p:nvSpPr>
        <p:spPr>
          <a:xfrm>
            <a:off x="1097285" y="1219200"/>
            <a:ext cx="10866115" cy="6400800"/>
          </a:xfrm>
        </p:spPr>
        <p:txBody>
          <a:bodyPr>
            <a:normAutofit fontScale="92500"/>
          </a:bodyPr>
          <a:lstStyle/>
          <a:p>
            <a:r>
              <a:rPr lang="en-US" sz="2400" b="1" dirty="0">
                <a:effectLst/>
                <a:cs typeface="Calibri" panose="020F0502020204030204" pitchFamily="34" charset="0"/>
              </a:rPr>
              <a:t>CE loss</a:t>
            </a:r>
            <a:r>
              <a:rPr lang="en-US" sz="2400" dirty="0">
                <a:effectLst/>
                <a:cs typeface="Calibri" panose="020F0502020204030204" pitchFamily="34" charset="0"/>
              </a:rPr>
              <a:t>: difference between the </a:t>
            </a:r>
            <a:r>
              <a:rPr lang="en-US" sz="2400" dirty="0">
                <a:effectLst/>
                <a:highlight>
                  <a:srgbClr val="FFFF00"/>
                </a:highlight>
                <a:cs typeface="Calibri" panose="020F0502020204030204" pitchFamily="34" charset="0"/>
              </a:rPr>
              <a:t>correct</a:t>
            </a:r>
            <a:r>
              <a:rPr lang="en-US" sz="2400" dirty="0">
                <a:effectLst/>
                <a:cs typeface="Calibri" panose="020F0502020204030204" pitchFamily="34" charset="0"/>
              </a:rPr>
              <a:t> probability distribution </a:t>
            </a:r>
          </a:p>
          <a:p>
            <a:r>
              <a:rPr lang="en-US" sz="2400" dirty="0">
                <a:effectLst/>
                <a:cs typeface="Calibri" panose="020F0502020204030204" pitchFamily="34" charset="0"/>
              </a:rPr>
              <a:t>											and the </a:t>
            </a:r>
            <a:r>
              <a:rPr lang="en-US" sz="2400" dirty="0">
                <a:effectLst/>
                <a:highlight>
                  <a:srgbClr val="FFFF00"/>
                </a:highlight>
                <a:cs typeface="Calibri" panose="020F0502020204030204" pitchFamily="34" charset="0"/>
              </a:rPr>
              <a:t>predicted</a:t>
            </a:r>
            <a:r>
              <a:rPr lang="en-US" sz="2400" dirty="0">
                <a:effectLst/>
                <a:cs typeface="Calibri" panose="020F0502020204030204" pitchFamily="34" charset="0"/>
              </a:rPr>
              <a:t> distribution </a:t>
            </a:r>
          </a:p>
          <a:p>
            <a:endParaRPr lang="en-US" sz="2400" dirty="0">
              <a:latin typeface="Calibri" panose="020F0502020204030204" pitchFamily="34" charset="0"/>
              <a:cs typeface="Calibri" panose="020F0502020204030204" pitchFamily="34" charset="0"/>
            </a:endParaRPr>
          </a:p>
          <a:p>
            <a:endParaRPr lang="en-US" sz="2200" dirty="0">
              <a:latin typeface="Calibri" panose="020F0502020204030204" pitchFamily="34" charset="0"/>
              <a:cs typeface="Calibri" panose="020F0502020204030204" pitchFamily="34" charset="0"/>
            </a:endParaRPr>
          </a:p>
          <a:p>
            <a:r>
              <a:rPr lang="en-US" sz="3500" dirty="0">
                <a:effectLst/>
                <a:cs typeface="Calibri" panose="020F0502020204030204" pitchFamily="34" charset="0"/>
              </a:rPr>
              <a:t>The correct distribution </a:t>
            </a:r>
            <a:r>
              <a:rPr lang="en-US" sz="3500" b="1" dirty="0" err="1">
                <a:effectLst/>
                <a:cs typeface="Calibri" panose="020F0502020204030204" pitchFamily="34" charset="0"/>
              </a:rPr>
              <a:t>y</a:t>
            </a:r>
            <a:r>
              <a:rPr lang="en-US" sz="3500" i="1" baseline="-25000" dirty="0" err="1">
                <a:effectLst/>
                <a:cs typeface="Calibri" panose="020F0502020204030204" pitchFamily="34" charset="0"/>
              </a:rPr>
              <a:t>t</a:t>
            </a:r>
            <a:r>
              <a:rPr lang="en-US" sz="3500" i="1" dirty="0">
                <a:effectLst/>
                <a:cs typeface="Calibri" panose="020F0502020204030204" pitchFamily="34" charset="0"/>
              </a:rPr>
              <a:t> </a:t>
            </a:r>
            <a:r>
              <a:rPr lang="en-US" sz="3500" dirty="0">
                <a:effectLst/>
                <a:cs typeface="Calibri" panose="020F0502020204030204" pitchFamily="34" charset="0"/>
              </a:rPr>
              <a:t>knows the next word, so </a:t>
            </a:r>
            <a:r>
              <a:rPr lang="en-US" sz="3500" b="1" dirty="0">
                <a:effectLst/>
                <a:cs typeface="Calibri" panose="020F0502020204030204" pitchFamily="34" charset="0"/>
              </a:rPr>
              <a:t>it is 1 </a:t>
            </a:r>
            <a:r>
              <a:rPr lang="en-US" sz="3500" dirty="0">
                <a:effectLst/>
                <a:cs typeface="Calibri" panose="020F0502020204030204" pitchFamily="34" charset="0"/>
              </a:rPr>
              <a:t>for the actual next word and </a:t>
            </a:r>
            <a:r>
              <a:rPr lang="en-US" sz="3500" b="1" dirty="0">
                <a:effectLst/>
                <a:cs typeface="Calibri" panose="020F0502020204030204" pitchFamily="34" charset="0"/>
              </a:rPr>
              <a:t>it is 0 </a:t>
            </a:r>
            <a:r>
              <a:rPr lang="en-US" sz="3500" dirty="0">
                <a:effectLst/>
                <a:cs typeface="Calibri" panose="020F0502020204030204" pitchFamily="34" charset="0"/>
              </a:rPr>
              <a:t>for the others.</a:t>
            </a:r>
          </a:p>
          <a:p>
            <a:pPr lvl="1"/>
            <a:r>
              <a:rPr lang="en-US" sz="3000" dirty="0">
                <a:solidFill>
                  <a:srgbClr val="061CFF"/>
                </a:solidFill>
                <a:cs typeface="Calibri" panose="020F0502020204030204" pitchFamily="34" charset="0"/>
              </a:rPr>
              <a:t>Example: correct next word w</a:t>
            </a:r>
            <a:r>
              <a:rPr lang="en-US" sz="3500" baseline="-25000" dirty="0">
                <a:solidFill>
                  <a:srgbClr val="061CFF"/>
                </a:solidFill>
                <a:cs typeface="Calibri" panose="020F0502020204030204" pitchFamily="34" charset="0"/>
              </a:rPr>
              <a:t>t+1</a:t>
            </a:r>
            <a:r>
              <a:rPr lang="en-US" sz="3000" dirty="0">
                <a:solidFill>
                  <a:srgbClr val="061CFF"/>
                </a:solidFill>
                <a:cs typeface="Calibri" panose="020F0502020204030204" pitchFamily="34" charset="0"/>
              </a:rPr>
              <a:t> is "fish" which is word #3 	</a:t>
            </a:r>
          </a:p>
          <a:p>
            <a:pPr lvl="1"/>
            <a:r>
              <a:rPr lang="en-US" sz="3000" dirty="0" err="1">
                <a:solidFill>
                  <a:srgbClr val="061CFF"/>
                </a:solidFill>
                <a:cs typeface="Calibri" panose="020F0502020204030204" pitchFamily="34" charset="0"/>
              </a:rPr>
              <a:t>Y</a:t>
            </a:r>
            <a:r>
              <a:rPr lang="en-US" sz="3000" baseline="-25000" dirty="0" err="1">
                <a:solidFill>
                  <a:srgbClr val="061CFF"/>
                </a:solidFill>
                <a:cs typeface="Calibri" panose="020F0502020204030204" pitchFamily="34" charset="0"/>
              </a:rPr>
              <a:t>t</a:t>
            </a:r>
            <a:r>
              <a:rPr lang="en-US" sz="3000" dirty="0">
                <a:solidFill>
                  <a:srgbClr val="061CFF"/>
                </a:solidFill>
                <a:cs typeface="Calibri" panose="020F0502020204030204" pitchFamily="34" charset="0"/>
              </a:rPr>
              <a:t> = [0 0 0 1 0 0 0 0 0 ….. ]				</a:t>
            </a:r>
          </a:p>
          <a:p>
            <a:pPr lvl="1"/>
            <a:r>
              <a:rPr lang="en-US" sz="3000" dirty="0">
                <a:solidFill>
                  <a:srgbClr val="061CFF"/>
                </a:solidFill>
                <a:cs typeface="Calibri" panose="020F0502020204030204" pitchFamily="34" charset="0"/>
              </a:rPr>
              <a:t>L</a:t>
            </a:r>
            <a:r>
              <a:rPr lang="en-US" sz="3000" baseline="-25000" dirty="0">
                <a:solidFill>
                  <a:srgbClr val="061CFF"/>
                </a:solidFill>
                <a:cs typeface="Calibri" panose="020F0502020204030204" pitchFamily="34" charset="0"/>
              </a:rPr>
              <a:t>CE</a:t>
            </a:r>
            <a:r>
              <a:rPr lang="en-US" sz="3000" dirty="0">
                <a:solidFill>
                  <a:srgbClr val="061CFF"/>
                </a:solidFill>
                <a:cs typeface="Calibri" panose="020F0502020204030204" pitchFamily="34" charset="0"/>
              </a:rPr>
              <a:t> = 0 (log  </a:t>
            </a:r>
            <a:r>
              <a:rPr lang="en-US" sz="3000" dirty="0" err="1">
                <a:solidFill>
                  <a:srgbClr val="061CFF"/>
                </a:solidFill>
                <a:cs typeface="Calibri" panose="020F0502020204030204" pitchFamily="34" charset="0"/>
              </a:rPr>
              <a:t>ŷ</a:t>
            </a:r>
            <a:r>
              <a:rPr lang="en-US" sz="3000" baseline="-25000" dirty="0" err="1">
                <a:solidFill>
                  <a:srgbClr val="061CFF"/>
                </a:solidFill>
                <a:cs typeface="Calibri" panose="020F0502020204030204" pitchFamily="34" charset="0"/>
              </a:rPr>
              <a:t>t</a:t>
            </a:r>
            <a:r>
              <a:rPr lang="en-US" sz="3000" dirty="0">
                <a:solidFill>
                  <a:srgbClr val="061CFF"/>
                </a:solidFill>
                <a:cs typeface="Calibri" panose="020F0502020204030204" pitchFamily="34" charset="0"/>
              </a:rPr>
              <a:t>[0]) + 0 (log  </a:t>
            </a:r>
            <a:r>
              <a:rPr lang="en-US" sz="3000" dirty="0" err="1">
                <a:solidFill>
                  <a:srgbClr val="061CFF"/>
                </a:solidFill>
                <a:cs typeface="Calibri" panose="020F0502020204030204" pitchFamily="34" charset="0"/>
              </a:rPr>
              <a:t>ŷ</a:t>
            </a:r>
            <a:r>
              <a:rPr lang="en-US" sz="3000" baseline="-25000" dirty="0" err="1">
                <a:solidFill>
                  <a:srgbClr val="061CFF"/>
                </a:solidFill>
                <a:cs typeface="Calibri" panose="020F0502020204030204" pitchFamily="34" charset="0"/>
              </a:rPr>
              <a:t>t</a:t>
            </a:r>
            <a:r>
              <a:rPr lang="en-US" sz="3000" dirty="0">
                <a:solidFill>
                  <a:srgbClr val="061CFF"/>
                </a:solidFill>
                <a:cs typeface="Calibri" panose="020F0502020204030204" pitchFamily="34" charset="0"/>
              </a:rPr>
              <a:t>[1])  + 0 (log  </a:t>
            </a:r>
            <a:r>
              <a:rPr lang="en-US" sz="3000" dirty="0" err="1">
                <a:solidFill>
                  <a:srgbClr val="061CFF"/>
                </a:solidFill>
                <a:cs typeface="Calibri" panose="020F0502020204030204" pitchFamily="34" charset="0"/>
              </a:rPr>
              <a:t>ŷ</a:t>
            </a:r>
            <a:r>
              <a:rPr lang="en-US" sz="3000" baseline="-25000" dirty="0" err="1">
                <a:solidFill>
                  <a:srgbClr val="061CFF"/>
                </a:solidFill>
                <a:cs typeface="Calibri" panose="020F0502020204030204" pitchFamily="34" charset="0"/>
              </a:rPr>
              <a:t>t</a:t>
            </a:r>
            <a:r>
              <a:rPr lang="en-US" sz="3000" dirty="0">
                <a:solidFill>
                  <a:srgbClr val="061CFF"/>
                </a:solidFill>
                <a:cs typeface="Calibri" panose="020F0502020204030204" pitchFamily="34" charset="0"/>
              </a:rPr>
              <a:t>[2]) + </a:t>
            </a:r>
            <a:r>
              <a:rPr lang="en-US" sz="3000" b="1" dirty="0">
                <a:solidFill>
                  <a:srgbClr val="061CFF"/>
                </a:solidFill>
                <a:cs typeface="Calibri" panose="020F0502020204030204" pitchFamily="34" charset="0"/>
              </a:rPr>
              <a:t>1 (log  </a:t>
            </a:r>
            <a:r>
              <a:rPr lang="en-US" sz="3000" dirty="0" err="1">
                <a:solidFill>
                  <a:srgbClr val="061CFF"/>
                </a:solidFill>
                <a:cs typeface="Calibri" panose="020F0502020204030204" pitchFamily="34" charset="0"/>
              </a:rPr>
              <a:t>ŷ</a:t>
            </a:r>
            <a:r>
              <a:rPr lang="en-US" sz="3000" b="1" baseline="-25000" dirty="0" err="1">
                <a:solidFill>
                  <a:srgbClr val="061CFF"/>
                </a:solidFill>
                <a:cs typeface="Calibri" panose="020F0502020204030204" pitchFamily="34" charset="0"/>
              </a:rPr>
              <a:t>t</a:t>
            </a:r>
            <a:r>
              <a:rPr lang="en-US" sz="3000" b="1" dirty="0">
                <a:solidFill>
                  <a:srgbClr val="061CFF"/>
                </a:solidFill>
                <a:cs typeface="Calibri" panose="020F0502020204030204" pitchFamily="34" charset="0"/>
              </a:rPr>
              <a:t>[3]) </a:t>
            </a:r>
            <a:r>
              <a:rPr lang="en-US" sz="3000" dirty="0">
                <a:solidFill>
                  <a:srgbClr val="061CFF"/>
                </a:solidFill>
                <a:cs typeface="Calibri" panose="020F0502020204030204" pitchFamily="34" charset="0"/>
              </a:rPr>
              <a:t>+ 0….</a:t>
            </a:r>
            <a:endParaRPr lang="en-US" sz="3000" dirty="0">
              <a:effectLst/>
              <a:cs typeface="Calibri" panose="020F0502020204030204" pitchFamily="34" charset="0"/>
            </a:endParaRPr>
          </a:p>
          <a:p>
            <a:r>
              <a:rPr lang="en-US" sz="3500" dirty="0">
                <a:effectLst/>
                <a:cs typeface="Calibri" panose="020F0502020204030204" pitchFamily="34" charset="0"/>
              </a:rPr>
              <a:t>So all terms get multiplied by zero except one: </a:t>
            </a:r>
          </a:p>
          <a:p>
            <a:pPr marL="457200" indent="-457200">
              <a:buFont typeface="Arial" panose="020B0604020202020204" pitchFamily="34" charset="0"/>
              <a:buChar char="•"/>
            </a:pPr>
            <a:r>
              <a:rPr lang="en-US" sz="3500" dirty="0">
                <a:cs typeface="Calibri" panose="020F0502020204030204" pitchFamily="34" charset="0"/>
              </a:rPr>
              <a:t>	</a:t>
            </a:r>
            <a:r>
              <a:rPr lang="en-US" sz="3500" dirty="0">
                <a:effectLst/>
                <a:cs typeface="Calibri" panose="020F0502020204030204" pitchFamily="34" charset="0"/>
              </a:rPr>
              <a:t>the </a:t>
            </a:r>
            <a:r>
              <a:rPr lang="en-US" sz="3500" dirty="0" err="1">
                <a:effectLst/>
                <a:cs typeface="Calibri" panose="020F0502020204030204" pitchFamily="34" charset="0"/>
              </a:rPr>
              <a:t>logp</a:t>
            </a:r>
            <a:r>
              <a:rPr lang="en-US" sz="3500" dirty="0">
                <a:effectLst/>
                <a:cs typeface="Calibri" panose="020F0502020204030204" pitchFamily="34" charset="0"/>
              </a:rPr>
              <a:t> the model assigns to the correct next word</a:t>
            </a:r>
            <a:endParaRPr lang="en-US" sz="2200" dirty="0">
              <a:latin typeface="Calibri" panose="020F0502020204030204" pitchFamily="34" charset="0"/>
              <a:cs typeface="Calibri" panose="020F0502020204030204" pitchFamily="34" charset="0"/>
            </a:endParaRPr>
          </a:p>
          <a:p>
            <a:r>
              <a:rPr lang="en-US" sz="1800" dirty="0">
                <a:effectLst/>
                <a:latin typeface="NimbusRomNo9L"/>
              </a:rPr>
              <a:t> </a:t>
            </a:r>
            <a:endParaRPr lang="en-US" sz="1600" dirty="0"/>
          </a:p>
          <a:p>
            <a:endParaRPr lang="en-US" sz="2400" dirty="0">
              <a:latin typeface="Calibri" panose="020F0502020204030204" pitchFamily="34" charset="0"/>
              <a:cs typeface="Calibri" panose="020F0502020204030204" pitchFamily="34" charset="0"/>
            </a:endParaRPr>
          </a:p>
          <a:p>
            <a:endParaRPr lang="en-US" dirty="0"/>
          </a:p>
        </p:txBody>
      </p:sp>
      <p:pic>
        <p:nvPicPr>
          <p:cNvPr id="4" name="Picture 3">
            <a:extLst>
              <a:ext uri="{FF2B5EF4-FFF2-40B4-BE49-F238E27FC236}">
                <a16:creationId xmlns:a16="http://schemas.microsoft.com/office/drawing/2014/main" id="{19963648-36EE-F08E-2E7A-0F0743F1B3B5}"/>
              </a:ext>
            </a:extLst>
          </p:cNvPr>
          <p:cNvPicPr>
            <a:picLocks noChangeAspect="1"/>
          </p:cNvPicPr>
          <p:nvPr/>
        </p:nvPicPr>
        <p:blipFill>
          <a:blip r:embed="rId2"/>
          <a:stretch>
            <a:fillRect/>
          </a:stretch>
        </p:blipFill>
        <p:spPr>
          <a:xfrm>
            <a:off x="3649980" y="2042950"/>
            <a:ext cx="4953000" cy="1133314"/>
          </a:xfrm>
          <a:prstGeom prst="rect">
            <a:avLst/>
          </a:prstGeom>
        </p:spPr>
      </p:pic>
      <p:cxnSp>
        <p:nvCxnSpPr>
          <p:cNvPr id="9" name="Straight Connector 8">
            <a:extLst>
              <a:ext uri="{FF2B5EF4-FFF2-40B4-BE49-F238E27FC236}">
                <a16:creationId xmlns:a16="http://schemas.microsoft.com/office/drawing/2014/main" id="{FFBC904C-DA37-978C-DF4D-926CBB3DCC93}"/>
              </a:ext>
            </a:extLst>
          </p:cNvPr>
          <p:cNvCxnSpPr>
            <a:cxnSpLocks/>
            <a:endCxn id="16" idx="6"/>
          </p:cNvCxnSpPr>
          <p:nvPr/>
        </p:nvCxnSpPr>
        <p:spPr>
          <a:xfrm>
            <a:off x="5867400" y="1524000"/>
            <a:ext cx="482600" cy="526198"/>
          </a:xfrm>
          <a:prstGeom prst="line">
            <a:avLst/>
          </a:prstGeom>
          <a:ln w="31750">
            <a:solidFill>
              <a:srgbClr val="061CFF"/>
            </a:solidFill>
            <a:tailEnd type="arrow" w="lg"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9CDFC39-5D1C-0B81-FE6F-F646D095F0F3}"/>
              </a:ext>
            </a:extLst>
          </p:cNvPr>
          <p:cNvCxnSpPr>
            <a:cxnSpLocks/>
          </p:cNvCxnSpPr>
          <p:nvPr/>
        </p:nvCxnSpPr>
        <p:spPr>
          <a:xfrm flipH="1">
            <a:off x="8477250" y="1955171"/>
            <a:ext cx="1352550" cy="131041"/>
          </a:xfrm>
          <a:prstGeom prst="line">
            <a:avLst/>
          </a:prstGeom>
          <a:ln w="31750">
            <a:solidFill>
              <a:srgbClr val="061CFF"/>
            </a:solidFill>
            <a:tailEnd type="arrow" w="lg" len="med"/>
          </a:ln>
        </p:spPr>
        <p:style>
          <a:lnRef idx="1">
            <a:schemeClr val="accent1"/>
          </a:lnRef>
          <a:fillRef idx="0">
            <a:schemeClr val="accent1"/>
          </a:fillRef>
          <a:effectRef idx="0">
            <a:schemeClr val="accent1"/>
          </a:effectRef>
          <a:fontRef idx="minor">
            <a:schemeClr val="tx1"/>
          </a:fontRef>
        </p:style>
      </p:cxnSp>
      <p:sp>
        <p:nvSpPr>
          <p:cNvPr id="16" name="Freeform 15">
            <a:extLst>
              <a:ext uri="{FF2B5EF4-FFF2-40B4-BE49-F238E27FC236}">
                <a16:creationId xmlns:a16="http://schemas.microsoft.com/office/drawing/2014/main" id="{0027026D-8F30-EB62-CECE-73C5AB50202D}"/>
              </a:ext>
            </a:extLst>
          </p:cNvPr>
          <p:cNvSpPr/>
          <p:nvPr/>
        </p:nvSpPr>
        <p:spPr>
          <a:xfrm>
            <a:off x="6161942" y="1955171"/>
            <a:ext cx="921547" cy="902370"/>
          </a:xfrm>
          <a:custGeom>
            <a:avLst/>
            <a:gdLst>
              <a:gd name="connsiteX0" fmla="*/ 255791 w 921547"/>
              <a:gd name="connsiteY0" fmla="*/ 85317 h 926528"/>
              <a:gd name="connsiteX1" fmla="*/ 204991 w 921547"/>
              <a:gd name="connsiteY1" fmla="*/ 102251 h 926528"/>
              <a:gd name="connsiteX2" fmla="*/ 1791 w 921547"/>
              <a:gd name="connsiteY2" fmla="*/ 356251 h 926528"/>
              <a:gd name="connsiteX3" fmla="*/ 154191 w 921547"/>
              <a:gd name="connsiteY3" fmla="*/ 847317 h 926528"/>
              <a:gd name="connsiteX4" fmla="*/ 865391 w 921547"/>
              <a:gd name="connsiteY4" fmla="*/ 847317 h 926528"/>
              <a:gd name="connsiteX5" fmla="*/ 814591 w 921547"/>
              <a:gd name="connsiteY5" fmla="*/ 85317 h 926528"/>
              <a:gd name="connsiteX6" fmla="*/ 323525 w 921547"/>
              <a:gd name="connsiteY6" fmla="*/ 51451 h 926528"/>
              <a:gd name="connsiteX0" fmla="*/ 255791 w 921547"/>
              <a:gd name="connsiteY0" fmla="*/ 61159 h 902370"/>
              <a:gd name="connsiteX1" fmla="*/ 204991 w 921547"/>
              <a:gd name="connsiteY1" fmla="*/ 78093 h 902370"/>
              <a:gd name="connsiteX2" fmla="*/ 1791 w 921547"/>
              <a:gd name="connsiteY2" fmla="*/ 332093 h 902370"/>
              <a:gd name="connsiteX3" fmla="*/ 154191 w 921547"/>
              <a:gd name="connsiteY3" fmla="*/ 823159 h 902370"/>
              <a:gd name="connsiteX4" fmla="*/ 865391 w 921547"/>
              <a:gd name="connsiteY4" fmla="*/ 823159 h 902370"/>
              <a:gd name="connsiteX5" fmla="*/ 814591 w 921547"/>
              <a:gd name="connsiteY5" fmla="*/ 61159 h 902370"/>
              <a:gd name="connsiteX6" fmla="*/ 188058 w 921547"/>
              <a:gd name="connsiteY6" fmla="*/ 95027 h 902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1547" h="902370">
                <a:moveTo>
                  <a:pt x="255791" y="61159"/>
                </a:moveTo>
                <a:cubicBezTo>
                  <a:pt x="251557" y="47048"/>
                  <a:pt x="247324" y="32937"/>
                  <a:pt x="204991" y="78093"/>
                </a:cubicBezTo>
                <a:cubicBezTo>
                  <a:pt x="162658" y="123249"/>
                  <a:pt x="10258" y="207915"/>
                  <a:pt x="1791" y="332093"/>
                </a:cubicBezTo>
                <a:cubicBezTo>
                  <a:pt x="-6676" y="456271"/>
                  <a:pt x="10258" y="741315"/>
                  <a:pt x="154191" y="823159"/>
                </a:cubicBezTo>
                <a:cubicBezTo>
                  <a:pt x="298124" y="905003"/>
                  <a:pt x="755324" y="950159"/>
                  <a:pt x="865391" y="823159"/>
                </a:cubicBezTo>
                <a:cubicBezTo>
                  <a:pt x="975458" y="696159"/>
                  <a:pt x="904902" y="193803"/>
                  <a:pt x="814591" y="61159"/>
                </a:cubicBezTo>
                <a:cubicBezTo>
                  <a:pt x="724280" y="-71485"/>
                  <a:pt x="388435" y="45638"/>
                  <a:pt x="188058" y="95027"/>
                </a:cubicBezTo>
              </a:path>
            </a:pathLst>
          </a:cu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7">
            <a:extLst>
              <a:ext uri="{FF2B5EF4-FFF2-40B4-BE49-F238E27FC236}">
                <a16:creationId xmlns:a16="http://schemas.microsoft.com/office/drawing/2014/main" id="{053AD8F8-AC25-0FBB-99AD-D86A4B2565A1}"/>
              </a:ext>
            </a:extLst>
          </p:cNvPr>
          <p:cNvSpPr/>
          <p:nvPr/>
        </p:nvSpPr>
        <p:spPr>
          <a:xfrm>
            <a:off x="7587404" y="1955171"/>
            <a:ext cx="921547" cy="902370"/>
          </a:xfrm>
          <a:custGeom>
            <a:avLst/>
            <a:gdLst>
              <a:gd name="connsiteX0" fmla="*/ 255791 w 921547"/>
              <a:gd name="connsiteY0" fmla="*/ 85317 h 926528"/>
              <a:gd name="connsiteX1" fmla="*/ 204991 w 921547"/>
              <a:gd name="connsiteY1" fmla="*/ 102251 h 926528"/>
              <a:gd name="connsiteX2" fmla="*/ 1791 w 921547"/>
              <a:gd name="connsiteY2" fmla="*/ 356251 h 926528"/>
              <a:gd name="connsiteX3" fmla="*/ 154191 w 921547"/>
              <a:gd name="connsiteY3" fmla="*/ 847317 h 926528"/>
              <a:gd name="connsiteX4" fmla="*/ 865391 w 921547"/>
              <a:gd name="connsiteY4" fmla="*/ 847317 h 926528"/>
              <a:gd name="connsiteX5" fmla="*/ 814591 w 921547"/>
              <a:gd name="connsiteY5" fmla="*/ 85317 h 926528"/>
              <a:gd name="connsiteX6" fmla="*/ 323525 w 921547"/>
              <a:gd name="connsiteY6" fmla="*/ 51451 h 926528"/>
              <a:gd name="connsiteX0" fmla="*/ 255791 w 921547"/>
              <a:gd name="connsiteY0" fmla="*/ 61159 h 902370"/>
              <a:gd name="connsiteX1" fmla="*/ 204991 w 921547"/>
              <a:gd name="connsiteY1" fmla="*/ 78093 h 902370"/>
              <a:gd name="connsiteX2" fmla="*/ 1791 w 921547"/>
              <a:gd name="connsiteY2" fmla="*/ 332093 h 902370"/>
              <a:gd name="connsiteX3" fmla="*/ 154191 w 921547"/>
              <a:gd name="connsiteY3" fmla="*/ 823159 h 902370"/>
              <a:gd name="connsiteX4" fmla="*/ 865391 w 921547"/>
              <a:gd name="connsiteY4" fmla="*/ 823159 h 902370"/>
              <a:gd name="connsiteX5" fmla="*/ 814591 w 921547"/>
              <a:gd name="connsiteY5" fmla="*/ 61159 h 902370"/>
              <a:gd name="connsiteX6" fmla="*/ 188058 w 921547"/>
              <a:gd name="connsiteY6" fmla="*/ 95027 h 902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1547" h="902370">
                <a:moveTo>
                  <a:pt x="255791" y="61159"/>
                </a:moveTo>
                <a:cubicBezTo>
                  <a:pt x="251557" y="47048"/>
                  <a:pt x="247324" y="32937"/>
                  <a:pt x="204991" y="78093"/>
                </a:cubicBezTo>
                <a:cubicBezTo>
                  <a:pt x="162658" y="123249"/>
                  <a:pt x="10258" y="207915"/>
                  <a:pt x="1791" y="332093"/>
                </a:cubicBezTo>
                <a:cubicBezTo>
                  <a:pt x="-6676" y="456271"/>
                  <a:pt x="10258" y="741315"/>
                  <a:pt x="154191" y="823159"/>
                </a:cubicBezTo>
                <a:cubicBezTo>
                  <a:pt x="298124" y="905003"/>
                  <a:pt x="755324" y="950159"/>
                  <a:pt x="865391" y="823159"/>
                </a:cubicBezTo>
                <a:cubicBezTo>
                  <a:pt x="975458" y="696159"/>
                  <a:pt x="904902" y="193803"/>
                  <a:pt x="814591" y="61159"/>
                </a:cubicBezTo>
                <a:cubicBezTo>
                  <a:pt x="724280" y="-71485"/>
                  <a:pt x="388435" y="45638"/>
                  <a:pt x="188058" y="95027"/>
                </a:cubicBezTo>
              </a:path>
            </a:pathLst>
          </a:cu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83A19FC3-A83D-D320-4A3B-913BECAF8E47}"/>
              </a:ext>
            </a:extLst>
          </p:cNvPr>
          <p:cNvPicPr>
            <a:picLocks noChangeAspect="1"/>
          </p:cNvPicPr>
          <p:nvPr/>
        </p:nvPicPr>
        <p:blipFill>
          <a:blip r:embed="rId3"/>
          <a:srcRect l="51148"/>
          <a:stretch>
            <a:fillRect/>
          </a:stretch>
        </p:blipFill>
        <p:spPr>
          <a:xfrm>
            <a:off x="5334000" y="6317396"/>
            <a:ext cx="2838450" cy="762000"/>
          </a:xfrm>
          <a:prstGeom prst="rect">
            <a:avLst/>
          </a:prstGeom>
        </p:spPr>
      </p:pic>
    </p:spTree>
    <p:extLst>
      <p:ext uri="{BB962C8B-B14F-4D97-AF65-F5344CB8AC3E}">
        <p14:creationId xmlns:p14="http://schemas.microsoft.com/office/powerpoint/2010/main" val="22657458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88830-71A6-9407-BE6E-214D8C4294AA}"/>
              </a:ext>
            </a:extLst>
          </p:cNvPr>
          <p:cNvSpPr>
            <a:spLocks noGrp="1"/>
          </p:cNvSpPr>
          <p:nvPr>
            <p:ph type="title"/>
          </p:nvPr>
        </p:nvSpPr>
        <p:spPr/>
        <p:txBody>
          <a:bodyPr/>
          <a:lstStyle/>
          <a:p>
            <a:r>
              <a:rPr lang="en-US" dirty="0"/>
              <a:t>Teacher forcing</a:t>
            </a:r>
          </a:p>
        </p:txBody>
      </p:sp>
      <p:sp>
        <p:nvSpPr>
          <p:cNvPr id="3" name="Content Placeholder 2">
            <a:extLst>
              <a:ext uri="{FF2B5EF4-FFF2-40B4-BE49-F238E27FC236}">
                <a16:creationId xmlns:a16="http://schemas.microsoft.com/office/drawing/2014/main" id="{97BC3AC1-8CFF-5EEA-0B8E-58F5F825862D}"/>
              </a:ext>
            </a:extLst>
          </p:cNvPr>
          <p:cNvSpPr>
            <a:spLocks noGrp="1"/>
          </p:cNvSpPr>
          <p:nvPr>
            <p:ph idx="1"/>
          </p:nvPr>
        </p:nvSpPr>
        <p:spPr>
          <a:xfrm>
            <a:off x="1097285" y="1676400"/>
            <a:ext cx="10713715" cy="4495800"/>
          </a:xfrm>
        </p:spPr>
        <p:txBody>
          <a:bodyPr>
            <a:normAutofit/>
          </a:bodyPr>
          <a:lstStyle/>
          <a:p>
            <a:pPr marL="457200" indent="-457200">
              <a:buFont typeface="Arial" panose="020B0604020202020204" pitchFamily="34" charset="0"/>
              <a:buChar char="•"/>
            </a:pPr>
            <a:r>
              <a:rPr lang="en-US" sz="3600" dirty="0">
                <a:effectLst/>
                <a:cs typeface="Calibri" panose="020F0502020204030204" pitchFamily="34" charset="0"/>
              </a:rPr>
              <a:t>At each token position </a:t>
            </a:r>
            <a:r>
              <a:rPr lang="en-US" sz="3600" i="1" dirty="0">
                <a:effectLst/>
                <a:cs typeface="Calibri" panose="020F0502020204030204" pitchFamily="34" charset="0"/>
              </a:rPr>
              <a:t>t</a:t>
            </a:r>
            <a:r>
              <a:rPr lang="en-US" sz="3600" dirty="0">
                <a:effectLst/>
                <a:cs typeface="Calibri" panose="020F0502020204030204" pitchFamily="34" charset="0"/>
              </a:rPr>
              <a:t>, </a:t>
            </a:r>
          </a:p>
          <a:p>
            <a:pPr marL="1071546" lvl="1" indent="-457200"/>
            <a:r>
              <a:rPr lang="en-US" sz="3200" dirty="0">
                <a:effectLst/>
                <a:cs typeface="Calibri" panose="020F0502020204030204" pitchFamily="34" charset="0"/>
              </a:rPr>
              <a:t>model </a:t>
            </a:r>
            <a:r>
              <a:rPr lang="en-US" sz="3200" dirty="0">
                <a:cs typeface="Calibri" panose="020F0502020204030204" pitchFamily="34" charset="0"/>
              </a:rPr>
              <a:t>sees correct</a:t>
            </a:r>
            <a:r>
              <a:rPr lang="en-US" sz="3200" dirty="0">
                <a:effectLst/>
                <a:cs typeface="Calibri" panose="020F0502020204030204" pitchFamily="34" charset="0"/>
              </a:rPr>
              <a:t> tokens </a:t>
            </a:r>
            <a:r>
              <a:rPr lang="en-US" sz="3200" i="1" dirty="0">
                <a:effectLst/>
                <a:cs typeface="Calibri" panose="020F0502020204030204" pitchFamily="34" charset="0"/>
              </a:rPr>
              <a:t>w</a:t>
            </a:r>
            <a:r>
              <a:rPr lang="en-US" sz="4400" baseline="-25000" dirty="0">
                <a:effectLst/>
                <a:cs typeface="Calibri" panose="020F0502020204030204" pitchFamily="34" charset="0"/>
              </a:rPr>
              <a:t>1:</a:t>
            </a:r>
            <a:r>
              <a:rPr lang="en-US" sz="4400" i="1" baseline="-25000" dirty="0">
                <a:effectLst/>
                <a:cs typeface="Calibri" panose="020F0502020204030204" pitchFamily="34" charset="0"/>
              </a:rPr>
              <a:t>t</a:t>
            </a:r>
            <a:r>
              <a:rPr lang="en-US" sz="3200" dirty="0">
                <a:effectLst/>
                <a:cs typeface="Calibri" panose="020F0502020204030204" pitchFamily="34" charset="0"/>
              </a:rPr>
              <a:t>, </a:t>
            </a:r>
          </a:p>
          <a:p>
            <a:pPr marL="1071546" lvl="1" indent="-457200"/>
            <a:r>
              <a:rPr lang="en-US" sz="3200" dirty="0">
                <a:cs typeface="Calibri" panose="020F0502020204030204" pitchFamily="34" charset="0"/>
              </a:rPr>
              <a:t>c</a:t>
            </a:r>
            <a:r>
              <a:rPr lang="en-US" sz="3200" dirty="0">
                <a:effectLst/>
                <a:cs typeface="Calibri" panose="020F0502020204030204" pitchFamily="34" charset="0"/>
              </a:rPr>
              <a:t>omputes  loss (–log probability) for the next true token </a:t>
            </a:r>
            <a:r>
              <a:rPr lang="en-US" sz="3200" i="1" dirty="0">
                <a:effectLst/>
                <a:cs typeface="Calibri" panose="020F0502020204030204" pitchFamily="34" charset="0"/>
              </a:rPr>
              <a:t>w</a:t>
            </a:r>
            <a:r>
              <a:rPr lang="en-US" sz="4400" i="1" baseline="-25000" dirty="0">
                <a:effectLst/>
                <a:cs typeface="Calibri" panose="020F0502020204030204" pitchFamily="34" charset="0"/>
              </a:rPr>
              <a:t>t</a:t>
            </a:r>
            <a:r>
              <a:rPr lang="en-US" sz="4400" baseline="-25000" dirty="0">
                <a:effectLst/>
                <a:cs typeface="Calibri" panose="020F0502020204030204" pitchFamily="34" charset="0"/>
              </a:rPr>
              <a:t>+1 </a:t>
            </a:r>
            <a:endParaRPr lang="en-US" sz="4400" dirty="0">
              <a:cs typeface="Calibri" panose="020F0502020204030204" pitchFamily="34" charset="0"/>
            </a:endParaRPr>
          </a:p>
          <a:p>
            <a:pPr marL="457200" indent="-457200">
              <a:buFont typeface="Arial" panose="020B0604020202020204" pitchFamily="34" charset="0"/>
              <a:buChar char="•"/>
            </a:pPr>
            <a:r>
              <a:rPr lang="en-US" sz="3600" dirty="0">
                <a:cs typeface="Calibri" panose="020F0502020204030204" pitchFamily="34" charset="0"/>
              </a:rPr>
              <a:t>At next token position t+1 </a:t>
            </a:r>
          </a:p>
          <a:p>
            <a:pPr marL="1071546" lvl="1" indent="-457200"/>
            <a:r>
              <a:rPr lang="en-US" sz="3200" dirty="0">
                <a:cs typeface="Calibri" panose="020F0502020204030204" pitchFamily="34" charset="0"/>
              </a:rPr>
              <a:t>we ignore what model predicted for </a:t>
            </a:r>
            <a:r>
              <a:rPr lang="en-US" sz="3200" i="1" dirty="0">
                <a:effectLst/>
                <a:cs typeface="Calibri" panose="020F0502020204030204" pitchFamily="34" charset="0"/>
              </a:rPr>
              <a:t>w</a:t>
            </a:r>
            <a:r>
              <a:rPr lang="en-US" sz="3200" i="1" baseline="-25000" dirty="0">
                <a:effectLst/>
                <a:cs typeface="Calibri" panose="020F0502020204030204" pitchFamily="34" charset="0"/>
              </a:rPr>
              <a:t>t</a:t>
            </a:r>
            <a:r>
              <a:rPr lang="en-US" sz="3200" baseline="-25000" dirty="0">
                <a:effectLst/>
                <a:cs typeface="Calibri" panose="020F0502020204030204" pitchFamily="34" charset="0"/>
              </a:rPr>
              <a:t>+1 </a:t>
            </a:r>
          </a:p>
          <a:p>
            <a:pPr marL="1071546" lvl="1" indent="-457200"/>
            <a:r>
              <a:rPr lang="en-US" sz="3200" dirty="0">
                <a:cs typeface="Calibri" panose="020F0502020204030204" pitchFamily="34" charset="0"/>
              </a:rPr>
              <a:t>Instead, we take the </a:t>
            </a:r>
            <a:r>
              <a:rPr lang="en-US" sz="3200" b="1" dirty="0">
                <a:cs typeface="Calibri" panose="020F0502020204030204" pitchFamily="34" charset="0"/>
              </a:rPr>
              <a:t>correct</a:t>
            </a:r>
            <a:r>
              <a:rPr lang="en-US" sz="3200" dirty="0">
                <a:cs typeface="Calibri" panose="020F0502020204030204" pitchFamily="34" charset="0"/>
              </a:rPr>
              <a:t> word w</a:t>
            </a:r>
            <a:r>
              <a:rPr lang="en-US" sz="3200" baseline="-25000" dirty="0">
                <a:cs typeface="Calibri" panose="020F0502020204030204" pitchFamily="34" charset="0"/>
              </a:rPr>
              <a:t>t+1</a:t>
            </a:r>
            <a:r>
              <a:rPr lang="en-US" sz="3200" dirty="0">
                <a:effectLst/>
                <a:cs typeface="Calibri" panose="020F0502020204030204" pitchFamily="34" charset="0"/>
              </a:rPr>
              <a:t>, add it to context</a:t>
            </a:r>
            <a:r>
              <a:rPr lang="en-US" sz="3200" dirty="0">
                <a:cs typeface="Calibri" panose="020F0502020204030204" pitchFamily="34" charset="0"/>
              </a:rPr>
              <a:t>, and </a:t>
            </a:r>
            <a:r>
              <a:rPr lang="en-US" sz="3200" dirty="0">
                <a:effectLst/>
                <a:cs typeface="Calibri" panose="020F0502020204030204" pitchFamily="34" charset="0"/>
              </a:rPr>
              <a:t>move on</a:t>
            </a:r>
          </a:p>
          <a:p>
            <a:endParaRPr lang="en-US" sz="3600" baseline="-25000" dirty="0">
              <a:effectLst/>
              <a:latin typeface="Calibri" panose="020F0502020204030204" pitchFamily="34" charset="0"/>
              <a:cs typeface="Calibri" panose="020F0502020204030204" pitchFamily="34" charset="0"/>
            </a:endParaRPr>
          </a:p>
          <a:p>
            <a:endParaRPr lang="en-US" sz="3600" baseline="-25000"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22882811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13D45-02B7-9DC8-F200-F8E4FBDEE2CE}"/>
              </a:ext>
            </a:extLst>
          </p:cNvPr>
          <p:cNvSpPr>
            <a:spLocks noGrp="1"/>
          </p:cNvSpPr>
          <p:nvPr>
            <p:ph type="title"/>
          </p:nvPr>
        </p:nvSpPr>
        <p:spPr/>
        <p:txBody>
          <a:bodyPr/>
          <a:lstStyle/>
          <a:p>
            <a:r>
              <a:rPr lang="en-US" dirty="0"/>
              <a:t>Training a transformer language model</a:t>
            </a:r>
          </a:p>
        </p:txBody>
      </p:sp>
      <p:pic>
        <p:nvPicPr>
          <p:cNvPr id="5" name="Content Placeholder 4">
            <a:extLst>
              <a:ext uri="{FF2B5EF4-FFF2-40B4-BE49-F238E27FC236}">
                <a16:creationId xmlns:a16="http://schemas.microsoft.com/office/drawing/2014/main" id="{E600BEC5-922A-A116-BC6D-9D9746B788AA}"/>
              </a:ext>
            </a:extLst>
          </p:cNvPr>
          <p:cNvPicPr>
            <a:picLocks noGrp="1" noChangeAspect="1"/>
          </p:cNvPicPr>
          <p:nvPr>
            <p:ph idx="1"/>
          </p:nvPr>
        </p:nvPicPr>
        <p:blipFill>
          <a:blip r:embed="rId2"/>
          <a:stretch>
            <a:fillRect/>
          </a:stretch>
        </p:blipFill>
        <p:spPr>
          <a:xfrm>
            <a:off x="1097280" y="1600200"/>
            <a:ext cx="10521353" cy="4533047"/>
          </a:xfrm>
        </p:spPr>
      </p:pic>
    </p:spTree>
    <p:extLst>
      <p:ext uri="{BB962C8B-B14F-4D97-AF65-F5344CB8AC3E}">
        <p14:creationId xmlns:p14="http://schemas.microsoft.com/office/powerpoint/2010/main" val="27273426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5C5DC0B-6971-8824-5163-75E4FF1BAA88}"/>
              </a:ext>
            </a:extLst>
          </p:cNvPr>
          <p:cNvSpPr>
            <a:spLocks noGrp="1"/>
          </p:cNvSpPr>
          <p:nvPr>
            <p:ph type="title"/>
          </p:nvPr>
        </p:nvSpPr>
        <p:spPr/>
        <p:txBody>
          <a:bodyPr>
            <a:normAutofit/>
          </a:bodyPr>
          <a:lstStyle/>
          <a:p>
            <a:r>
              <a:rPr lang="en-US" dirty="0"/>
              <a:t>LLMs are mainly trained on the web</a:t>
            </a:r>
          </a:p>
        </p:txBody>
      </p:sp>
      <p:sp>
        <p:nvSpPr>
          <p:cNvPr id="6" name="Content Placeholder 5">
            <a:extLst>
              <a:ext uri="{FF2B5EF4-FFF2-40B4-BE49-F238E27FC236}">
                <a16:creationId xmlns:a16="http://schemas.microsoft.com/office/drawing/2014/main" id="{E71B7882-1C87-7AD7-AC4D-4AD8BAB10EC3}"/>
              </a:ext>
            </a:extLst>
          </p:cNvPr>
          <p:cNvSpPr>
            <a:spLocks noGrp="1"/>
          </p:cNvSpPr>
          <p:nvPr>
            <p:ph idx="1"/>
          </p:nvPr>
        </p:nvSpPr>
        <p:spPr/>
        <p:txBody>
          <a:bodyPr>
            <a:normAutofit/>
          </a:bodyPr>
          <a:lstStyle/>
          <a:p>
            <a:r>
              <a:rPr lang="en-US" sz="3200" b="1" dirty="0" err="1">
                <a:effectLst/>
                <a:cs typeface="Calibri" panose="020F0502020204030204" pitchFamily="34" charset="0"/>
              </a:rPr>
              <a:t>CommonCrawl</a:t>
            </a:r>
            <a:r>
              <a:rPr lang="en-US" sz="3200" dirty="0">
                <a:effectLst/>
                <a:cs typeface="Calibri" panose="020F0502020204030204" pitchFamily="34" charset="0"/>
              </a:rPr>
              <a:t>, snapshots of the entire web produced by the non-profit Common Crawl with billions of pages</a:t>
            </a:r>
          </a:p>
          <a:p>
            <a:endParaRPr lang="en-US" sz="3200" dirty="0">
              <a:effectLst/>
              <a:cs typeface="Calibri" panose="020F0502020204030204" pitchFamily="34" charset="0"/>
            </a:endParaRPr>
          </a:p>
          <a:p>
            <a:pPr marL="0" indent="0"/>
            <a:r>
              <a:rPr lang="en-US" sz="3200" dirty="0" err="1">
                <a:cs typeface="Calibri" panose="020F0502020204030204" pitchFamily="34" charset="0"/>
              </a:rPr>
              <a:t>Fineweb</a:t>
            </a:r>
            <a:r>
              <a:rPr lang="en-US" sz="3200" dirty="0">
                <a:cs typeface="Calibri" panose="020F0502020204030204" pitchFamily="34" charset="0"/>
              </a:rPr>
              <a:t> corpus (2025)</a:t>
            </a:r>
          </a:p>
          <a:p>
            <a:pPr marL="0" indent="0"/>
            <a:r>
              <a:rPr lang="en-US" sz="3200" dirty="0">
                <a:effectLst/>
                <a:cs typeface="Calibri" panose="020F0502020204030204" pitchFamily="34" charset="0"/>
              </a:rPr>
              <a:t>	</a:t>
            </a:r>
            <a:r>
              <a:rPr lang="en-US" sz="3200" b="1" dirty="0">
                <a:effectLst/>
                <a:cs typeface="Calibri" panose="020F0502020204030204" pitchFamily="34" charset="0"/>
              </a:rPr>
              <a:t>18.5 trillion tokens of English</a:t>
            </a:r>
          </a:p>
          <a:p>
            <a:pPr marL="0" indent="0"/>
            <a:r>
              <a:rPr lang="en-US" sz="3200" dirty="0">
                <a:cs typeface="Calibri" panose="020F0502020204030204" pitchFamily="34" charset="0"/>
              </a:rPr>
              <a:t>	From 96 </a:t>
            </a:r>
            <a:r>
              <a:rPr lang="en-US" sz="3200" dirty="0" err="1">
                <a:cs typeface="Calibri" panose="020F0502020204030204" pitchFamily="34" charset="0"/>
              </a:rPr>
              <a:t>CommonCrawl</a:t>
            </a:r>
            <a:r>
              <a:rPr lang="en-US" sz="3200" dirty="0">
                <a:cs typeface="Calibri" panose="020F0502020204030204" pitchFamily="34" charset="0"/>
              </a:rPr>
              <a:t> dumps from 2013-2024.</a:t>
            </a:r>
          </a:p>
          <a:p>
            <a:endParaRPr lang="en-US" sz="3200" dirty="0">
              <a:latin typeface="Calibri" panose="020F0502020204030204" pitchFamily="34" charset="0"/>
              <a:cs typeface="Calibri" panose="020F0502020204030204" pitchFamily="34" charset="0"/>
            </a:endParaRPr>
          </a:p>
          <a:p>
            <a:endParaRPr lang="en-US" dirty="0"/>
          </a:p>
          <a:p>
            <a:endParaRPr lang="en-US" dirty="0"/>
          </a:p>
          <a:p>
            <a:endParaRPr lang="en-US" dirty="0"/>
          </a:p>
        </p:txBody>
      </p:sp>
    </p:spTree>
    <p:extLst>
      <p:ext uri="{BB962C8B-B14F-4D97-AF65-F5344CB8AC3E}">
        <p14:creationId xmlns:p14="http://schemas.microsoft.com/office/powerpoint/2010/main" val="24061685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B5601DE-DC53-E05C-E87F-4001A148A662}"/>
              </a:ext>
            </a:extLst>
          </p:cNvPr>
          <p:cNvSpPr>
            <a:spLocks noGrp="1"/>
          </p:cNvSpPr>
          <p:nvPr>
            <p:ph type="title"/>
          </p:nvPr>
        </p:nvSpPr>
        <p:spPr/>
        <p:txBody>
          <a:bodyPr/>
          <a:lstStyle/>
          <a:p>
            <a:r>
              <a:rPr lang="en-US" dirty="0"/>
              <a:t>Dolma corpus: 3 trillion tokens of English</a:t>
            </a:r>
          </a:p>
        </p:txBody>
      </p:sp>
      <p:pic>
        <p:nvPicPr>
          <p:cNvPr id="7" name="Content Placeholder 6">
            <a:extLst>
              <a:ext uri="{FF2B5EF4-FFF2-40B4-BE49-F238E27FC236}">
                <a16:creationId xmlns:a16="http://schemas.microsoft.com/office/drawing/2014/main" id="{79D8EBC3-3976-5C6D-B1CC-455D777AF8B6}"/>
              </a:ext>
            </a:extLst>
          </p:cNvPr>
          <p:cNvPicPr>
            <a:picLocks noGrp="1" noChangeAspect="1"/>
          </p:cNvPicPr>
          <p:nvPr>
            <p:ph idx="1"/>
          </p:nvPr>
        </p:nvPicPr>
        <p:blipFill>
          <a:blip r:embed="rId2"/>
          <a:stretch>
            <a:fillRect/>
          </a:stretch>
        </p:blipFill>
        <p:spPr>
          <a:xfrm>
            <a:off x="201168" y="1519177"/>
            <a:ext cx="11990832" cy="4683919"/>
          </a:xfrm>
          <a:prstGeom prst="rect">
            <a:avLst/>
          </a:prstGeom>
        </p:spPr>
      </p:pic>
    </p:spTree>
    <p:extLst>
      <p:ext uri="{BB962C8B-B14F-4D97-AF65-F5344CB8AC3E}">
        <p14:creationId xmlns:p14="http://schemas.microsoft.com/office/powerpoint/2010/main" val="166053712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2F230-5A0C-D476-D6D4-E51FEF295D38}"/>
              </a:ext>
            </a:extLst>
          </p:cNvPr>
          <p:cNvSpPr>
            <a:spLocks noGrp="1"/>
          </p:cNvSpPr>
          <p:nvPr>
            <p:ph type="title"/>
          </p:nvPr>
        </p:nvSpPr>
        <p:spPr/>
        <p:txBody>
          <a:bodyPr/>
          <a:lstStyle/>
          <a:p>
            <a:r>
              <a:rPr lang="en-US" dirty="0"/>
              <a:t>Filtering for quality and safety</a:t>
            </a:r>
          </a:p>
        </p:txBody>
      </p:sp>
      <p:sp>
        <p:nvSpPr>
          <p:cNvPr id="3" name="Content Placeholder 2">
            <a:extLst>
              <a:ext uri="{FF2B5EF4-FFF2-40B4-BE49-F238E27FC236}">
                <a16:creationId xmlns:a16="http://schemas.microsoft.com/office/drawing/2014/main" id="{3BB60FAA-EF1D-0F2C-5C3A-1514B83FD196}"/>
              </a:ext>
            </a:extLst>
          </p:cNvPr>
          <p:cNvSpPr>
            <a:spLocks noGrp="1"/>
          </p:cNvSpPr>
          <p:nvPr>
            <p:ph idx="1"/>
          </p:nvPr>
        </p:nvSpPr>
        <p:spPr>
          <a:xfrm>
            <a:off x="1154090" y="1513390"/>
            <a:ext cx="10580710" cy="5344610"/>
          </a:xfrm>
        </p:spPr>
        <p:txBody>
          <a:bodyPr>
            <a:normAutofit/>
          </a:bodyPr>
          <a:lstStyle/>
          <a:p>
            <a:pPr marL="457200" indent="-457200">
              <a:buFont typeface="Arial" panose="020B0604020202020204" pitchFamily="34" charset="0"/>
              <a:buChar char="•"/>
            </a:pPr>
            <a:r>
              <a:rPr lang="en-US" sz="4000" dirty="0"/>
              <a:t>Need to remove </a:t>
            </a:r>
            <a:r>
              <a:rPr lang="en-US" sz="4000" b="1" dirty="0"/>
              <a:t>boilerplate</a:t>
            </a:r>
            <a:r>
              <a:rPr lang="en-US" sz="4000" dirty="0"/>
              <a:t>, </a:t>
            </a:r>
            <a:r>
              <a:rPr lang="en-US" sz="4000" b="1" dirty="0"/>
              <a:t>porn</a:t>
            </a:r>
          </a:p>
          <a:p>
            <a:pPr marL="457200" indent="-457200">
              <a:buFont typeface="Arial" panose="020B0604020202020204" pitchFamily="34" charset="0"/>
              <a:buChar char="•"/>
            </a:pPr>
            <a:r>
              <a:rPr lang="en-US" sz="4000" b="1" dirty="0"/>
              <a:t>Deduplication</a:t>
            </a:r>
            <a:r>
              <a:rPr lang="en-US" sz="4000" dirty="0"/>
              <a:t> at many levels (URLs, documents, even lines)</a:t>
            </a:r>
          </a:p>
          <a:p>
            <a:pPr marL="457200" indent="-457200">
              <a:buFont typeface="Arial" panose="020B0604020202020204" pitchFamily="34" charset="0"/>
              <a:buChar char="•"/>
            </a:pPr>
            <a:r>
              <a:rPr lang="en-US" sz="4000" dirty="0"/>
              <a:t>Many LLMs attempt to match Wikipedia, books, particular websites</a:t>
            </a:r>
          </a:p>
          <a:p>
            <a:pPr marL="457200" indent="-457200">
              <a:buFont typeface="Arial" panose="020B0604020202020204" pitchFamily="34" charset="0"/>
              <a:buChar char="•"/>
            </a:pPr>
            <a:r>
              <a:rPr lang="en-US" sz="4000" dirty="0"/>
              <a:t>Toxicity detection</a:t>
            </a:r>
          </a:p>
        </p:txBody>
      </p:sp>
    </p:spTree>
    <p:extLst>
      <p:ext uri="{BB962C8B-B14F-4D97-AF65-F5344CB8AC3E}">
        <p14:creationId xmlns:p14="http://schemas.microsoft.com/office/powerpoint/2010/main" val="1346426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E429F-E91E-E8C6-F43B-1D266A246283}"/>
              </a:ext>
            </a:extLst>
          </p:cNvPr>
          <p:cNvSpPr>
            <a:spLocks noGrp="1"/>
          </p:cNvSpPr>
          <p:nvPr>
            <p:ph type="title"/>
          </p:nvPr>
        </p:nvSpPr>
        <p:spPr/>
        <p:txBody>
          <a:bodyPr/>
          <a:lstStyle/>
          <a:p>
            <a:r>
              <a:rPr lang="en-US" dirty="0"/>
              <a:t>Wait, what about other languages?</a:t>
            </a:r>
          </a:p>
        </p:txBody>
      </p:sp>
      <p:sp>
        <p:nvSpPr>
          <p:cNvPr id="5" name="TextBox 4">
            <a:extLst>
              <a:ext uri="{FF2B5EF4-FFF2-40B4-BE49-F238E27FC236}">
                <a16:creationId xmlns:a16="http://schemas.microsoft.com/office/drawing/2014/main" id="{7037B387-5FA5-9996-A214-D78BB232E7F0}"/>
              </a:ext>
            </a:extLst>
          </p:cNvPr>
          <p:cNvSpPr txBox="1"/>
          <p:nvPr/>
        </p:nvSpPr>
        <p:spPr>
          <a:xfrm>
            <a:off x="2514600" y="6179478"/>
            <a:ext cx="6614311" cy="584775"/>
          </a:xfrm>
          <a:prstGeom prst="rect">
            <a:avLst/>
          </a:prstGeom>
          <a:noFill/>
        </p:spPr>
        <p:txBody>
          <a:bodyPr wrap="none" rtlCol="0">
            <a:spAutoFit/>
          </a:bodyPr>
          <a:lstStyle/>
          <a:p>
            <a:r>
              <a:rPr lang="en-US" sz="3200" dirty="0">
                <a:latin typeface="Raleway" pitchFamily="2" charset="77"/>
              </a:rPr>
              <a:t>Over 7000 languages in the world</a:t>
            </a:r>
          </a:p>
        </p:txBody>
      </p:sp>
      <p:sp>
        <p:nvSpPr>
          <p:cNvPr id="6" name="TextBox 5">
            <a:extLst>
              <a:ext uri="{FF2B5EF4-FFF2-40B4-BE49-F238E27FC236}">
                <a16:creationId xmlns:a16="http://schemas.microsoft.com/office/drawing/2014/main" id="{C009D9CA-083E-CE75-BC10-EDA7FAEA1770}"/>
              </a:ext>
            </a:extLst>
          </p:cNvPr>
          <p:cNvSpPr txBox="1"/>
          <p:nvPr/>
        </p:nvSpPr>
        <p:spPr>
          <a:xfrm>
            <a:off x="9448800" y="6352674"/>
            <a:ext cx="1132041" cy="338554"/>
          </a:xfrm>
          <a:prstGeom prst="rect">
            <a:avLst/>
          </a:prstGeom>
          <a:noFill/>
        </p:spPr>
        <p:txBody>
          <a:bodyPr wrap="none" rtlCol="0">
            <a:spAutoFit/>
          </a:bodyPr>
          <a:lstStyle/>
          <a:p>
            <a:r>
              <a:rPr lang="en-US" dirty="0" err="1"/>
              <a:t>Tthnologue</a:t>
            </a:r>
            <a:endParaRPr lang="en-US" dirty="0"/>
          </a:p>
        </p:txBody>
      </p:sp>
      <p:sp>
        <p:nvSpPr>
          <p:cNvPr id="8" name="Content Placeholder 7">
            <a:extLst>
              <a:ext uri="{FF2B5EF4-FFF2-40B4-BE49-F238E27FC236}">
                <a16:creationId xmlns:a16="http://schemas.microsoft.com/office/drawing/2014/main" id="{4F65AB09-1D17-826A-6E63-B7542A4AED99}"/>
              </a:ext>
            </a:extLst>
          </p:cNvPr>
          <p:cNvSpPr>
            <a:spLocks noGrp="1"/>
          </p:cNvSpPr>
          <p:nvPr>
            <p:ph idx="1"/>
          </p:nvPr>
        </p:nvSpPr>
        <p:spPr/>
        <p:txBody>
          <a:bodyPr/>
          <a:lstStyle/>
          <a:p>
            <a:endParaRPr lang="en-US"/>
          </a:p>
        </p:txBody>
      </p:sp>
      <p:pic>
        <p:nvPicPr>
          <p:cNvPr id="10" name="Picture 9">
            <a:extLst>
              <a:ext uri="{FF2B5EF4-FFF2-40B4-BE49-F238E27FC236}">
                <a16:creationId xmlns:a16="http://schemas.microsoft.com/office/drawing/2014/main" id="{A3D88AB7-3BF2-5E07-FCE9-749440C4F256}"/>
              </a:ext>
            </a:extLst>
          </p:cNvPr>
          <p:cNvPicPr>
            <a:picLocks noChangeAspect="1"/>
          </p:cNvPicPr>
          <p:nvPr/>
        </p:nvPicPr>
        <p:blipFill>
          <a:blip r:embed="rId2"/>
          <a:stretch>
            <a:fillRect/>
          </a:stretch>
        </p:blipFill>
        <p:spPr>
          <a:xfrm>
            <a:off x="1067122" y="1564848"/>
            <a:ext cx="10404854" cy="4454952"/>
          </a:xfrm>
          <a:prstGeom prst="rect">
            <a:avLst/>
          </a:prstGeom>
        </p:spPr>
      </p:pic>
    </p:spTree>
    <p:extLst>
      <p:ext uri="{BB962C8B-B14F-4D97-AF65-F5344CB8AC3E}">
        <p14:creationId xmlns:p14="http://schemas.microsoft.com/office/powerpoint/2010/main" val="35602520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8EC52-6991-888F-0306-59EABC8943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C294AB-2BD6-35E7-12B6-80B508816BC1}"/>
              </a:ext>
            </a:extLst>
          </p:cNvPr>
          <p:cNvSpPr>
            <a:spLocks noGrp="1"/>
          </p:cNvSpPr>
          <p:nvPr>
            <p:ph type="title"/>
          </p:nvPr>
        </p:nvSpPr>
        <p:spPr/>
        <p:txBody>
          <a:bodyPr/>
          <a:lstStyle/>
          <a:p>
            <a:r>
              <a:rPr lang="en-US" dirty="0"/>
              <a:t>Wait, what about other languages?</a:t>
            </a:r>
          </a:p>
        </p:txBody>
      </p:sp>
      <p:pic>
        <p:nvPicPr>
          <p:cNvPr id="4" name="Content Placeholder 3">
            <a:extLst>
              <a:ext uri="{FF2B5EF4-FFF2-40B4-BE49-F238E27FC236}">
                <a16:creationId xmlns:a16="http://schemas.microsoft.com/office/drawing/2014/main" id="{E395B5DD-5D07-BF55-4933-4D57DD84E7BE}"/>
              </a:ext>
            </a:extLst>
          </p:cNvPr>
          <p:cNvPicPr>
            <a:picLocks noGrp="1" noChangeAspect="1"/>
          </p:cNvPicPr>
          <p:nvPr>
            <p:ph idx="1"/>
          </p:nvPr>
        </p:nvPicPr>
        <p:blipFill>
          <a:blip r:embed="rId2"/>
          <a:stretch>
            <a:fillRect/>
          </a:stretch>
        </p:blipFill>
        <p:spPr>
          <a:xfrm>
            <a:off x="1219200" y="1066799"/>
            <a:ext cx="9355406" cy="5124450"/>
          </a:xfrm>
          <a:prstGeom prst="rect">
            <a:avLst/>
          </a:prstGeom>
        </p:spPr>
      </p:pic>
      <p:sp>
        <p:nvSpPr>
          <p:cNvPr id="5" name="TextBox 4">
            <a:extLst>
              <a:ext uri="{FF2B5EF4-FFF2-40B4-BE49-F238E27FC236}">
                <a16:creationId xmlns:a16="http://schemas.microsoft.com/office/drawing/2014/main" id="{5F267A22-09FD-33DA-53E6-598D43C157E3}"/>
              </a:ext>
            </a:extLst>
          </p:cNvPr>
          <p:cNvSpPr txBox="1"/>
          <p:nvPr/>
        </p:nvSpPr>
        <p:spPr>
          <a:xfrm>
            <a:off x="2514600" y="6179478"/>
            <a:ext cx="6115777" cy="584775"/>
          </a:xfrm>
          <a:prstGeom prst="rect">
            <a:avLst/>
          </a:prstGeom>
          <a:noFill/>
        </p:spPr>
        <p:txBody>
          <a:bodyPr wrap="none" rtlCol="0">
            <a:spAutoFit/>
          </a:bodyPr>
          <a:lstStyle/>
          <a:p>
            <a:r>
              <a:rPr lang="en-US" sz="3200" dirty="0">
                <a:latin typeface="Raleway" pitchFamily="2" charset="77"/>
              </a:rPr>
              <a:t>Top 10 most spoken languages</a:t>
            </a:r>
          </a:p>
        </p:txBody>
      </p:sp>
      <p:sp>
        <p:nvSpPr>
          <p:cNvPr id="6" name="TextBox 5">
            <a:extLst>
              <a:ext uri="{FF2B5EF4-FFF2-40B4-BE49-F238E27FC236}">
                <a16:creationId xmlns:a16="http://schemas.microsoft.com/office/drawing/2014/main" id="{AC15971E-4F23-6961-171B-BC20BBD4216B}"/>
              </a:ext>
            </a:extLst>
          </p:cNvPr>
          <p:cNvSpPr txBox="1"/>
          <p:nvPr/>
        </p:nvSpPr>
        <p:spPr>
          <a:xfrm>
            <a:off x="9448800" y="6352674"/>
            <a:ext cx="1132041" cy="338554"/>
          </a:xfrm>
          <a:prstGeom prst="rect">
            <a:avLst/>
          </a:prstGeom>
          <a:noFill/>
        </p:spPr>
        <p:txBody>
          <a:bodyPr wrap="none" rtlCol="0">
            <a:spAutoFit/>
          </a:bodyPr>
          <a:lstStyle/>
          <a:p>
            <a:r>
              <a:rPr lang="en-US" dirty="0" err="1"/>
              <a:t>Tthnologue</a:t>
            </a:r>
            <a:endParaRPr lang="en-US" dirty="0"/>
          </a:p>
        </p:txBody>
      </p:sp>
    </p:spTree>
    <p:extLst>
      <p:ext uri="{BB962C8B-B14F-4D97-AF65-F5344CB8AC3E}">
        <p14:creationId xmlns:p14="http://schemas.microsoft.com/office/powerpoint/2010/main" val="26955901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18D2B-3675-A759-6066-A432BD4EBA76}"/>
              </a:ext>
            </a:extLst>
          </p:cNvPr>
          <p:cNvSpPr>
            <a:spLocks noGrp="1"/>
          </p:cNvSpPr>
          <p:nvPr>
            <p:ph type="title"/>
          </p:nvPr>
        </p:nvSpPr>
        <p:spPr/>
        <p:txBody>
          <a:bodyPr/>
          <a:lstStyle/>
          <a:p>
            <a:r>
              <a:rPr lang="en-US" dirty="0"/>
              <a:t>How to make an LLM multilingual?</a:t>
            </a:r>
          </a:p>
        </p:txBody>
      </p:sp>
      <p:sp>
        <p:nvSpPr>
          <p:cNvPr id="3" name="Content Placeholder 2">
            <a:extLst>
              <a:ext uri="{FF2B5EF4-FFF2-40B4-BE49-F238E27FC236}">
                <a16:creationId xmlns:a16="http://schemas.microsoft.com/office/drawing/2014/main" id="{B501CCCC-22C5-6C95-650E-9BC8D64B229E}"/>
              </a:ext>
            </a:extLst>
          </p:cNvPr>
          <p:cNvSpPr>
            <a:spLocks noGrp="1"/>
          </p:cNvSpPr>
          <p:nvPr>
            <p:ph idx="1"/>
          </p:nvPr>
        </p:nvSpPr>
        <p:spPr/>
        <p:txBody>
          <a:bodyPr>
            <a:normAutofit fontScale="92500" lnSpcReduction="10000"/>
          </a:bodyPr>
          <a:lstStyle/>
          <a:p>
            <a:r>
              <a:rPr lang="en-US" dirty="0"/>
              <a:t>Surprising answer</a:t>
            </a:r>
          </a:p>
          <a:p>
            <a:endParaRPr lang="en-US" dirty="0"/>
          </a:p>
          <a:p>
            <a:r>
              <a:rPr lang="en-US" dirty="0"/>
              <a:t>Just throw all the languages data in a big file and pretrain on it!</a:t>
            </a:r>
            <a:br>
              <a:rPr lang="en-US" dirty="0"/>
            </a:br>
            <a:br>
              <a:rPr lang="en-US" dirty="0"/>
            </a:br>
            <a:r>
              <a:rPr lang="en-US" dirty="0"/>
              <a:t>FineWeb2 dataset</a:t>
            </a:r>
          </a:p>
          <a:p>
            <a:pPr marL="571500" indent="-571500">
              <a:buFont typeface="Arial" panose="020B0604020202020204" pitchFamily="34" charset="0"/>
              <a:buChar char="•"/>
            </a:pPr>
            <a:r>
              <a:rPr lang="en-US" dirty="0"/>
              <a:t>1000 languages</a:t>
            </a:r>
          </a:p>
          <a:p>
            <a:pPr marL="571500" indent="-571500">
              <a:buFont typeface="Arial" panose="020B0604020202020204" pitchFamily="34" charset="0"/>
              <a:buChar char="•"/>
            </a:pPr>
            <a:r>
              <a:rPr lang="en-US" dirty="0"/>
              <a:t>5 billion documents</a:t>
            </a:r>
          </a:p>
          <a:p>
            <a:pPr marL="571500" indent="-571500">
              <a:buFont typeface="Arial" panose="020B0604020202020204" pitchFamily="34" charset="0"/>
              <a:buChar char="•"/>
            </a:pPr>
            <a:r>
              <a:rPr lang="en-US" dirty="0"/>
              <a:t>From Common Crawl</a:t>
            </a:r>
          </a:p>
          <a:p>
            <a:endParaRPr lang="en-US" dirty="0"/>
          </a:p>
        </p:txBody>
      </p:sp>
    </p:spTree>
    <p:extLst>
      <p:ext uri="{BB962C8B-B14F-4D97-AF65-F5344CB8AC3E}">
        <p14:creationId xmlns:p14="http://schemas.microsoft.com/office/powerpoint/2010/main" val="2605415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6C1CF-03EE-4AF3-93C5-1E6316A03C9A}"/>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3ECC2F51-3791-69EF-9C45-1F3D5E69EC4F}"/>
              </a:ext>
            </a:extLst>
          </p:cNvPr>
          <p:cNvPicPr>
            <a:picLocks noChangeAspect="1"/>
          </p:cNvPicPr>
          <p:nvPr/>
        </p:nvPicPr>
        <p:blipFill>
          <a:blip r:embed="rId2"/>
          <a:stretch>
            <a:fillRect/>
          </a:stretch>
        </p:blipFill>
        <p:spPr>
          <a:xfrm>
            <a:off x="3524250" y="0"/>
            <a:ext cx="5143500" cy="6858000"/>
          </a:xfrm>
          <a:prstGeom prst="rect">
            <a:avLst/>
          </a:prstGeom>
        </p:spPr>
      </p:pic>
      <p:sp>
        <p:nvSpPr>
          <p:cNvPr id="3" name="Text Placeholder 2">
            <a:extLst>
              <a:ext uri="{FF2B5EF4-FFF2-40B4-BE49-F238E27FC236}">
                <a16:creationId xmlns:a16="http://schemas.microsoft.com/office/drawing/2014/main" id="{BB63F058-E51B-ECBF-B292-D8499617E50C}"/>
              </a:ext>
            </a:extLst>
          </p:cNvPr>
          <p:cNvSpPr>
            <a:spLocks noGrp="1"/>
          </p:cNvSpPr>
          <p:nvPr>
            <p:ph type="body" idx="1"/>
          </p:nvPr>
        </p:nvSpPr>
        <p:spPr/>
        <p:txBody>
          <a:bodyPr/>
          <a:lstStyle/>
          <a:p>
            <a:endParaRPr lang="en-US" dirty="0"/>
          </a:p>
        </p:txBody>
      </p:sp>
      <p:pic>
        <p:nvPicPr>
          <p:cNvPr id="5" name="Picture 4">
            <a:extLst>
              <a:ext uri="{FF2B5EF4-FFF2-40B4-BE49-F238E27FC236}">
                <a16:creationId xmlns:a16="http://schemas.microsoft.com/office/drawing/2014/main" id="{7539295D-9310-ABF4-0722-C3F60E5F0BA2}"/>
              </a:ext>
            </a:extLst>
          </p:cNvPr>
          <p:cNvPicPr>
            <a:picLocks noChangeAspect="1"/>
          </p:cNvPicPr>
          <p:nvPr/>
        </p:nvPicPr>
        <p:blipFill>
          <a:blip r:embed="rId2"/>
          <a:stretch>
            <a:fillRect/>
          </a:stretch>
        </p:blipFill>
        <p:spPr>
          <a:xfrm>
            <a:off x="-152400" y="457200"/>
            <a:ext cx="11125200" cy="14833600"/>
          </a:xfrm>
          <a:prstGeom prst="rect">
            <a:avLst/>
          </a:prstGeom>
        </p:spPr>
      </p:pic>
    </p:spTree>
    <p:extLst>
      <p:ext uri="{BB962C8B-B14F-4D97-AF65-F5344CB8AC3E}">
        <p14:creationId xmlns:p14="http://schemas.microsoft.com/office/powerpoint/2010/main" val="1021072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55"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anim calcmode="lin" valueType="num">
                                      <p:cBhvr>
                                        <p:cTn id="9" dur="1000" fill="hold"/>
                                        <p:tgtEl>
                                          <p:spTgt spid="5"/>
                                        </p:tgtEl>
                                        <p:attrNameLst>
                                          <p:attrName>ppt_w</p:attrName>
                                        </p:attrNameLst>
                                      </p:cBhvr>
                                      <p:tavLst>
                                        <p:tav tm="0">
                                          <p:val>
                                            <p:strVal val="#ppt_w*0.70"/>
                                          </p:val>
                                        </p:tav>
                                        <p:tav tm="100000">
                                          <p:val>
                                            <p:strVal val="#ppt_w"/>
                                          </p:val>
                                        </p:tav>
                                      </p:tavLst>
                                    </p:anim>
                                    <p:anim calcmode="lin" valueType="num">
                                      <p:cBhvr>
                                        <p:cTn id="10" dur="1000" fill="hold"/>
                                        <p:tgtEl>
                                          <p:spTgt spid="5"/>
                                        </p:tgtEl>
                                        <p:attrNameLst>
                                          <p:attrName>ppt_h</p:attrName>
                                        </p:attrNameLst>
                                      </p:cBhvr>
                                      <p:tavLst>
                                        <p:tav tm="0">
                                          <p:val>
                                            <p:strVal val="#ppt_h"/>
                                          </p:val>
                                        </p:tav>
                                        <p:tav tm="100000">
                                          <p:val>
                                            <p:strVal val="#ppt_h"/>
                                          </p:val>
                                        </p:tav>
                                      </p:tavLst>
                                    </p:anim>
                                    <p:animEffect transition="in" filter="fade">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CD6A0-417E-0E7B-9B96-7833DDD87862}"/>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318C1DAD-48C2-08F7-3B0C-4203A003495B}"/>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Large Language Models</a:t>
            </a:r>
          </a:p>
        </p:txBody>
      </p:sp>
      <p:sp>
        <p:nvSpPr>
          <p:cNvPr id="16387" name="Rectangle 6">
            <a:extLst>
              <a:ext uri="{FF2B5EF4-FFF2-40B4-BE49-F238E27FC236}">
                <a16:creationId xmlns:a16="http://schemas.microsoft.com/office/drawing/2014/main" id="{FB5DAAE0-017A-ABCF-35EF-4F04CF4ED74C}"/>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ea typeface="ＭＳ Ｐゴシック" charset="0"/>
                <a:cs typeface="Calibri"/>
              </a:rPr>
              <a:t>Pretraining Large Language Models</a:t>
            </a:r>
          </a:p>
        </p:txBody>
      </p:sp>
      <p:sp>
        <p:nvSpPr>
          <p:cNvPr id="3" name="Text Placeholder 2">
            <a:extLst>
              <a:ext uri="{FF2B5EF4-FFF2-40B4-BE49-F238E27FC236}">
                <a16:creationId xmlns:a16="http://schemas.microsoft.com/office/drawing/2014/main" id="{47233710-A27C-FD14-A51A-799C395F6D1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400153754"/>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7B674-16FF-D277-1E92-C62EFB67C456}"/>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66DFAF76-6DA8-514E-143F-ABC7B4365DB6}"/>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Large Language Models</a:t>
            </a:r>
          </a:p>
        </p:txBody>
      </p:sp>
      <p:sp>
        <p:nvSpPr>
          <p:cNvPr id="16387" name="Rectangle 6">
            <a:extLst>
              <a:ext uri="{FF2B5EF4-FFF2-40B4-BE49-F238E27FC236}">
                <a16:creationId xmlns:a16="http://schemas.microsoft.com/office/drawing/2014/main" id="{AB95CAB0-DF0E-C4F7-94CC-3137FA4508F1}"/>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ea typeface="ＭＳ Ｐゴシック" charset="0"/>
                <a:cs typeface="Calibri"/>
              </a:rPr>
              <a:t>Instruction tuning Large Language Models</a:t>
            </a:r>
          </a:p>
        </p:txBody>
      </p:sp>
      <p:sp>
        <p:nvSpPr>
          <p:cNvPr id="3" name="Text Placeholder 2">
            <a:extLst>
              <a:ext uri="{FF2B5EF4-FFF2-40B4-BE49-F238E27FC236}">
                <a16:creationId xmlns:a16="http://schemas.microsoft.com/office/drawing/2014/main" id="{08341CC2-94AD-BEFD-FE03-3E164AED8917}"/>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447448055"/>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D64B9-E123-5655-41B1-1D42A26960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4EC0CC-F2C1-8CEE-3F2C-D353EE3FA50F}"/>
              </a:ext>
            </a:extLst>
          </p:cNvPr>
          <p:cNvSpPr>
            <a:spLocks noGrp="1"/>
          </p:cNvSpPr>
          <p:nvPr>
            <p:ph type="title"/>
          </p:nvPr>
        </p:nvSpPr>
        <p:spPr/>
        <p:txBody>
          <a:bodyPr/>
          <a:lstStyle/>
          <a:p>
            <a:r>
              <a:rPr lang="en-US" dirty="0"/>
              <a:t>Three stages of training in LLMs</a:t>
            </a:r>
          </a:p>
        </p:txBody>
      </p:sp>
      <p:pic>
        <p:nvPicPr>
          <p:cNvPr id="5" name="Content Placeholder 4">
            <a:extLst>
              <a:ext uri="{FF2B5EF4-FFF2-40B4-BE49-F238E27FC236}">
                <a16:creationId xmlns:a16="http://schemas.microsoft.com/office/drawing/2014/main" id="{D1344C58-AFD7-FEC5-262C-52A559334EB8}"/>
              </a:ext>
            </a:extLst>
          </p:cNvPr>
          <p:cNvPicPr>
            <a:picLocks noGrp="1" noChangeAspect="1"/>
          </p:cNvPicPr>
          <p:nvPr>
            <p:ph idx="1"/>
          </p:nvPr>
        </p:nvPicPr>
        <p:blipFill>
          <a:blip r:embed="rId2"/>
          <a:stretch>
            <a:fillRect/>
          </a:stretch>
        </p:blipFill>
        <p:spPr>
          <a:xfrm>
            <a:off x="2013700" y="1600200"/>
            <a:ext cx="8224926" cy="4572000"/>
          </a:xfrm>
        </p:spPr>
      </p:pic>
    </p:spTree>
    <p:extLst>
      <p:ext uri="{BB962C8B-B14F-4D97-AF65-F5344CB8AC3E}">
        <p14:creationId xmlns:p14="http://schemas.microsoft.com/office/powerpoint/2010/main" val="25971547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A491582-BA8A-312D-07AB-562F1E83FB4A}"/>
              </a:ext>
            </a:extLst>
          </p:cNvPr>
          <p:cNvSpPr>
            <a:spLocks noGrp="1"/>
          </p:cNvSpPr>
          <p:nvPr>
            <p:ph type="title"/>
          </p:nvPr>
        </p:nvSpPr>
        <p:spPr/>
        <p:txBody>
          <a:bodyPr>
            <a:normAutofit fontScale="90000"/>
          </a:bodyPr>
          <a:lstStyle/>
          <a:p>
            <a:r>
              <a:rPr lang="en-US" dirty="0"/>
              <a:t>Why isn't pretraining enough to make a language model converse?</a:t>
            </a:r>
          </a:p>
        </p:txBody>
      </p:sp>
      <p:sp>
        <p:nvSpPr>
          <p:cNvPr id="6" name="Content Placeholder 5">
            <a:extLst>
              <a:ext uri="{FF2B5EF4-FFF2-40B4-BE49-F238E27FC236}">
                <a16:creationId xmlns:a16="http://schemas.microsoft.com/office/drawing/2014/main" id="{D65FD71B-F1F7-28A7-4DC6-9F5CFE1D5089}"/>
              </a:ext>
            </a:extLst>
          </p:cNvPr>
          <p:cNvSpPr>
            <a:spLocks noGrp="1"/>
          </p:cNvSpPr>
          <p:nvPr>
            <p:ph idx="1"/>
          </p:nvPr>
        </p:nvSpPr>
        <p:spPr>
          <a:xfrm>
            <a:off x="1154090" y="2514600"/>
            <a:ext cx="10058401" cy="3570790"/>
          </a:xfrm>
        </p:spPr>
        <p:txBody>
          <a:bodyPr>
            <a:normAutofit lnSpcReduction="10000"/>
          </a:bodyPr>
          <a:lstStyle/>
          <a:p>
            <a:r>
              <a:rPr lang="en-US" dirty="0">
                <a:latin typeface="Source Sans Pro" panose="020B0503030403020204" pitchFamily="34" charset="0"/>
                <a:ea typeface="Source Sans Pro" panose="020B0503030403020204" pitchFamily="34" charset="0"/>
                <a:cs typeface="Arial" panose="020B0604020202020204" pitchFamily="34" charset="0"/>
              </a:rPr>
              <a:t>Prompt: Explain the moon landing to a six year old in a few sentences.</a:t>
            </a:r>
          </a:p>
          <a:p>
            <a:r>
              <a:rPr lang="en-US" dirty="0">
                <a:latin typeface="Source Sans Pro" panose="020B0503030403020204" pitchFamily="34" charset="0"/>
                <a:ea typeface="Source Sans Pro" panose="020B0503030403020204" pitchFamily="34" charset="0"/>
                <a:cs typeface="Arial" panose="020B0604020202020204" pitchFamily="34" charset="0"/>
              </a:rPr>
              <a:t>Output: </a:t>
            </a:r>
            <a:r>
              <a:rPr lang="en-US" dirty="0">
                <a:solidFill>
                  <a:srgbClr val="061CFF"/>
                </a:solidFill>
                <a:latin typeface="Source Sans Pro" panose="020B0503030403020204" pitchFamily="34" charset="0"/>
                <a:ea typeface="Source Sans Pro" panose="020B0503030403020204" pitchFamily="34" charset="0"/>
                <a:cs typeface="Arial" panose="020B0604020202020204" pitchFamily="34" charset="0"/>
              </a:rPr>
              <a:t>Explain the theory of gravity to a 6 year old</a:t>
            </a:r>
          </a:p>
          <a:p>
            <a:endParaRPr lang="en-US" dirty="0">
              <a:latin typeface="Source Sans Pro" panose="020B0503030403020204" pitchFamily="34" charset="0"/>
              <a:ea typeface="Source Sans Pro" panose="020B0503030403020204" pitchFamily="34" charset="0"/>
              <a:cs typeface="Arial" panose="020B0604020202020204" pitchFamily="34" charset="0"/>
            </a:endParaRPr>
          </a:p>
          <a:p>
            <a:r>
              <a:rPr lang="en-US" dirty="0">
                <a:latin typeface="Source Sans Pro" panose="020B0503030403020204" pitchFamily="34" charset="0"/>
                <a:ea typeface="Source Sans Pro" panose="020B0503030403020204" pitchFamily="34" charset="0"/>
                <a:cs typeface="Arial" panose="020B0604020202020204" pitchFamily="34" charset="0"/>
              </a:rPr>
              <a:t>Prompt: Translate to French: The small dog</a:t>
            </a:r>
          </a:p>
          <a:p>
            <a:r>
              <a:rPr lang="en-US" dirty="0">
                <a:latin typeface="Source Sans Pro" panose="020B0503030403020204" pitchFamily="34" charset="0"/>
                <a:ea typeface="Source Sans Pro" panose="020B0503030403020204" pitchFamily="34" charset="0"/>
                <a:cs typeface="Arial" panose="020B0604020202020204" pitchFamily="34" charset="0"/>
              </a:rPr>
              <a:t>Output: </a:t>
            </a:r>
            <a:r>
              <a:rPr lang="en-US" dirty="0">
                <a:solidFill>
                  <a:srgbClr val="061CFF"/>
                </a:solidFill>
                <a:latin typeface="Source Sans Pro" panose="020B0503030403020204" pitchFamily="34" charset="0"/>
                <a:ea typeface="Source Sans Pro" panose="020B0503030403020204" pitchFamily="34" charset="0"/>
                <a:cs typeface="Arial" panose="020B0604020202020204" pitchFamily="34" charset="0"/>
              </a:rPr>
              <a:t>The small dog crossed the road</a:t>
            </a:r>
          </a:p>
        </p:txBody>
      </p:sp>
      <p:sp>
        <p:nvSpPr>
          <p:cNvPr id="9" name="TextBox 8">
            <a:extLst>
              <a:ext uri="{FF2B5EF4-FFF2-40B4-BE49-F238E27FC236}">
                <a16:creationId xmlns:a16="http://schemas.microsoft.com/office/drawing/2014/main" id="{482E819B-F7B0-28CA-6602-0428D2D6EE13}"/>
              </a:ext>
            </a:extLst>
          </p:cNvPr>
          <p:cNvSpPr txBox="1"/>
          <p:nvPr/>
        </p:nvSpPr>
        <p:spPr>
          <a:xfrm>
            <a:off x="1069206" y="1676400"/>
            <a:ext cx="9930924" cy="523220"/>
          </a:xfrm>
          <a:prstGeom prst="rect">
            <a:avLst/>
          </a:prstGeom>
          <a:noFill/>
        </p:spPr>
        <p:txBody>
          <a:bodyPr wrap="none" rtlCol="0">
            <a:spAutoFit/>
          </a:bodyPr>
          <a:lstStyle/>
          <a:p>
            <a:r>
              <a:rPr lang="en-US" sz="2800" dirty="0">
                <a:latin typeface="Raleway" pitchFamily="2" charset="77"/>
              </a:rPr>
              <a:t>What happens if you prompt a pretrained language model:</a:t>
            </a:r>
          </a:p>
        </p:txBody>
      </p:sp>
    </p:spTree>
    <p:extLst>
      <p:ext uri="{BB962C8B-B14F-4D97-AF65-F5344CB8AC3E}">
        <p14:creationId xmlns:p14="http://schemas.microsoft.com/office/powerpoint/2010/main" val="3395029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FDE42-1753-D511-0A4C-11DF6D9391D3}"/>
              </a:ext>
            </a:extLst>
          </p:cNvPr>
          <p:cNvSpPr>
            <a:spLocks noGrp="1"/>
          </p:cNvSpPr>
          <p:nvPr>
            <p:ph type="title"/>
          </p:nvPr>
        </p:nvSpPr>
        <p:spPr>
          <a:xfrm>
            <a:off x="1097280" y="159603"/>
            <a:ext cx="10942320" cy="907196"/>
          </a:xfrm>
        </p:spPr>
        <p:txBody>
          <a:bodyPr>
            <a:normAutofit fontScale="90000"/>
          </a:bodyPr>
          <a:lstStyle/>
          <a:p>
            <a:r>
              <a:rPr lang="en-US" dirty="0"/>
              <a:t>Pretrained language models are text predictors</a:t>
            </a:r>
          </a:p>
        </p:txBody>
      </p:sp>
      <p:sp>
        <p:nvSpPr>
          <p:cNvPr id="3" name="Content Placeholder 2">
            <a:extLst>
              <a:ext uri="{FF2B5EF4-FFF2-40B4-BE49-F238E27FC236}">
                <a16:creationId xmlns:a16="http://schemas.microsoft.com/office/drawing/2014/main" id="{B9B7C799-598A-4A2C-EE39-26F063A83C3A}"/>
              </a:ext>
            </a:extLst>
          </p:cNvPr>
          <p:cNvSpPr>
            <a:spLocks noGrp="1"/>
          </p:cNvSpPr>
          <p:nvPr>
            <p:ph idx="1"/>
          </p:nvPr>
        </p:nvSpPr>
        <p:spPr/>
        <p:txBody>
          <a:bodyPr/>
          <a:lstStyle/>
          <a:p>
            <a:r>
              <a:rPr lang="en-US" dirty="0"/>
              <a:t>They don't know we want an assistant</a:t>
            </a:r>
          </a:p>
          <a:p>
            <a:endParaRPr lang="en-US" dirty="0"/>
          </a:p>
          <a:p>
            <a:r>
              <a:rPr lang="en-US" dirty="0"/>
              <a:t>Solution: train them to be assistants</a:t>
            </a:r>
          </a:p>
          <a:p>
            <a:endParaRPr lang="en-US" dirty="0"/>
          </a:p>
          <a:p>
            <a:r>
              <a:rPr lang="en-US" dirty="0"/>
              <a:t>By training them on lots of instructions</a:t>
            </a:r>
          </a:p>
          <a:p>
            <a:br>
              <a:rPr lang="en-US" dirty="0"/>
            </a:br>
            <a:endParaRPr lang="en-US" dirty="0"/>
          </a:p>
        </p:txBody>
      </p:sp>
    </p:spTree>
    <p:extLst>
      <p:ext uri="{BB962C8B-B14F-4D97-AF65-F5344CB8AC3E}">
        <p14:creationId xmlns:p14="http://schemas.microsoft.com/office/powerpoint/2010/main" val="3304016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7D862-8E40-1F2D-3778-D460F4D6B626}"/>
              </a:ext>
            </a:extLst>
          </p:cNvPr>
          <p:cNvSpPr>
            <a:spLocks noGrp="1"/>
          </p:cNvSpPr>
          <p:nvPr>
            <p:ph type="title"/>
          </p:nvPr>
        </p:nvSpPr>
        <p:spPr/>
        <p:txBody>
          <a:bodyPr/>
          <a:lstStyle/>
          <a:p>
            <a:r>
              <a:rPr lang="en-US" dirty="0"/>
              <a:t>Solution: Instruction Tuning</a:t>
            </a:r>
          </a:p>
        </p:txBody>
      </p:sp>
      <p:sp>
        <p:nvSpPr>
          <p:cNvPr id="3" name="Content Placeholder 2">
            <a:extLst>
              <a:ext uri="{FF2B5EF4-FFF2-40B4-BE49-F238E27FC236}">
                <a16:creationId xmlns:a16="http://schemas.microsoft.com/office/drawing/2014/main" id="{16132091-12EC-BC7B-F990-39F896099EA6}"/>
              </a:ext>
            </a:extLst>
          </p:cNvPr>
          <p:cNvSpPr>
            <a:spLocks noGrp="1"/>
          </p:cNvSpPr>
          <p:nvPr>
            <p:ph idx="1"/>
          </p:nvPr>
        </p:nvSpPr>
        <p:spPr/>
        <p:txBody>
          <a:bodyPr/>
          <a:lstStyle/>
          <a:p>
            <a:r>
              <a:rPr lang="en-US" dirty="0"/>
              <a:t>Also called "Supervised Fine Tuning" or SFT</a:t>
            </a:r>
          </a:p>
          <a:p>
            <a:r>
              <a:rPr lang="en-US" dirty="0"/>
              <a:t>Continue training the model on a big dataset of instructions and responses</a:t>
            </a:r>
          </a:p>
          <a:p>
            <a:pPr marL="571500" indent="-571500">
              <a:buFont typeface="Arial" panose="020B0604020202020204" pitchFamily="34" charset="0"/>
              <a:buChar char="•"/>
            </a:pPr>
            <a:r>
              <a:rPr lang="en-US" dirty="0"/>
              <a:t>questions and answers</a:t>
            </a:r>
          </a:p>
          <a:p>
            <a:pPr marL="571500" indent="-571500">
              <a:buFont typeface="Arial" panose="020B0604020202020204" pitchFamily="34" charset="0"/>
              <a:buChar char="•"/>
            </a:pPr>
            <a:r>
              <a:rPr lang="en-US" dirty="0"/>
              <a:t>translations, </a:t>
            </a:r>
          </a:p>
          <a:p>
            <a:pPr marL="571500" indent="-571500">
              <a:buFont typeface="Arial" panose="020B0604020202020204" pitchFamily="34" charset="0"/>
              <a:buChar char="•"/>
            </a:pPr>
            <a:r>
              <a:rPr lang="en-US" dirty="0"/>
              <a:t>classification tasks like sentence</a:t>
            </a:r>
          </a:p>
        </p:txBody>
      </p:sp>
    </p:spTree>
    <p:extLst>
      <p:ext uri="{BB962C8B-B14F-4D97-AF65-F5344CB8AC3E}">
        <p14:creationId xmlns:p14="http://schemas.microsoft.com/office/powerpoint/2010/main" val="286585575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3B4BA-9D74-0BC4-F686-DD4AC899433E}"/>
              </a:ext>
            </a:extLst>
          </p:cNvPr>
          <p:cNvSpPr>
            <a:spLocks noGrp="1"/>
          </p:cNvSpPr>
          <p:nvPr>
            <p:ph type="title"/>
          </p:nvPr>
        </p:nvSpPr>
        <p:spPr/>
        <p:txBody>
          <a:bodyPr/>
          <a:lstStyle/>
          <a:p>
            <a:r>
              <a:rPr lang="en-US" dirty="0"/>
              <a:t>Instruct tuning = SFT</a:t>
            </a:r>
          </a:p>
        </p:txBody>
      </p:sp>
      <p:sp>
        <p:nvSpPr>
          <p:cNvPr id="17" name="Content Placeholder 16">
            <a:extLst>
              <a:ext uri="{FF2B5EF4-FFF2-40B4-BE49-F238E27FC236}">
                <a16:creationId xmlns:a16="http://schemas.microsoft.com/office/drawing/2014/main" id="{800A81A1-261E-2E48-F899-A83D5F032CAC}"/>
              </a:ext>
            </a:extLst>
          </p:cNvPr>
          <p:cNvSpPr>
            <a:spLocks noGrp="1"/>
          </p:cNvSpPr>
          <p:nvPr>
            <p:ph idx="1"/>
          </p:nvPr>
        </p:nvSpPr>
        <p:spPr>
          <a:xfrm>
            <a:off x="1219200" y="1752600"/>
            <a:ext cx="10058401" cy="4572000"/>
          </a:xfrm>
        </p:spPr>
        <p:txBody>
          <a:bodyPr/>
          <a:lstStyle/>
          <a:p>
            <a:r>
              <a:rPr lang="en-US" dirty="0"/>
              <a:t>Learning to predict words in instruct datasets</a:t>
            </a:r>
            <a:br>
              <a:rPr lang="en-US" dirty="0"/>
            </a:br>
            <a:br>
              <a:rPr lang="en-US" dirty="0"/>
            </a:br>
            <a:r>
              <a:rPr lang="en-US" dirty="0">
                <a:solidFill>
                  <a:srgbClr val="061CFF"/>
                </a:solidFill>
              </a:rPr>
              <a:t>Question: What is the sentiment of this post: "I love this movie"</a:t>
            </a:r>
          </a:p>
          <a:p>
            <a:r>
              <a:rPr lang="en-US" dirty="0">
                <a:solidFill>
                  <a:srgbClr val="061CFF"/>
                </a:solidFill>
              </a:rPr>
              <a:t>Answer: positive</a:t>
            </a:r>
          </a:p>
        </p:txBody>
      </p:sp>
    </p:spTree>
    <p:extLst>
      <p:ext uri="{BB962C8B-B14F-4D97-AF65-F5344CB8AC3E}">
        <p14:creationId xmlns:p14="http://schemas.microsoft.com/office/powerpoint/2010/main" val="79333368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6106B-E6F1-FC18-FFCC-9C69856BA2A6}"/>
              </a:ext>
            </a:extLst>
          </p:cNvPr>
          <p:cNvSpPr>
            <a:spLocks noGrp="1"/>
          </p:cNvSpPr>
          <p:nvPr>
            <p:ph type="title"/>
          </p:nvPr>
        </p:nvSpPr>
        <p:spPr>
          <a:xfrm>
            <a:off x="1097280" y="159603"/>
            <a:ext cx="6065520" cy="907196"/>
          </a:xfrm>
        </p:spPr>
        <p:txBody>
          <a:bodyPr/>
          <a:lstStyle/>
          <a:p>
            <a:r>
              <a:rPr lang="en-US" dirty="0"/>
              <a:t>Instruction tasks</a:t>
            </a:r>
          </a:p>
        </p:txBody>
      </p:sp>
      <p:sp>
        <p:nvSpPr>
          <p:cNvPr id="3" name="Content Placeholder 2">
            <a:extLst>
              <a:ext uri="{FF2B5EF4-FFF2-40B4-BE49-F238E27FC236}">
                <a16:creationId xmlns:a16="http://schemas.microsoft.com/office/drawing/2014/main" id="{991DD31C-B45F-10BB-9606-AD961D92FFE8}"/>
              </a:ext>
            </a:extLst>
          </p:cNvPr>
          <p:cNvSpPr>
            <a:spLocks noGrp="1"/>
          </p:cNvSpPr>
          <p:nvPr>
            <p:ph idx="1"/>
          </p:nvPr>
        </p:nvSpPr>
        <p:spPr>
          <a:xfrm>
            <a:off x="1097280" y="1404501"/>
            <a:ext cx="10713720" cy="5257801"/>
          </a:xfrm>
        </p:spPr>
        <p:txBody>
          <a:bodyPr>
            <a:normAutofit fontScale="92500" lnSpcReduction="10000"/>
          </a:bodyPr>
          <a:lstStyle/>
          <a:p>
            <a:r>
              <a:rPr lang="en-US" sz="3200" dirty="0"/>
              <a:t>Brainstorming: </a:t>
            </a:r>
          </a:p>
          <a:p>
            <a:pPr marL="457200" indent="-457200">
              <a:buFont typeface="Arial" panose="020B0604020202020204" pitchFamily="34" charset="0"/>
              <a:buChar char="•"/>
            </a:pPr>
            <a:r>
              <a:rPr lang="en-US" sz="3200" dirty="0">
                <a:solidFill>
                  <a:srgbClr val="061CFF"/>
                </a:solidFill>
              </a:rPr>
              <a:t>What are 10 science fiction books I should read next? </a:t>
            </a:r>
          </a:p>
          <a:p>
            <a:r>
              <a:rPr lang="en-US" sz="3200" dirty="0"/>
              <a:t>Classification: </a:t>
            </a:r>
          </a:p>
          <a:p>
            <a:pPr marL="457200" indent="-457200">
              <a:buFont typeface="Arial" panose="020B0604020202020204" pitchFamily="34" charset="0"/>
              <a:buChar char="•"/>
            </a:pPr>
            <a:r>
              <a:rPr lang="en-US" sz="3200" dirty="0">
                <a:solidFill>
                  <a:srgbClr val="061CFF"/>
                </a:solidFill>
              </a:rPr>
              <a:t>What is the sentiment classification of this post?</a:t>
            </a:r>
          </a:p>
          <a:p>
            <a:r>
              <a:rPr lang="en-US" sz="3200" dirty="0"/>
              <a:t>Extraction: </a:t>
            </a:r>
          </a:p>
          <a:p>
            <a:pPr marL="457200" indent="-457200">
              <a:buFont typeface="Arial" panose="020B0604020202020204" pitchFamily="34" charset="0"/>
              <a:buChar char="•"/>
            </a:pPr>
            <a:r>
              <a:rPr lang="en-US" sz="3200" dirty="0">
                <a:solidFill>
                  <a:srgbClr val="061CFF"/>
                </a:solidFill>
              </a:rPr>
              <a:t>Extract all the place names from this article [article]</a:t>
            </a:r>
          </a:p>
          <a:p>
            <a:pPr marL="0" indent="0"/>
            <a:r>
              <a:rPr lang="en-US" sz="3200" dirty="0"/>
              <a:t>Generation: </a:t>
            </a:r>
          </a:p>
          <a:p>
            <a:pPr marL="457200" indent="-457200">
              <a:buFont typeface="Arial" panose="020B0604020202020204" pitchFamily="34" charset="0"/>
              <a:buChar char="•"/>
            </a:pPr>
            <a:r>
              <a:rPr lang="en-US" sz="3200" dirty="0">
                <a:solidFill>
                  <a:srgbClr val="061CFF"/>
                </a:solidFill>
              </a:rPr>
              <a:t>Write a short story where a cat goes to the beach.</a:t>
            </a:r>
          </a:p>
          <a:p>
            <a:r>
              <a:rPr lang="en-US" sz="3200" dirty="0"/>
              <a:t>Translation: </a:t>
            </a:r>
          </a:p>
          <a:p>
            <a:pPr marL="457200" indent="-457200">
              <a:buFont typeface="Arial" panose="020B0604020202020204" pitchFamily="34" charset="0"/>
              <a:buChar char="•"/>
            </a:pPr>
            <a:r>
              <a:rPr lang="en-US" sz="3200" dirty="0">
                <a:solidFill>
                  <a:srgbClr val="061CFF"/>
                </a:solidFill>
              </a:rPr>
              <a:t>Translate this sentence into Spanish: [sentence]</a:t>
            </a:r>
          </a:p>
          <a:p>
            <a:endParaRPr lang="en-US" dirty="0"/>
          </a:p>
          <a:p>
            <a:endParaRPr lang="en-US" dirty="0"/>
          </a:p>
        </p:txBody>
      </p:sp>
      <p:sp>
        <p:nvSpPr>
          <p:cNvPr id="4" name="TextBox 3">
            <a:extLst>
              <a:ext uri="{FF2B5EF4-FFF2-40B4-BE49-F238E27FC236}">
                <a16:creationId xmlns:a16="http://schemas.microsoft.com/office/drawing/2014/main" id="{BF453EA9-DAE7-2093-0FA0-5F4AA7C14761}"/>
              </a:ext>
            </a:extLst>
          </p:cNvPr>
          <p:cNvSpPr txBox="1"/>
          <p:nvPr/>
        </p:nvSpPr>
        <p:spPr>
          <a:xfrm>
            <a:off x="8903368" y="593558"/>
            <a:ext cx="1834156" cy="338554"/>
          </a:xfrm>
          <a:prstGeom prst="rect">
            <a:avLst/>
          </a:prstGeom>
          <a:noFill/>
        </p:spPr>
        <p:txBody>
          <a:bodyPr wrap="none" rtlCol="0">
            <a:spAutoFit/>
          </a:bodyPr>
          <a:lstStyle/>
          <a:p>
            <a:r>
              <a:rPr lang="en-US" dirty="0"/>
              <a:t>Ouyang et al (2022)</a:t>
            </a:r>
          </a:p>
        </p:txBody>
      </p:sp>
    </p:spTree>
    <p:extLst>
      <p:ext uri="{BB962C8B-B14F-4D97-AF65-F5344CB8AC3E}">
        <p14:creationId xmlns:p14="http://schemas.microsoft.com/office/powerpoint/2010/main" val="113920885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CA654-0013-BEC4-D4CE-4031FCCBA8FC}"/>
              </a:ext>
            </a:extLst>
          </p:cNvPr>
          <p:cNvSpPr>
            <a:spLocks noGrp="1"/>
          </p:cNvSpPr>
          <p:nvPr>
            <p:ph type="title"/>
          </p:nvPr>
        </p:nvSpPr>
        <p:spPr>
          <a:xfrm>
            <a:off x="457200" y="2209800"/>
            <a:ext cx="10058400" cy="907196"/>
          </a:xfrm>
        </p:spPr>
        <p:txBody>
          <a:bodyPr>
            <a:normAutofit fontScale="90000"/>
          </a:bodyPr>
          <a:lstStyle/>
          <a:p>
            <a:r>
              <a:rPr lang="en-US" sz="4400" dirty="0"/>
              <a:t>Instructions can be</a:t>
            </a:r>
            <a:br>
              <a:rPr lang="en-US" sz="4400" dirty="0"/>
            </a:br>
            <a:r>
              <a:rPr lang="en-US" sz="4400" dirty="0"/>
              <a:t>complex!</a:t>
            </a:r>
            <a:br>
              <a:rPr lang="en-US" dirty="0"/>
            </a:br>
            <a:br>
              <a:rPr lang="en-US" dirty="0"/>
            </a:br>
            <a:endParaRPr lang="en-US" dirty="0"/>
          </a:p>
        </p:txBody>
      </p:sp>
      <p:pic>
        <p:nvPicPr>
          <p:cNvPr id="4" name="Content Placeholder 3">
            <a:extLst>
              <a:ext uri="{FF2B5EF4-FFF2-40B4-BE49-F238E27FC236}">
                <a16:creationId xmlns:a16="http://schemas.microsoft.com/office/drawing/2014/main" id="{D8F48D8A-AE33-6DD2-4A54-05664F8C4C26}"/>
              </a:ext>
            </a:extLst>
          </p:cNvPr>
          <p:cNvPicPr>
            <a:picLocks noGrp="1" noChangeAspect="1"/>
          </p:cNvPicPr>
          <p:nvPr>
            <p:ph idx="1"/>
          </p:nvPr>
        </p:nvPicPr>
        <p:blipFill>
          <a:blip r:embed="rId2"/>
          <a:stretch>
            <a:fillRect/>
          </a:stretch>
        </p:blipFill>
        <p:spPr>
          <a:xfrm>
            <a:off x="5259120" y="159603"/>
            <a:ext cx="6749247" cy="6502699"/>
          </a:xfrm>
          <a:prstGeom prst="rect">
            <a:avLst/>
          </a:prstGeom>
        </p:spPr>
      </p:pic>
      <p:sp>
        <p:nvSpPr>
          <p:cNvPr id="5" name="TextBox 4">
            <a:extLst>
              <a:ext uri="{FF2B5EF4-FFF2-40B4-BE49-F238E27FC236}">
                <a16:creationId xmlns:a16="http://schemas.microsoft.com/office/drawing/2014/main" id="{93653CA9-339B-7E60-2F6F-B281953A7CCC}"/>
              </a:ext>
            </a:extLst>
          </p:cNvPr>
          <p:cNvSpPr txBox="1"/>
          <p:nvPr/>
        </p:nvSpPr>
        <p:spPr>
          <a:xfrm>
            <a:off x="609600" y="6240379"/>
            <a:ext cx="2802370" cy="338554"/>
          </a:xfrm>
          <a:prstGeom prst="rect">
            <a:avLst/>
          </a:prstGeom>
          <a:noFill/>
        </p:spPr>
        <p:txBody>
          <a:bodyPr wrap="none" rtlCol="0">
            <a:spAutoFit/>
          </a:bodyPr>
          <a:lstStyle/>
          <a:p>
            <a:r>
              <a:rPr lang="en-US" dirty="0"/>
              <a:t>From </a:t>
            </a:r>
            <a:r>
              <a:rPr lang="en-US" dirty="0" err="1"/>
              <a:t>SuperNatural</a:t>
            </a:r>
            <a:r>
              <a:rPr lang="en-US" dirty="0"/>
              <a:t> Instructions</a:t>
            </a:r>
          </a:p>
        </p:txBody>
      </p:sp>
      <p:sp>
        <p:nvSpPr>
          <p:cNvPr id="6" name="TextBox 5">
            <a:extLst>
              <a:ext uri="{FF2B5EF4-FFF2-40B4-BE49-F238E27FC236}">
                <a16:creationId xmlns:a16="http://schemas.microsoft.com/office/drawing/2014/main" id="{6AC14A6E-CE66-BE15-1B14-F0C79C4B7D08}"/>
              </a:ext>
            </a:extLst>
          </p:cNvPr>
          <p:cNvSpPr txBox="1"/>
          <p:nvPr/>
        </p:nvSpPr>
        <p:spPr>
          <a:xfrm>
            <a:off x="457200" y="2858869"/>
            <a:ext cx="3789820" cy="2308324"/>
          </a:xfrm>
          <a:prstGeom prst="rect">
            <a:avLst/>
          </a:prstGeom>
          <a:noFill/>
        </p:spPr>
        <p:txBody>
          <a:bodyPr wrap="none" rtlCol="0">
            <a:spAutoFit/>
          </a:bodyPr>
          <a:lstStyle/>
          <a:p>
            <a:r>
              <a:rPr lang="en-US" sz="3600" dirty="0">
                <a:latin typeface="Raleway" pitchFamily="2" charset="77"/>
              </a:rPr>
              <a:t>Labeling</a:t>
            </a:r>
            <a:br>
              <a:rPr lang="en-US" sz="3600" dirty="0">
                <a:latin typeface="Raleway" pitchFamily="2" charset="77"/>
              </a:rPr>
            </a:br>
            <a:r>
              <a:rPr lang="en-US" sz="3600" dirty="0">
                <a:latin typeface="Raleway" pitchFamily="2" charset="77"/>
              </a:rPr>
              <a:t>small talk</a:t>
            </a:r>
            <a:br>
              <a:rPr lang="en-US" sz="3600" dirty="0">
                <a:latin typeface="Raleway" pitchFamily="2" charset="77"/>
              </a:rPr>
            </a:br>
            <a:r>
              <a:rPr lang="en-US" sz="3600" dirty="0">
                <a:latin typeface="Raleway" pitchFamily="2" charset="77"/>
              </a:rPr>
              <a:t>in a conversation</a:t>
            </a:r>
            <a:br>
              <a:rPr lang="en-US" sz="3600" dirty="0">
                <a:latin typeface="Raleway" pitchFamily="2" charset="77"/>
              </a:rPr>
            </a:br>
            <a:r>
              <a:rPr lang="en-US" sz="3600" dirty="0">
                <a:latin typeface="Raleway" pitchFamily="2" charset="77"/>
              </a:rPr>
              <a:t>transcript</a:t>
            </a:r>
          </a:p>
        </p:txBody>
      </p:sp>
    </p:spTree>
    <p:extLst>
      <p:ext uri="{BB962C8B-B14F-4D97-AF65-F5344CB8AC3E}">
        <p14:creationId xmlns:p14="http://schemas.microsoft.com/office/powerpoint/2010/main" val="304842751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4ABF6-C6CD-BE6A-4ECA-D39C26D11E3E}"/>
              </a:ext>
            </a:extLst>
          </p:cNvPr>
          <p:cNvSpPr>
            <a:spLocks noGrp="1"/>
          </p:cNvSpPr>
          <p:nvPr>
            <p:ph type="title"/>
          </p:nvPr>
        </p:nvSpPr>
        <p:spPr>
          <a:xfrm>
            <a:off x="914400" y="396030"/>
            <a:ext cx="10241286" cy="907196"/>
          </a:xfrm>
        </p:spPr>
        <p:txBody>
          <a:bodyPr>
            <a:normAutofit fontScale="90000"/>
          </a:bodyPr>
          <a:lstStyle/>
          <a:p>
            <a:r>
              <a:rPr lang="en-US" dirty="0"/>
              <a:t>16000 tasks in</a:t>
            </a:r>
            <a:br>
              <a:rPr lang="en-US" dirty="0"/>
            </a:br>
            <a:r>
              <a:rPr lang="en-US" dirty="0"/>
              <a:t>Super Natural Instructions</a:t>
            </a:r>
          </a:p>
        </p:txBody>
      </p:sp>
      <p:sp>
        <p:nvSpPr>
          <p:cNvPr id="3" name="Content Placeholder 2">
            <a:extLst>
              <a:ext uri="{FF2B5EF4-FFF2-40B4-BE49-F238E27FC236}">
                <a16:creationId xmlns:a16="http://schemas.microsoft.com/office/drawing/2014/main" id="{F25F73E5-D3D1-1DC6-DE3C-6BE8FA4611A8}"/>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16118E2-405D-28B9-513E-D4EA78FE655B}"/>
              </a:ext>
            </a:extLst>
          </p:cNvPr>
          <p:cNvPicPr>
            <a:picLocks noChangeAspect="1"/>
          </p:cNvPicPr>
          <p:nvPr/>
        </p:nvPicPr>
        <p:blipFill>
          <a:blip r:embed="rId2"/>
          <a:stretch>
            <a:fillRect/>
          </a:stretch>
        </p:blipFill>
        <p:spPr>
          <a:xfrm>
            <a:off x="5532113" y="99056"/>
            <a:ext cx="6659887" cy="6659887"/>
          </a:xfrm>
          <a:prstGeom prst="rect">
            <a:avLst/>
          </a:prstGeom>
        </p:spPr>
      </p:pic>
    </p:spTree>
    <p:extLst>
      <p:ext uri="{BB962C8B-B14F-4D97-AF65-F5344CB8AC3E}">
        <p14:creationId xmlns:p14="http://schemas.microsoft.com/office/powerpoint/2010/main" val="22631453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AA1E5-2D16-CB09-C8FC-9BA7F3442218}"/>
              </a:ext>
            </a:extLst>
          </p:cNvPr>
          <p:cNvSpPr>
            <a:spLocks noGrp="1"/>
          </p:cNvSpPr>
          <p:nvPr>
            <p:ph type="title"/>
          </p:nvPr>
        </p:nvSpPr>
        <p:spPr>
          <a:xfrm>
            <a:off x="1097280" y="159603"/>
            <a:ext cx="10561190" cy="907196"/>
          </a:xfrm>
        </p:spPr>
        <p:txBody>
          <a:bodyPr>
            <a:normAutofit/>
          </a:bodyPr>
          <a:lstStyle/>
          <a:p>
            <a:r>
              <a:rPr lang="en-US" dirty="0"/>
              <a:t>SFT datasets also need to be multilingual</a:t>
            </a:r>
          </a:p>
        </p:txBody>
      </p:sp>
      <p:sp>
        <p:nvSpPr>
          <p:cNvPr id="3" name="Content Placeholder 2">
            <a:extLst>
              <a:ext uri="{FF2B5EF4-FFF2-40B4-BE49-F238E27FC236}">
                <a16:creationId xmlns:a16="http://schemas.microsoft.com/office/drawing/2014/main" id="{B5A5F032-426B-4FC0-5EF3-1D5CAF413495}"/>
              </a:ext>
            </a:extLst>
          </p:cNvPr>
          <p:cNvSpPr>
            <a:spLocks noGrp="1"/>
          </p:cNvSpPr>
          <p:nvPr>
            <p:ph idx="1"/>
          </p:nvPr>
        </p:nvSpPr>
        <p:spPr>
          <a:xfrm>
            <a:off x="1097280" y="1295400"/>
            <a:ext cx="10058401" cy="4572000"/>
          </a:xfrm>
        </p:spPr>
        <p:txBody>
          <a:bodyPr>
            <a:normAutofit/>
          </a:bodyPr>
          <a:lstStyle/>
          <a:p>
            <a:r>
              <a:rPr lang="en-US" dirty="0"/>
              <a:t>Aya: 503 million instructions in 114 languages </a:t>
            </a:r>
          </a:p>
          <a:p>
            <a:endParaRPr lang="en-US" dirty="0"/>
          </a:p>
        </p:txBody>
      </p:sp>
      <p:pic>
        <p:nvPicPr>
          <p:cNvPr id="4" name="Picture 3">
            <a:extLst>
              <a:ext uri="{FF2B5EF4-FFF2-40B4-BE49-F238E27FC236}">
                <a16:creationId xmlns:a16="http://schemas.microsoft.com/office/drawing/2014/main" id="{3514B9E1-23D6-3952-495A-5855AA75DA38}"/>
              </a:ext>
            </a:extLst>
          </p:cNvPr>
          <p:cNvPicPr>
            <a:picLocks noChangeAspect="1"/>
          </p:cNvPicPr>
          <p:nvPr/>
        </p:nvPicPr>
        <p:blipFill>
          <a:blip r:embed="rId2"/>
          <a:stretch>
            <a:fillRect/>
          </a:stretch>
        </p:blipFill>
        <p:spPr>
          <a:xfrm>
            <a:off x="1580233" y="1933427"/>
            <a:ext cx="8413999" cy="5000773"/>
          </a:xfrm>
          <a:prstGeom prst="rect">
            <a:avLst/>
          </a:prstGeom>
        </p:spPr>
      </p:pic>
      <p:sp>
        <p:nvSpPr>
          <p:cNvPr id="5" name="TextBox 4">
            <a:extLst>
              <a:ext uri="{FF2B5EF4-FFF2-40B4-BE49-F238E27FC236}">
                <a16:creationId xmlns:a16="http://schemas.microsoft.com/office/drawing/2014/main" id="{E570090A-7A95-FF2C-A424-41FD6E52949C}"/>
              </a:ext>
            </a:extLst>
          </p:cNvPr>
          <p:cNvSpPr txBox="1"/>
          <p:nvPr/>
        </p:nvSpPr>
        <p:spPr>
          <a:xfrm>
            <a:off x="9994232" y="6320589"/>
            <a:ext cx="1664238" cy="338554"/>
          </a:xfrm>
          <a:prstGeom prst="rect">
            <a:avLst/>
          </a:prstGeom>
          <a:noFill/>
        </p:spPr>
        <p:txBody>
          <a:bodyPr wrap="none" rtlCol="0">
            <a:spAutoFit/>
          </a:bodyPr>
          <a:lstStyle/>
          <a:p>
            <a:r>
              <a:rPr lang="en-US" dirty="0"/>
              <a:t>Singh et al (2024)</a:t>
            </a:r>
          </a:p>
        </p:txBody>
      </p:sp>
    </p:spTree>
    <p:extLst>
      <p:ext uri="{BB962C8B-B14F-4D97-AF65-F5344CB8AC3E}">
        <p14:creationId xmlns:p14="http://schemas.microsoft.com/office/powerpoint/2010/main" val="146092801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133B9-11EA-2067-02E7-6C09F46736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43FB38-02A7-6E77-9708-CA75B0FA665F}"/>
              </a:ext>
            </a:extLst>
          </p:cNvPr>
          <p:cNvSpPr>
            <a:spLocks noGrp="1"/>
          </p:cNvSpPr>
          <p:nvPr>
            <p:ph type="title"/>
          </p:nvPr>
        </p:nvSpPr>
        <p:spPr/>
        <p:txBody>
          <a:bodyPr/>
          <a:lstStyle/>
          <a:p>
            <a:r>
              <a:rPr lang="en-US" dirty="0"/>
              <a:t>How to do instruct tuning = SFT</a:t>
            </a:r>
          </a:p>
        </p:txBody>
      </p:sp>
      <p:pic>
        <p:nvPicPr>
          <p:cNvPr id="15" name="Content Placeholder 14">
            <a:extLst>
              <a:ext uri="{FF2B5EF4-FFF2-40B4-BE49-F238E27FC236}">
                <a16:creationId xmlns:a16="http://schemas.microsoft.com/office/drawing/2014/main" id="{66338E8D-E8DC-1246-7142-D479AFF0B832}"/>
              </a:ext>
            </a:extLst>
          </p:cNvPr>
          <p:cNvPicPr>
            <a:picLocks noGrp="1" noChangeAspect="1"/>
          </p:cNvPicPr>
          <p:nvPr>
            <p:ph idx="1"/>
          </p:nvPr>
        </p:nvPicPr>
        <p:blipFill>
          <a:blip r:embed="rId2"/>
          <a:stretch>
            <a:fillRect/>
          </a:stretch>
        </p:blipFill>
        <p:spPr>
          <a:xfrm>
            <a:off x="6472374" y="2750875"/>
            <a:ext cx="5597706" cy="2447327"/>
          </a:xfrm>
          <a:prstGeom prst="rect">
            <a:avLst/>
          </a:prstGeom>
        </p:spPr>
      </p:pic>
      <p:pic>
        <p:nvPicPr>
          <p:cNvPr id="4" name="Content Placeholder 4">
            <a:extLst>
              <a:ext uri="{FF2B5EF4-FFF2-40B4-BE49-F238E27FC236}">
                <a16:creationId xmlns:a16="http://schemas.microsoft.com/office/drawing/2014/main" id="{8C4B5F21-8C6E-A459-5391-B0DC52F3EEBE}"/>
              </a:ext>
            </a:extLst>
          </p:cNvPr>
          <p:cNvPicPr>
            <a:picLocks noChangeAspect="1"/>
          </p:cNvPicPr>
          <p:nvPr/>
        </p:nvPicPr>
        <p:blipFill>
          <a:blip r:embed="rId3"/>
          <a:stretch>
            <a:fillRect/>
          </a:stretch>
        </p:blipFill>
        <p:spPr>
          <a:xfrm>
            <a:off x="461828" y="2774636"/>
            <a:ext cx="5257800" cy="2265284"/>
          </a:xfrm>
          <a:prstGeom prst="rect">
            <a:avLst/>
          </a:prstGeom>
        </p:spPr>
      </p:pic>
      <p:sp>
        <p:nvSpPr>
          <p:cNvPr id="5" name="TextBox 4">
            <a:extLst>
              <a:ext uri="{FF2B5EF4-FFF2-40B4-BE49-F238E27FC236}">
                <a16:creationId xmlns:a16="http://schemas.microsoft.com/office/drawing/2014/main" id="{34999FD9-474C-432D-9355-285DFBE27376}"/>
              </a:ext>
            </a:extLst>
          </p:cNvPr>
          <p:cNvSpPr txBox="1"/>
          <p:nvPr/>
        </p:nvSpPr>
        <p:spPr>
          <a:xfrm>
            <a:off x="802105" y="5678905"/>
            <a:ext cx="2820003" cy="553998"/>
          </a:xfrm>
          <a:prstGeom prst="rect">
            <a:avLst/>
          </a:prstGeom>
          <a:noFill/>
        </p:spPr>
        <p:txBody>
          <a:bodyPr wrap="none" rtlCol="0">
            <a:spAutoFit/>
          </a:bodyPr>
          <a:lstStyle/>
          <a:p>
            <a:r>
              <a:rPr lang="en-US" sz="3000" dirty="0">
                <a:latin typeface="Raleway" pitchFamily="2" charset="77"/>
              </a:rPr>
              <a:t>Input: web text</a:t>
            </a:r>
          </a:p>
        </p:txBody>
      </p:sp>
      <p:sp>
        <p:nvSpPr>
          <p:cNvPr id="6" name="TextBox 5">
            <a:extLst>
              <a:ext uri="{FF2B5EF4-FFF2-40B4-BE49-F238E27FC236}">
                <a16:creationId xmlns:a16="http://schemas.microsoft.com/office/drawing/2014/main" id="{14218D45-96B7-8F49-4AB3-E5779984F58F}"/>
              </a:ext>
            </a:extLst>
          </p:cNvPr>
          <p:cNvSpPr txBox="1"/>
          <p:nvPr/>
        </p:nvSpPr>
        <p:spPr>
          <a:xfrm>
            <a:off x="609600" y="1549569"/>
            <a:ext cx="5486399" cy="923330"/>
          </a:xfrm>
          <a:prstGeom prst="rect">
            <a:avLst/>
          </a:prstGeom>
          <a:noFill/>
        </p:spPr>
        <p:txBody>
          <a:bodyPr wrap="square" rtlCol="0">
            <a:spAutoFit/>
          </a:bodyPr>
          <a:lstStyle/>
          <a:p>
            <a:r>
              <a:rPr lang="en-US" sz="3000" dirty="0">
                <a:latin typeface="Raleway" pitchFamily="2" charset="77"/>
              </a:rPr>
              <a:t>Pretrain: </a:t>
            </a:r>
            <a:r>
              <a:rPr lang="en-US" sz="2400" dirty="0">
                <a:latin typeface="Raleway" pitchFamily="2" charset="77"/>
              </a:rPr>
              <a:t>Learn to predict next word in </a:t>
            </a:r>
            <a:r>
              <a:rPr lang="en-US" sz="2400" b="1" dirty="0">
                <a:latin typeface="Raleway" pitchFamily="2" charset="77"/>
              </a:rPr>
              <a:t>web text</a:t>
            </a:r>
          </a:p>
        </p:txBody>
      </p:sp>
      <p:sp>
        <p:nvSpPr>
          <p:cNvPr id="9" name="TextBox 8">
            <a:extLst>
              <a:ext uri="{FF2B5EF4-FFF2-40B4-BE49-F238E27FC236}">
                <a16:creationId xmlns:a16="http://schemas.microsoft.com/office/drawing/2014/main" id="{ECB680E3-5E36-FB67-CF6E-F669A4070900}"/>
              </a:ext>
            </a:extLst>
          </p:cNvPr>
          <p:cNvSpPr txBox="1"/>
          <p:nvPr/>
        </p:nvSpPr>
        <p:spPr>
          <a:xfrm>
            <a:off x="6819088" y="1575138"/>
            <a:ext cx="4972057" cy="923330"/>
          </a:xfrm>
          <a:prstGeom prst="rect">
            <a:avLst/>
          </a:prstGeom>
          <a:noFill/>
        </p:spPr>
        <p:txBody>
          <a:bodyPr wrap="square" rtlCol="0">
            <a:spAutoFit/>
          </a:bodyPr>
          <a:lstStyle/>
          <a:p>
            <a:r>
              <a:rPr lang="en-US" sz="3000" dirty="0">
                <a:latin typeface="Raleway" pitchFamily="2" charset="77"/>
              </a:rPr>
              <a:t>SFT: </a:t>
            </a:r>
            <a:r>
              <a:rPr lang="en-US" sz="2400" dirty="0">
                <a:latin typeface="Raleway" pitchFamily="2" charset="77"/>
              </a:rPr>
              <a:t>Learn to predict next word in </a:t>
            </a:r>
            <a:r>
              <a:rPr lang="en-US" sz="2400" b="1" dirty="0">
                <a:latin typeface="Raleway" pitchFamily="2" charset="77"/>
              </a:rPr>
              <a:t>instruction text</a:t>
            </a:r>
          </a:p>
        </p:txBody>
      </p:sp>
      <p:sp>
        <p:nvSpPr>
          <p:cNvPr id="10" name="TextBox 9">
            <a:extLst>
              <a:ext uri="{FF2B5EF4-FFF2-40B4-BE49-F238E27FC236}">
                <a16:creationId xmlns:a16="http://schemas.microsoft.com/office/drawing/2014/main" id="{AF5C07C9-20DB-1F00-7DD6-541A45CEB68C}"/>
              </a:ext>
            </a:extLst>
          </p:cNvPr>
          <p:cNvSpPr txBox="1"/>
          <p:nvPr/>
        </p:nvSpPr>
        <p:spPr>
          <a:xfrm>
            <a:off x="6694190" y="5678905"/>
            <a:ext cx="5509842" cy="553998"/>
          </a:xfrm>
          <a:prstGeom prst="rect">
            <a:avLst/>
          </a:prstGeom>
          <a:noFill/>
        </p:spPr>
        <p:txBody>
          <a:bodyPr wrap="none" rtlCol="0">
            <a:spAutoFit/>
          </a:bodyPr>
          <a:lstStyle/>
          <a:p>
            <a:r>
              <a:rPr lang="en-US" sz="3000" dirty="0">
                <a:latin typeface="Raleway" pitchFamily="2" charset="77"/>
              </a:rPr>
              <a:t>Input: instructions + responses</a:t>
            </a:r>
          </a:p>
        </p:txBody>
      </p:sp>
    </p:spTree>
    <p:extLst>
      <p:ext uri="{BB962C8B-B14F-4D97-AF65-F5344CB8AC3E}">
        <p14:creationId xmlns:p14="http://schemas.microsoft.com/office/powerpoint/2010/main" val="2922908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FB1D6-CD19-3C17-2B92-B577409573A1}"/>
              </a:ext>
            </a:extLst>
          </p:cNvPr>
          <p:cNvSpPr>
            <a:spLocks noGrp="1"/>
          </p:cNvSpPr>
          <p:nvPr>
            <p:ph type="title"/>
          </p:nvPr>
        </p:nvSpPr>
        <p:spPr/>
        <p:txBody>
          <a:bodyPr/>
          <a:lstStyle/>
          <a:p>
            <a:r>
              <a:rPr lang="en-US" dirty="0"/>
              <a:t>Prompts are a learning signal too!!</a:t>
            </a:r>
          </a:p>
        </p:txBody>
      </p:sp>
      <p:sp>
        <p:nvSpPr>
          <p:cNvPr id="3" name="Content Placeholder 2">
            <a:extLst>
              <a:ext uri="{FF2B5EF4-FFF2-40B4-BE49-F238E27FC236}">
                <a16:creationId xmlns:a16="http://schemas.microsoft.com/office/drawing/2014/main" id="{9BA3F77F-0A1B-7AC5-3133-957DBC06A7FA}"/>
              </a:ext>
            </a:extLst>
          </p:cNvPr>
          <p:cNvSpPr>
            <a:spLocks noGrp="1"/>
          </p:cNvSpPr>
          <p:nvPr>
            <p:ph idx="1"/>
          </p:nvPr>
        </p:nvSpPr>
        <p:spPr>
          <a:xfrm>
            <a:off x="1097286" y="1600199"/>
            <a:ext cx="10058401" cy="5098197"/>
          </a:xfrm>
        </p:spPr>
        <p:txBody>
          <a:bodyPr>
            <a:normAutofit/>
          </a:bodyPr>
          <a:lstStyle/>
          <a:p>
            <a:r>
              <a:rPr lang="en-US" sz="3200" dirty="0"/>
              <a:t>This is especially clear with demonstrations</a:t>
            </a:r>
          </a:p>
          <a:p>
            <a:r>
              <a:rPr lang="en-US" sz="3200" dirty="0"/>
              <a:t>But this is a different kind of learning than pretraining</a:t>
            </a:r>
          </a:p>
          <a:p>
            <a:pPr marL="457200" indent="-457200">
              <a:buFont typeface="Arial" panose="020B0604020202020204" pitchFamily="34" charset="0"/>
              <a:buChar char="•"/>
            </a:pPr>
            <a:r>
              <a:rPr lang="en-US" sz="3200" dirty="0"/>
              <a:t>Pretraining sets language model weights via gradient descent</a:t>
            </a:r>
          </a:p>
          <a:p>
            <a:pPr marL="457200" indent="-457200">
              <a:buFont typeface="Arial" panose="020B0604020202020204" pitchFamily="34" charset="0"/>
              <a:buChar char="•"/>
            </a:pPr>
            <a:r>
              <a:rPr lang="en-US" sz="3200" dirty="0"/>
              <a:t>Prompting just changes the context and the activations in the network; no parameters change</a:t>
            </a:r>
          </a:p>
          <a:p>
            <a:r>
              <a:rPr lang="en-US" sz="3200" dirty="0"/>
              <a:t>We call this </a:t>
            </a:r>
            <a:r>
              <a:rPr lang="en-US" sz="3200" b="1" dirty="0">
                <a:solidFill>
                  <a:srgbClr val="061CFF"/>
                </a:solidFill>
              </a:rPr>
              <a:t>in-context learning</a:t>
            </a:r>
            <a:r>
              <a:rPr lang="en-US" sz="3200" dirty="0"/>
              <a:t>—learning that improves model performance but does not update parameters</a:t>
            </a:r>
          </a:p>
          <a:p>
            <a:endParaRPr lang="en-US" dirty="0"/>
          </a:p>
        </p:txBody>
      </p:sp>
    </p:spTree>
    <p:extLst>
      <p:ext uri="{BB962C8B-B14F-4D97-AF65-F5344CB8AC3E}">
        <p14:creationId xmlns:p14="http://schemas.microsoft.com/office/powerpoint/2010/main" val="346574710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471D0-D70A-202C-38C4-453B455322A7}"/>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440F6D2F-B451-1C47-4968-0C57033C0213}"/>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Large Language Models</a:t>
            </a:r>
          </a:p>
        </p:txBody>
      </p:sp>
      <p:sp>
        <p:nvSpPr>
          <p:cNvPr id="16387" name="Rectangle 6">
            <a:extLst>
              <a:ext uri="{FF2B5EF4-FFF2-40B4-BE49-F238E27FC236}">
                <a16:creationId xmlns:a16="http://schemas.microsoft.com/office/drawing/2014/main" id="{D69871BB-A0AD-A8E2-EAAF-90D7728C3574}"/>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ea typeface="ＭＳ Ｐゴシック" charset="0"/>
                <a:cs typeface="Calibri"/>
              </a:rPr>
              <a:t>Instruction tuning Large Language Models</a:t>
            </a:r>
          </a:p>
        </p:txBody>
      </p:sp>
      <p:sp>
        <p:nvSpPr>
          <p:cNvPr id="3" name="Text Placeholder 2">
            <a:extLst>
              <a:ext uri="{FF2B5EF4-FFF2-40B4-BE49-F238E27FC236}">
                <a16:creationId xmlns:a16="http://schemas.microsoft.com/office/drawing/2014/main" id="{CC458956-593A-E6CD-2D66-51BA5E633F8C}"/>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215586356"/>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Large Language Models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ea typeface="ＭＳ Ｐゴシック" charset="0"/>
                <a:cs typeface="Calibri"/>
              </a:rPr>
              <a:t>Evaluating Large Language Models</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819482029"/>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7D47A3D-9DEC-26CA-D904-2F418B9E0D77}"/>
              </a:ext>
            </a:extLst>
          </p:cNvPr>
          <p:cNvSpPr>
            <a:spLocks noGrp="1"/>
          </p:cNvSpPr>
          <p:nvPr>
            <p:ph type="title"/>
          </p:nvPr>
        </p:nvSpPr>
        <p:spPr>
          <a:xfrm>
            <a:off x="1097280" y="76200"/>
            <a:ext cx="10058400" cy="907196"/>
          </a:xfrm>
        </p:spPr>
        <p:txBody>
          <a:bodyPr/>
          <a:lstStyle/>
          <a:p>
            <a:r>
              <a:rPr lang="en-US" dirty="0"/>
              <a:t>Better LMs are better at predicting text</a:t>
            </a:r>
          </a:p>
        </p:txBody>
      </p:sp>
      <p:sp>
        <p:nvSpPr>
          <p:cNvPr id="6" name="Content Placeholder 5">
            <a:extLst>
              <a:ext uri="{FF2B5EF4-FFF2-40B4-BE49-F238E27FC236}">
                <a16:creationId xmlns:a16="http://schemas.microsoft.com/office/drawing/2014/main" id="{F812CEFB-0DEC-B0D0-0F10-6830DF450C5A}"/>
              </a:ext>
            </a:extLst>
          </p:cNvPr>
          <p:cNvSpPr>
            <a:spLocks noGrp="1"/>
          </p:cNvSpPr>
          <p:nvPr>
            <p:ph idx="1"/>
          </p:nvPr>
        </p:nvSpPr>
        <p:spPr>
          <a:xfrm>
            <a:off x="1097285" y="1219200"/>
            <a:ext cx="10408915" cy="4724400"/>
          </a:xfrm>
        </p:spPr>
        <p:txBody>
          <a:bodyPr/>
          <a:lstStyle/>
          <a:p>
            <a:r>
              <a:rPr lang="en-US" sz="3000" dirty="0">
                <a:cs typeface="Calibri" panose="020F0502020204030204" pitchFamily="34" charset="0"/>
              </a:rPr>
              <a:t>Reminder of the chain rule:</a:t>
            </a:r>
          </a:p>
          <a:p>
            <a:endParaRPr lang="en-US" dirty="0"/>
          </a:p>
          <a:p>
            <a:endParaRPr lang="en-US" dirty="0"/>
          </a:p>
        </p:txBody>
      </p:sp>
      <p:pic>
        <p:nvPicPr>
          <p:cNvPr id="3" name="Picture 2">
            <a:extLst>
              <a:ext uri="{FF2B5EF4-FFF2-40B4-BE49-F238E27FC236}">
                <a16:creationId xmlns:a16="http://schemas.microsoft.com/office/drawing/2014/main" id="{8B386129-613E-FA38-E9BA-A42A7E14DA29}"/>
              </a:ext>
            </a:extLst>
          </p:cNvPr>
          <p:cNvPicPr>
            <a:picLocks noChangeAspect="1"/>
          </p:cNvPicPr>
          <p:nvPr/>
        </p:nvPicPr>
        <p:blipFill>
          <a:blip r:embed="rId2"/>
          <a:stretch>
            <a:fillRect/>
          </a:stretch>
        </p:blipFill>
        <p:spPr>
          <a:xfrm>
            <a:off x="1908180" y="4419600"/>
            <a:ext cx="6892977" cy="1271919"/>
          </a:xfrm>
          <a:prstGeom prst="rect">
            <a:avLst/>
          </a:prstGeom>
        </p:spPr>
      </p:pic>
      <p:pic>
        <p:nvPicPr>
          <p:cNvPr id="8" name="Picture 7">
            <a:extLst>
              <a:ext uri="{FF2B5EF4-FFF2-40B4-BE49-F238E27FC236}">
                <a16:creationId xmlns:a16="http://schemas.microsoft.com/office/drawing/2014/main" id="{61109E71-DC25-80DF-58A9-6F9C67C65543}"/>
              </a:ext>
            </a:extLst>
          </p:cNvPr>
          <p:cNvPicPr>
            <a:picLocks noChangeAspect="1"/>
          </p:cNvPicPr>
          <p:nvPr/>
        </p:nvPicPr>
        <p:blipFill>
          <a:blip r:embed="rId3"/>
          <a:stretch>
            <a:fillRect/>
          </a:stretch>
        </p:blipFill>
        <p:spPr>
          <a:xfrm>
            <a:off x="2133600" y="1752600"/>
            <a:ext cx="8628698" cy="1769989"/>
          </a:xfrm>
          <a:prstGeom prst="rect">
            <a:avLst/>
          </a:prstGeom>
        </p:spPr>
      </p:pic>
      <p:sp>
        <p:nvSpPr>
          <p:cNvPr id="9" name="TextBox 8">
            <a:extLst>
              <a:ext uri="{FF2B5EF4-FFF2-40B4-BE49-F238E27FC236}">
                <a16:creationId xmlns:a16="http://schemas.microsoft.com/office/drawing/2014/main" id="{39A92161-20D2-3D29-942B-6D7AE2CA5E17}"/>
              </a:ext>
            </a:extLst>
          </p:cNvPr>
          <p:cNvSpPr txBox="1"/>
          <p:nvPr/>
        </p:nvSpPr>
        <p:spPr>
          <a:xfrm>
            <a:off x="152400" y="3733800"/>
            <a:ext cx="11827277" cy="523220"/>
          </a:xfrm>
          <a:prstGeom prst="rect">
            <a:avLst/>
          </a:prstGeom>
          <a:noFill/>
        </p:spPr>
        <p:txBody>
          <a:bodyPr wrap="none" rtlCol="0">
            <a:spAutoFit/>
          </a:bodyPr>
          <a:lstStyle/>
          <a:p>
            <a:r>
              <a:rPr lang="en-US" sz="2800" dirty="0">
                <a:latin typeface="Raleway" pitchFamily="2" charset="77"/>
                <a:cs typeface="Calibri" panose="020F0502020204030204" pitchFamily="34" charset="0"/>
              </a:rPr>
              <a:t>Given text w</a:t>
            </a:r>
            <a:r>
              <a:rPr lang="en-US" sz="2800" baseline="-25000" dirty="0">
                <a:latin typeface="Raleway" pitchFamily="2" charset="77"/>
                <a:cs typeface="Calibri" panose="020F0502020204030204" pitchFamily="34" charset="0"/>
              </a:rPr>
              <a:t>1:n</a:t>
            </a:r>
            <a:r>
              <a:rPr lang="en-US" sz="2800" dirty="0">
                <a:latin typeface="Raleway" pitchFamily="2" charset="77"/>
                <a:cs typeface="Calibri" panose="020F0502020204030204" pitchFamily="34" charset="0"/>
              </a:rPr>
              <a:t> we could just compare the log likelihood from two LMs:</a:t>
            </a:r>
          </a:p>
        </p:txBody>
      </p:sp>
      <p:pic>
        <p:nvPicPr>
          <p:cNvPr id="2" name="Picture 1">
            <a:extLst>
              <a:ext uri="{FF2B5EF4-FFF2-40B4-BE49-F238E27FC236}">
                <a16:creationId xmlns:a16="http://schemas.microsoft.com/office/drawing/2014/main" id="{0E4704FA-F9C1-2F8B-9BB3-DE3EB02DC318}"/>
              </a:ext>
            </a:extLst>
          </p:cNvPr>
          <p:cNvPicPr>
            <a:picLocks noChangeAspect="1"/>
          </p:cNvPicPr>
          <p:nvPr/>
        </p:nvPicPr>
        <p:blipFill>
          <a:blip r:embed="rId2"/>
          <a:stretch>
            <a:fillRect/>
          </a:stretch>
        </p:blipFill>
        <p:spPr>
          <a:xfrm>
            <a:off x="1905000" y="5638800"/>
            <a:ext cx="6892977" cy="1271919"/>
          </a:xfrm>
          <a:prstGeom prst="rect">
            <a:avLst/>
          </a:prstGeom>
        </p:spPr>
      </p:pic>
      <p:sp>
        <p:nvSpPr>
          <p:cNvPr id="4" name="TextBox 3">
            <a:extLst>
              <a:ext uri="{FF2B5EF4-FFF2-40B4-BE49-F238E27FC236}">
                <a16:creationId xmlns:a16="http://schemas.microsoft.com/office/drawing/2014/main" id="{3C791DD1-98AC-50EE-343D-5AF62F761638}"/>
              </a:ext>
            </a:extLst>
          </p:cNvPr>
          <p:cNvSpPr txBox="1"/>
          <p:nvPr/>
        </p:nvSpPr>
        <p:spPr>
          <a:xfrm>
            <a:off x="1134210" y="4724400"/>
            <a:ext cx="1151790" cy="584775"/>
          </a:xfrm>
          <a:prstGeom prst="rect">
            <a:avLst/>
          </a:prstGeom>
          <a:noFill/>
        </p:spPr>
        <p:txBody>
          <a:bodyPr wrap="none" rtlCol="0">
            <a:spAutoFit/>
          </a:bodyPr>
          <a:lstStyle/>
          <a:p>
            <a:r>
              <a:rPr lang="en-US" sz="3200" dirty="0"/>
              <a:t>LM</a:t>
            </a:r>
            <a:r>
              <a:rPr lang="en-US" sz="4000" baseline="-25000" dirty="0"/>
              <a:t>A</a:t>
            </a:r>
          </a:p>
        </p:txBody>
      </p:sp>
      <p:sp>
        <p:nvSpPr>
          <p:cNvPr id="7" name="TextBox 6">
            <a:extLst>
              <a:ext uri="{FF2B5EF4-FFF2-40B4-BE49-F238E27FC236}">
                <a16:creationId xmlns:a16="http://schemas.microsoft.com/office/drawing/2014/main" id="{0A0C1E07-3156-1492-C6A6-F2564A56F8BC}"/>
              </a:ext>
            </a:extLst>
          </p:cNvPr>
          <p:cNvSpPr txBox="1"/>
          <p:nvPr/>
        </p:nvSpPr>
        <p:spPr>
          <a:xfrm>
            <a:off x="1134210" y="5892225"/>
            <a:ext cx="1027845" cy="584775"/>
          </a:xfrm>
          <a:prstGeom prst="rect">
            <a:avLst/>
          </a:prstGeom>
          <a:noFill/>
        </p:spPr>
        <p:txBody>
          <a:bodyPr wrap="none" rtlCol="0">
            <a:spAutoFit/>
          </a:bodyPr>
          <a:lstStyle/>
          <a:p>
            <a:r>
              <a:rPr lang="en-US" sz="3200" dirty="0"/>
              <a:t>LM</a:t>
            </a:r>
            <a:r>
              <a:rPr lang="en-US" sz="4000" baseline="-25000" dirty="0"/>
              <a:t>B</a:t>
            </a:r>
          </a:p>
        </p:txBody>
      </p:sp>
      <p:sp>
        <p:nvSpPr>
          <p:cNvPr id="10" name="TextBox 9">
            <a:extLst>
              <a:ext uri="{FF2B5EF4-FFF2-40B4-BE49-F238E27FC236}">
                <a16:creationId xmlns:a16="http://schemas.microsoft.com/office/drawing/2014/main" id="{080B29B0-378A-9E6D-654F-291E728BDB42}"/>
              </a:ext>
            </a:extLst>
          </p:cNvPr>
          <p:cNvSpPr txBox="1"/>
          <p:nvPr/>
        </p:nvSpPr>
        <p:spPr>
          <a:xfrm>
            <a:off x="7086600" y="4948535"/>
            <a:ext cx="407484" cy="461665"/>
          </a:xfrm>
          <a:prstGeom prst="rect">
            <a:avLst/>
          </a:prstGeom>
          <a:noFill/>
        </p:spPr>
        <p:txBody>
          <a:bodyPr wrap="none" rtlCol="0">
            <a:spAutoFit/>
          </a:bodyPr>
          <a:lstStyle/>
          <a:p>
            <a:r>
              <a:rPr lang="en-US" sz="2400" dirty="0"/>
              <a:t>A</a:t>
            </a:r>
          </a:p>
        </p:txBody>
      </p:sp>
      <p:sp>
        <p:nvSpPr>
          <p:cNvPr id="13" name="TextBox 12">
            <a:extLst>
              <a:ext uri="{FF2B5EF4-FFF2-40B4-BE49-F238E27FC236}">
                <a16:creationId xmlns:a16="http://schemas.microsoft.com/office/drawing/2014/main" id="{88998F27-740E-38DB-2014-DA32504796AA}"/>
              </a:ext>
            </a:extLst>
          </p:cNvPr>
          <p:cNvSpPr txBox="1"/>
          <p:nvPr/>
        </p:nvSpPr>
        <p:spPr>
          <a:xfrm>
            <a:off x="7086600" y="6243935"/>
            <a:ext cx="389850" cy="461665"/>
          </a:xfrm>
          <a:prstGeom prst="rect">
            <a:avLst/>
          </a:prstGeom>
          <a:noFill/>
        </p:spPr>
        <p:txBody>
          <a:bodyPr wrap="none" rtlCol="0">
            <a:spAutoFit/>
          </a:bodyPr>
          <a:lstStyle/>
          <a:p>
            <a:r>
              <a:rPr lang="en-US" sz="2400" dirty="0"/>
              <a:t>B</a:t>
            </a:r>
          </a:p>
        </p:txBody>
      </p:sp>
    </p:spTree>
    <p:extLst>
      <p:ext uri="{BB962C8B-B14F-4D97-AF65-F5344CB8AC3E}">
        <p14:creationId xmlns:p14="http://schemas.microsoft.com/office/powerpoint/2010/main" val="786437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51AF1-9817-36A1-E7CA-172FA5FAD227}"/>
            </a:ext>
          </a:extLst>
        </p:cNvPr>
        <p:cNvGrpSpPr/>
        <p:nvPr/>
      </p:nvGrpSpPr>
      <p:grpSpPr>
        <a:xfrm>
          <a:off x="0" y="0"/>
          <a:ext cx="0" cy="0"/>
          <a:chOff x="0" y="0"/>
          <a:chExt cx="0" cy="0"/>
        </a:xfrm>
      </p:grpSpPr>
      <p:sp>
        <p:nvSpPr>
          <p:cNvPr id="137218" name="Rectangle 2">
            <a:extLst>
              <a:ext uri="{FF2B5EF4-FFF2-40B4-BE49-F238E27FC236}">
                <a16:creationId xmlns:a16="http://schemas.microsoft.com/office/drawing/2014/main" id="{BEFEA305-02A4-123B-A923-6F5518065B16}"/>
              </a:ext>
            </a:extLst>
          </p:cNvPr>
          <p:cNvSpPr>
            <a:spLocks noGrp="1" noChangeArrowheads="1"/>
          </p:cNvSpPr>
          <p:nvPr>
            <p:ph type="title"/>
          </p:nvPr>
        </p:nvSpPr>
        <p:spPr>
          <a:xfrm>
            <a:off x="538480" y="177801"/>
            <a:ext cx="11176000" cy="711199"/>
          </a:xfrm>
        </p:spPr>
        <p:txBody>
          <a:bodyPr>
            <a:normAutofit/>
          </a:bodyPr>
          <a:lstStyle/>
          <a:p>
            <a:r>
              <a:rPr lang="en-US" sz="3800" dirty="0"/>
              <a:t>But raw log-likelihood has problems</a:t>
            </a:r>
          </a:p>
        </p:txBody>
      </p:sp>
      <p:sp>
        <p:nvSpPr>
          <p:cNvPr id="5" name="Content Placeholder 4">
            <a:extLst>
              <a:ext uri="{FF2B5EF4-FFF2-40B4-BE49-F238E27FC236}">
                <a16:creationId xmlns:a16="http://schemas.microsoft.com/office/drawing/2014/main" id="{7BBCC492-0CAE-5C4E-9B83-6E2A1A7C8436}"/>
              </a:ext>
            </a:extLst>
          </p:cNvPr>
          <p:cNvSpPr>
            <a:spLocks noGrp="1"/>
          </p:cNvSpPr>
          <p:nvPr>
            <p:ph idx="1"/>
          </p:nvPr>
        </p:nvSpPr>
        <p:spPr>
          <a:xfrm>
            <a:off x="1320800" y="1397000"/>
            <a:ext cx="10393680" cy="4572000"/>
          </a:xfrm>
        </p:spPr>
        <p:txBody>
          <a:bodyPr>
            <a:normAutofit/>
          </a:bodyPr>
          <a:lstStyle/>
          <a:p>
            <a:pPr marL="80431" indent="0"/>
            <a:r>
              <a:rPr lang="en-US" sz="3600" dirty="0">
                <a:cs typeface="Calibri" panose="020F0502020204030204" pitchFamily="34" charset="0"/>
              </a:rPr>
              <a:t>Probability depends on size of test set</a:t>
            </a:r>
          </a:p>
          <a:p>
            <a:pPr marL="669928" indent="-457189">
              <a:buFont typeface="Arial" panose="020B0604020202020204" pitchFamily="34" charset="0"/>
              <a:buChar char="•"/>
            </a:pPr>
            <a:r>
              <a:rPr lang="en-US" sz="3600" dirty="0"/>
              <a:t>Probability gets smaller the longer the text</a:t>
            </a:r>
          </a:p>
          <a:p>
            <a:pPr marL="669928" indent="-457189">
              <a:buFont typeface="Arial" panose="020B0604020202020204" pitchFamily="34" charset="0"/>
              <a:buChar char="•"/>
            </a:pPr>
            <a:r>
              <a:rPr lang="en-US" sz="3600" dirty="0"/>
              <a:t>We would prefer a metric that is </a:t>
            </a:r>
            <a:r>
              <a:rPr lang="en-US" sz="3600" b="1" dirty="0"/>
              <a:t>per-word</a:t>
            </a:r>
            <a:r>
              <a:rPr lang="en-US" sz="3600" dirty="0"/>
              <a:t>, normalized by length</a:t>
            </a:r>
          </a:p>
          <a:p>
            <a:pPr marL="1066773" lvl="1" indent="-457189">
              <a:buFont typeface="Arial" panose="020B0604020202020204" pitchFamily="34" charset="0"/>
              <a:buChar char="•"/>
            </a:pPr>
            <a:endParaRPr lang="en-US" dirty="0">
              <a:latin typeface="Calibri" charset="0"/>
            </a:endParaRPr>
          </a:p>
          <a:p>
            <a:pPr marL="609585" lvl="1" indent="0">
              <a:buNone/>
            </a:pPr>
            <a:endParaRPr lang="en-US" dirty="0">
              <a:latin typeface="Calibri" charset="0"/>
            </a:endParaRPr>
          </a:p>
          <a:p>
            <a:pPr marL="609585" lvl="1" indent="0">
              <a:buNone/>
            </a:pPr>
            <a:endParaRPr lang="en-US" dirty="0">
              <a:latin typeface="Calibri" charset="0"/>
            </a:endParaRPr>
          </a:p>
          <a:p>
            <a:pPr marL="609585" lvl="1" indent="0">
              <a:buNone/>
            </a:pPr>
            <a:endParaRPr lang="en-US" b="1" dirty="0">
              <a:latin typeface="Calibri" charset="0"/>
            </a:endParaRPr>
          </a:p>
          <a:p>
            <a:endParaRPr lang="en-US" dirty="0"/>
          </a:p>
        </p:txBody>
      </p:sp>
    </p:spTree>
    <p:extLst>
      <p:ext uri="{BB962C8B-B14F-4D97-AF65-F5344CB8AC3E}">
        <p14:creationId xmlns:p14="http://schemas.microsoft.com/office/powerpoint/2010/main" val="158090749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FE992-995B-C74D-A197-7FB6C90121EF}"/>
            </a:ext>
          </a:extLst>
        </p:cNvPr>
        <p:cNvGrpSpPr/>
        <p:nvPr/>
      </p:nvGrpSpPr>
      <p:grpSpPr>
        <a:xfrm>
          <a:off x="0" y="0"/>
          <a:ext cx="0" cy="0"/>
          <a:chOff x="0" y="0"/>
          <a:chExt cx="0" cy="0"/>
        </a:xfrm>
      </p:grpSpPr>
      <p:sp>
        <p:nvSpPr>
          <p:cNvPr id="137218" name="Rectangle 2">
            <a:extLst>
              <a:ext uri="{FF2B5EF4-FFF2-40B4-BE49-F238E27FC236}">
                <a16:creationId xmlns:a16="http://schemas.microsoft.com/office/drawing/2014/main" id="{55287BE9-5A68-F88E-594C-1F6399157589}"/>
              </a:ext>
            </a:extLst>
          </p:cNvPr>
          <p:cNvSpPr>
            <a:spLocks noGrp="1" noChangeArrowheads="1"/>
          </p:cNvSpPr>
          <p:nvPr>
            <p:ph type="title"/>
          </p:nvPr>
        </p:nvSpPr>
        <p:spPr>
          <a:xfrm>
            <a:off x="538480" y="177801"/>
            <a:ext cx="11176000" cy="711199"/>
          </a:xfrm>
        </p:spPr>
        <p:txBody>
          <a:bodyPr>
            <a:normAutofit/>
          </a:bodyPr>
          <a:lstStyle/>
          <a:p>
            <a:r>
              <a:rPr lang="en-US" sz="3800" dirty="0"/>
              <a:t>Perplexity is normalized for length</a:t>
            </a:r>
          </a:p>
        </p:txBody>
      </p:sp>
      <p:sp>
        <p:nvSpPr>
          <p:cNvPr id="5" name="Content Placeholder 4">
            <a:extLst>
              <a:ext uri="{FF2B5EF4-FFF2-40B4-BE49-F238E27FC236}">
                <a16:creationId xmlns:a16="http://schemas.microsoft.com/office/drawing/2014/main" id="{4553C4F7-252A-AFD0-D0B0-FCB4F72A2D9B}"/>
              </a:ext>
            </a:extLst>
          </p:cNvPr>
          <p:cNvSpPr>
            <a:spLocks noGrp="1"/>
          </p:cNvSpPr>
          <p:nvPr>
            <p:ph idx="1"/>
          </p:nvPr>
        </p:nvSpPr>
        <p:spPr>
          <a:xfrm>
            <a:off x="1320800" y="1397000"/>
            <a:ext cx="10393680" cy="4572000"/>
          </a:xfrm>
        </p:spPr>
        <p:txBody>
          <a:bodyPr>
            <a:normAutofit/>
          </a:bodyPr>
          <a:lstStyle/>
          <a:p>
            <a:pPr marL="80431" indent="0"/>
            <a:r>
              <a:rPr lang="en-US" sz="3600" b="1" dirty="0"/>
              <a:t>Perplexity</a:t>
            </a:r>
            <a:r>
              <a:rPr lang="en-US" sz="3600" dirty="0"/>
              <a:t> is the inverse probability of the test set, normalized by the number of words</a:t>
            </a:r>
          </a:p>
          <a:p>
            <a:pPr marL="609585" lvl="1" indent="0">
              <a:buNone/>
            </a:pPr>
            <a:r>
              <a:rPr lang="en-US" sz="3200" dirty="0">
                <a:cs typeface="Calibri" panose="020F0502020204030204" pitchFamily="34" charset="0"/>
              </a:rPr>
              <a:t>(The inverse </a:t>
            </a:r>
            <a:r>
              <a:rPr lang="en-US" sz="3200" dirty="0">
                <a:effectLst/>
                <a:cs typeface="Calibri" panose="020F0502020204030204" pitchFamily="34" charset="0"/>
              </a:rPr>
              <a:t>comes from the original definition of perplexity from cross-entropy rate in information theory)</a:t>
            </a:r>
          </a:p>
          <a:p>
            <a:pPr marL="609585" lvl="1" indent="0">
              <a:buNone/>
            </a:pPr>
            <a:endParaRPr lang="en-US" sz="3200" dirty="0">
              <a:cs typeface="Calibri" panose="020F0502020204030204" pitchFamily="34" charset="0"/>
            </a:endParaRPr>
          </a:p>
          <a:p>
            <a:pPr marL="609585" lvl="1" indent="0">
              <a:buNone/>
            </a:pPr>
            <a:r>
              <a:rPr lang="en-US" sz="3200" dirty="0">
                <a:cs typeface="Calibri" panose="020F0502020204030204" pitchFamily="34" charset="0"/>
              </a:rPr>
              <a:t>Probability range is  [0,1], perplexity range is [1,∞]</a:t>
            </a:r>
          </a:p>
          <a:p>
            <a:pPr marL="537620" indent="-457189">
              <a:buFont typeface="Arial" panose="020B0604020202020204" pitchFamily="34" charset="0"/>
              <a:buChar char="•"/>
            </a:pPr>
            <a:endParaRPr lang="en-US" dirty="0">
              <a:latin typeface="Calibri" charset="0"/>
            </a:endParaRPr>
          </a:p>
          <a:p>
            <a:pPr marL="537620" indent="-457189">
              <a:buFont typeface="Arial" panose="020B0604020202020204" pitchFamily="34" charset="0"/>
              <a:buChar char="•"/>
            </a:pPr>
            <a:endParaRPr lang="en-US" dirty="0">
              <a:latin typeface="Calibri" charset="0"/>
            </a:endParaRPr>
          </a:p>
          <a:p>
            <a:pPr marL="1066773" lvl="1" indent="-457189">
              <a:buFont typeface="Arial" panose="020B0604020202020204" pitchFamily="34" charset="0"/>
              <a:buChar char="•"/>
            </a:pPr>
            <a:endParaRPr lang="en-US" dirty="0">
              <a:latin typeface="Calibri" charset="0"/>
            </a:endParaRPr>
          </a:p>
          <a:p>
            <a:pPr marL="609585" lvl="1" indent="0">
              <a:buNone/>
            </a:pPr>
            <a:endParaRPr lang="en-US" dirty="0">
              <a:latin typeface="Calibri" charset="0"/>
            </a:endParaRPr>
          </a:p>
          <a:p>
            <a:pPr marL="609585" lvl="1" indent="0">
              <a:buNone/>
            </a:pPr>
            <a:endParaRPr lang="en-US" dirty="0">
              <a:latin typeface="Calibri" charset="0"/>
            </a:endParaRPr>
          </a:p>
          <a:p>
            <a:pPr marL="609585" lvl="1" indent="0">
              <a:buNone/>
            </a:pPr>
            <a:endParaRPr lang="en-US" b="1" dirty="0">
              <a:latin typeface="Calibri" charset="0"/>
            </a:endParaRPr>
          </a:p>
          <a:p>
            <a:endParaRPr lang="en-US" dirty="0"/>
          </a:p>
        </p:txBody>
      </p:sp>
    </p:spTree>
    <p:extLst>
      <p:ext uri="{BB962C8B-B14F-4D97-AF65-F5344CB8AC3E}">
        <p14:creationId xmlns:p14="http://schemas.microsoft.com/office/powerpoint/2010/main" val="214363554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968A0-F36F-3575-6FA5-A8D9BF5562D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83292C2-4029-377F-CDA1-077DF4716310}"/>
              </a:ext>
            </a:extLst>
          </p:cNvPr>
          <p:cNvSpPr>
            <a:spLocks noGrp="1"/>
          </p:cNvSpPr>
          <p:nvPr>
            <p:ph type="title"/>
          </p:nvPr>
        </p:nvSpPr>
        <p:spPr/>
        <p:txBody>
          <a:bodyPr/>
          <a:lstStyle/>
          <a:p>
            <a:r>
              <a:rPr lang="en-US" dirty="0"/>
              <a:t>Perplexity</a:t>
            </a:r>
          </a:p>
        </p:txBody>
      </p:sp>
      <p:sp>
        <p:nvSpPr>
          <p:cNvPr id="6" name="Content Placeholder 5">
            <a:extLst>
              <a:ext uri="{FF2B5EF4-FFF2-40B4-BE49-F238E27FC236}">
                <a16:creationId xmlns:a16="http://schemas.microsoft.com/office/drawing/2014/main" id="{68CCE665-522C-F503-EFBB-143D431AD96F}"/>
              </a:ext>
            </a:extLst>
          </p:cNvPr>
          <p:cNvSpPr>
            <a:spLocks noGrp="1"/>
          </p:cNvSpPr>
          <p:nvPr>
            <p:ph idx="1"/>
          </p:nvPr>
        </p:nvSpPr>
        <p:spPr>
          <a:xfrm>
            <a:off x="1097285" y="1447800"/>
            <a:ext cx="10408915" cy="4724400"/>
          </a:xfrm>
        </p:spPr>
        <p:txBody>
          <a:bodyPr/>
          <a:lstStyle/>
          <a:p>
            <a:r>
              <a:rPr lang="en-US" sz="3000" dirty="0">
                <a:cs typeface="Calibri" panose="020F0502020204030204" pitchFamily="34" charset="0"/>
              </a:rPr>
              <a:t>So just as for n-gram grammars, we use perplexity to measure how well the LM predicts unseen text</a:t>
            </a:r>
          </a:p>
          <a:p>
            <a:r>
              <a:rPr lang="en-US" sz="3000" dirty="0">
                <a:cs typeface="Calibri" panose="020F0502020204030204" pitchFamily="34" charset="0"/>
              </a:rPr>
              <a:t>The p</a:t>
            </a:r>
            <a:r>
              <a:rPr lang="en-US" sz="3000" dirty="0">
                <a:effectLst/>
                <a:cs typeface="Calibri" panose="020F0502020204030204" pitchFamily="34" charset="0"/>
              </a:rPr>
              <a:t>erplexity of a model </a:t>
            </a:r>
            <a:r>
              <a:rPr lang="el-GR" sz="3000" dirty="0">
                <a:effectLst/>
                <a:cs typeface="Calibri" panose="020F0502020204030204" pitchFamily="34" charset="0"/>
              </a:rPr>
              <a:t>θ </a:t>
            </a:r>
            <a:r>
              <a:rPr lang="en-US" sz="3000" dirty="0">
                <a:effectLst/>
                <a:cs typeface="Calibri" panose="020F0502020204030204" pitchFamily="34" charset="0"/>
              </a:rPr>
              <a:t>on an unseen test set is the </a:t>
            </a:r>
            <a:r>
              <a:rPr lang="en-US" sz="3000" b="1" dirty="0">
                <a:effectLst/>
                <a:cs typeface="Calibri" panose="020F0502020204030204" pitchFamily="34" charset="0"/>
              </a:rPr>
              <a:t>inverse probability that </a:t>
            </a:r>
            <a:r>
              <a:rPr lang="el-GR" sz="3000" b="1" dirty="0">
                <a:effectLst/>
                <a:cs typeface="Calibri" panose="020F0502020204030204" pitchFamily="34" charset="0"/>
              </a:rPr>
              <a:t>θ </a:t>
            </a:r>
            <a:r>
              <a:rPr lang="en-US" sz="3000" b="1" dirty="0">
                <a:effectLst/>
                <a:cs typeface="Calibri" panose="020F0502020204030204" pitchFamily="34" charset="0"/>
              </a:rPr>
              <a:t>assigns to the test set, normalized by the test set length. </a:t>
            </a:r>
          </a:p>
          <a:p>
            <a:r>
              <a:rPr lang="en-US" sz="3000" dirty="0">
                <a:effectLst/>
                <a:cs typeface="Calibri" panose="020F0502020204030204" pitchFamily="34" charset="0"/>
              </a:rPr>
              <a:t>For a test set of </a:t>
            </a:r>
            <a:r>
              <a:rPr lang="en-US" sz="3000" i="1" dirty="0">
                <a:effectLst/>
                <a:cs typeface="Calibri" panose="020F0502020204030204" pitchFamily="34" charset="0"/>
              </a:rPr>
              <a:t>n </a:t>
            </a:r>
            <a:r>
              <a:rPr lang="en-US" sz="3000" dirty="0">
                <a:effectLst/>
                <a:cs typeface="Calibri" panose="020F0502020204030204" pitchFamily="34" charset="0"/>
              </a:rPr>
              <a:t>tokens </a:t>
            </a:r>
            <a:r>
              <a:rPr lang="en-US" sz="3000" i="1" dirty="0">
                <a:effectLst/>
                <a:cs typeface="Calibri" panose="020F0502020204030204" pitchFamily="34" charset="0"/>
              </a:rPr>
              <a:t>w</a:t>
            </a:r>
            <a:r>
              <a:rPr lang="en-US" sz="3000" baseline="-25000" dirty="0">
                <a:effectLst/>
                <a:cs typeface="Calibri" panose="020F0502020204030204" pitchFamily="34" charset="0"/>
              </a:rPr>
              <a:t>1:</a:t>
            </a:r>
            <a:r>
              <a:rPr lang="en-US" sz="3000" i="1" baseline="-25000" dirty="0">
                <a:effectLst/>
                <a:cs typeface="Calibri" panose="020F0502020204030204" pitchFamily="34" charset="0"/>
              </a:rPr>
              <a:t>n</a:t>
            </a:r>
            <a:r>
              <a:rPr lang="en-US" sz="3000" dirty="0">
                <a:effectLst/>
                <a:cs typeface="Calibri" panose="020F0502020204030204" pitchFamily="34" charset="0"/>
              </a:rPr>
              <a:t> the perplexity is :</a:t>
            </a:r>
            <a:endParaRPr lang="en-US" sz="3000" dirty="0">
              <a:cs typeface="Calibri" panose="020F0502020204030204" pitchFamily="34" charset="0"/>
            </a:endParaRPr>
          </a:p>
          <a:p>
            <a:endParaRPr lang="en-US" dirty="0"/>
          </a:p>
          <a:p>
            <a:endParaRPr lang="en-US" dirty="0"/>
          </a:p>
        </p:txBody>
      </p:sp>
      <p:pic>
        <p:nvPicPr>
          <p:cNvPr id="7" name="Picture 6">
            <a:extLst>
              <a:ext uri="{FF2B5EF4-FFF2-40B4-BE49-F238E27FC236}">
                <a16:creationId xmlns:a16="http://schemas.microsoft.com/office/drawing/2014/main" id="{802AFD36-211B-0212-A5C5-B6D3B34AAEEF}"/>
              </a:ext>
            </a:extLst>
          </p:cNvPr>
          <p:cNvPicPr>
            <a:picLocks noChangeAspect="1"/>
          </p:cNvPicPr>
          <p:nvPr/>
        </p:nvPicPr>
        <p:blipFill>
          <a:blip r:embed="rId2"/>
          <a:stretch>
            <a:fillRect/>
          </a:stretch>
        </p:blipFill>
        <p:spPr>
          <a:xfrm>
            <a:off x="1600200" y="4432300"/>
            <a:ext cx="5416062" cy="1955800"/>
          </a:xfrm>
          <a:prstGeom prst="rect">
            <a:avLst/>
          </a:prstGeom>
        </p:spPr>
      </p:pic>
      <p:pic>
        <p:nvPicPr>
          <p:cNvPr id="2" name="Picture 1">
            <a:extLst>
              <a:ext uri="{FF2B5EF4-FFF2-40B4-BE49-F238E27FC236}">
                <a16:creationId xmlns:a16="http://schemas.microsoft.com/office/drawing/2014/main" id="{3DFA414C-9238-094F-48F6-FDBCEDAF7035}"/>
              </a:ext>
            </a:extLst>
          </p:cNvPr>
          <p:cNvPicPr>
            <a:picLocks noChangeAspect="1"/>
          </p:cNvPicPr>
          <p:nvPr/>
        </p:nvPicPr>
        <p:blipFill>
          <a:blip r:embed="rId3"/>
          <a:srcRect l="48279"/>
          <a:stretch>
            <a:fillRect/>
          </a:stretch>
        </p:blipFill>
        <p:spPr>
          <a:xfrm>
            <a:off x="7519177" y="4991953"/>
            <a:ext cx="3346924" cy="1524805"/>
          </a:xfrm>
          <a:prstGeom prst="rect">
            <a:avLst/>
          </a:prstGeom>
        </p:spPr>
      </p:pic>
    </p:spTree>
    <p:extLst>
      <p:ext uri="{BB962C8B-B14F-4D97-AF65-F5344CB8AC3E}">
        <p14:creationId xmlns:p14="http://schemas.microsoft.com/office/powerpoint/2010/main" val="221185728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7D47A3D-9DEC-26CA-D904-2F418B9E0D77}"/>
              </a:ext>
            </a:extLst>
          </p:cNvPr>
          <p:cNvSpPr>
            <a:spLocks noGrp="1"/>
          </p:cNvSpPr>
          <p:nvPr>
            <p:ph type="title"/>
          </p:nvPr>
        </p:nvSpPr>
        <p:spPr/>
        <p:txBody>
          <a:bodyPr/>
          <a:lstStyle/>
          <a:p>
            <a:r>
              <a:rPr lang="en-US" dirty="0"/>
              <a:t>Perplexity</a:t>
            </a:r>
          </a:p>
        </p:txBody>
      </p:sp>
      <p:sp>
        <p:nvSpPr>
          <p:cNvPr id="6" name="Content Placeholder 5">
            <a:extLst>
              <a:ext uri="{FF2B5EF4-FFF2-40B4-BE49-F238E27FC236}">
                <a16:creationId xmlns:a16="http://schemas.microsoft.com/office/drawing/2014/main" id="{F812CEFB-0DEC-B0D0-0F10-6830DF450C5A}"/>
              </a:ext>
            </a:extLst>
          </p:cNvPr>
          <p:cNvSpPr>
            <a:spLocks noGrp="1"/>
          </p:cNvSpPr>
          <p:nvPr>
            <p:ph idx="1"/>
          </p:nvPr>
        </p:nvSpPr>
        <p:spPr>
          <a:xfrm>
            <a:off x="1097285" y="1447799"/>
            <a:ext cx="10408915" cy="5250597"/>
          </a:xfrm>
        </p:spPr>
        <p:txBody>
          <a:bodyPr>
            <a:normAutofit lnSpcReduction="10000"/>
          </a:bodyPr>
          <a:lstStyle/>
          <a:p>
            <a:pPr marL="457200" indent="-457200">
              <a:buFont typeface="Arial" panose="020B0604020202020204" pitchFamily="34" charset="0"/>
              <a:buChar char="•"/>
            </a:pPr>
            <a:r>
              <a:rPr lang="en-US" sz="3200" dirty="0">
                <a:effectLst/>
                <a:cs typeface="Calibri" panose="020F0502020204030204" pitchFamily="34" charset="0"/>
              </a:rPr>
              <a:t>The higher the probability of the word sequence, the lower the perplexity.</a:t>
            </a:r>
          </a:p>
          <a:p>
            <a:pPr marL="457200" indent="-457200">
              <a:buFont typeface="Arial" panose="020B0604020202020204" pitchFamily="34" charset="0"/>
              <a:buChar char="•"/>
            </a:pPr>
            <a:r>
              <a:rPr lang="en-US" sz="3200" dirty="0">
                <a:effectLst/>
                <a:cs typeface="Calibri" panose="020F0502020204030204" pitchFamily="34" charset="0"/>
              </a:rPr>
              <a:t>Thus the </a:t>
            </a:r>
            <a:r>
              <a:rPr lang="en-US" sz="3200" b="0" dirty="0">
                <a:effectLst/>
                <a:cs typeface="Calibri" panose="020F0502020204030204" pitchFamily="34" charset="0"/>
              </a:rPr>
              <a:t>lower the perplexity of a model on the data, the better the model</a:t>
            </a:r>
            <a:r>
              <a:rPr lang="en-US" sz="3200" dirty="0">
                <a:effectLst/>
                <a:cs typeface="Calibri" panose="020F0502020204030204" pitchFamily="34" charset="0"/>
              </a:rPr>
              <a:t>. </a:t>
            </a:r>
          </a:p>
          <a:p>
            <a:pPr marL="457200" indent="-457200">
              <a:buFont typeface="Arial" panose="020B0604020202020204" pitchFamily="34" charset="0"/>
              <a:buChar char="•"/>
            </a:pPr>
            <a:r>
              <a:rPr lang="en-US" sz="3200" b="1" dirty="0">
                <a:solidFill>
                  <a:srgbClr val="0200FF"/>
                </a:solidFill>
                <a:cs typeface="Calibri"/>
              </a:rPr>
              <a:t>Minimizing perplexity is the same as maximizing probability</a:t>
            </a:r>
          </a:p>
          <a:p>
            <a:endParaRPr lang="en-US" dirty="0">
              <a:cs typeface="Calibri" panose="020F0502020204030204" pitchFamily="34" charset="0"/>
            </a:endParaRPr>
          </a:p>
          <a:p>
            <a:r>
              <a:rPr lang="en-US" sz="3200" dirty="0">
                <a:effectLst/>
                <a:cs typeface="Calibri" panose="020F0502020204030204" pitchFamily="34" charset="0"/>
              </a:rPr>
              <a:t>Also: perplexity is sensitive to length/tokenization so best used when comparing LMs that use the same tokenizer. </a:t>
            </a:r>
            <a:endParaRPr lang="en-US" sz="3200" dirty="0">
              <a:cs typeface="Calibri" panose="020F0502020204030204" pitchFamily="34" charset="0"/>
            </a:endParaRPr>
          </a:p>
          <a:p>
            <a:r>
              <a:rPr lang="en-US" sz="1800" dirty="0">
                <a:effectLst/>
              </a:rPr>
              <a:t> </a:t>
            </a:r>
            <a:endParaRPr lang="en-US" sz="1400" dirty="0"/>
          </a:p>
          <a:p>
            <a:endParaRPr lang="en-US" sz="2000" dirty="0"/>
          </a:p>
          <a:p>
            <a:endParaRPr lang="en-US" dirty="0"/>
          </a:p>
        </p:txBody>
      </p:sp>
    </p:spTree>
    <p:extLst>
      <p:ext uri="{BB962C8B-B14F-4D97-AF65-F5344CB8AC3E}">
        <p14:creationId xmlns:p14="http://schemas.microsoft.com/office/powerpoint/2010/main" val="294570554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5BD76-0882-D4FF-6D44-102C87CA8F92}"/>
              </a:ext>
            </a:extLst>
          </p:cNvPr>
          <p:cNvSpPr>
            <a:spLocks noGrp="1"/>
          </p:cNvSpPr>
          <p:nvPr>
            <p:ph type="title"/>
          </p:nvPr>
        </p:nvSpPr>
        <p:spPr/>
        <p:txBody>
          <a:bodyPr>
            <a:normAutofit fontScale="90000"/>
          </a:bodyPr>
          <a:lstStyle/>
          <a:p>
            <a:r>
              <a:rPr lang="en-US" dirty="0"/>
              <a:t>Many other factors that we evaluate, like:</a:t>
            </a:r>
          </a:p>
        </p:txBody>
      </p:sp>
      <p:sp>
        <p:nvSpPr>
          <p:cNvPr id="3" name="Content Placeholder 2">
            <a:extLst>
              <a:ext uri="{FF2B5EF4-FFF2-40B4-BE49-F238E27FC236}">
                <a16:creationId xmlns:a16="http://schemas.microsoft.com/office/drawing/2014/main" id="{D079CAE1-141A-645F-624B-F7524B38FADE}"/>
              </a:ext>
            </a:extLst>
          </p:cNvPr>
          <p:cNvSpPr>
            <a:spLocks noGrp="1"/>
          </p:cNvSpPr>
          <p:nvPr>
            <p:ph idx="1"/>
          </p:nvPr>
        </p:nvSpPr>
        <p:spPr>
          <a:xfrm>
            <a:off x="1097286" y="1600200"/>
            <a:ext cx="10561314" cy="4572000"/>
          </a:xfrm>
        </p:spPr>
        <p:txBody>
          <a:bodyPr>
            <a:normAutofit fontScale="92500" lnSpcReduction="10000"/>
          </a:bodyPr>
          <a:lstStyle/>
          <a:p>
            <a:r>
              <a:rPr lang="en-US" b="1" dirty="0">
                <a:cs typeface="Calibri" panose="020F0502020204030204" pitchFamily="34" charset="0"/>
              </a:rPr>
              <a:t>Size</a:t>
            </a:r>
          </a:p>
          <a:p>
            <a:r>
              <a:rPr lang="en-US" dirty="0">
                <a:cs typeface="Calibri" panose="020F0502020204030204" pitchFamily="34" charset="0"/>
              </a:rPr>
              <a:t>	Big models take lots of GPUs and time to train, memory to store</a:t>
            </a:r>
          </a:p>
          <a:p>
            <a:r>
              <a:rPr lang="en-US" b="1" dirty="0">
                <a:cs typeface="Calibri" panose="020F0502020204030204" pitchFamily="34" charset="0"/>
              </a:rPr>
              <a:t>Energy usage</a:t>
            </a:r>
          </a:p>
          <a:p>
            <a:r>
              <a:rPr lang="en-US" dirty="0">
                <a:effectLst/>
                <a:cs typeface="Calibri" panose="020F0502020204030204" pitchFamily="34" charset="0"/>
              </a:rPr>
              <a:t>Can measure kWh or kilograms of CO2 emitted </a:t>
            </a:r>
            <a:endParaRPr lang="en-US" dirty="0">
              <a:cs typeface="Calibri" panose="020F0502020204030204" pitchFamily="34" charset="0"/>
            </a:endParaRPr>
          </a:p>
          <a:p>
            <a:r>
              <a:rPr lang="en-US" b="1" dirty="0">
                <a:cs typeface="Calibri" panose="020F0502020204030204" pitchFamily="34" charset="0"/>
              </a:rPr>
              <a:t>Fairness</a:t>
            </a:r>
          </a:p>
          <a:p>
            <a:r>
              <a:rPr lang="en-US" dirty="0">
                <a:cs typeface="Calibri" panose="020F0502020204030204" pitchFamily="34" charset="0"/>
              </a:rPr>
              <a:t>Benchmarks measure </a:t>
            </a:r>
            <a:r>
              <a:rPr lang="en-US" dirty="0">
                <a:effectLst/>
                <a:cs typeface="Calibri" panose="020F0502020204030204" pitchFamily="34" charset="0"/>
              </a:rPr>
              <a:t>gendered and racial stereotypes, or decreased performance for language from or about some groups. </a:t>
            </a:r>
            <a:endParaRPr lang="en-US" dirty="0">
              <a:cs typeface="Calibri" panose="020F0502020204030204" pitchFamily="34" charset="0"/>
            </a:endParaRPr>
          </a:p>
          <a:p>
            <a:endParaRPr lang="en-US" sz="3600" dirty="0"/>
          </a:p>
        </p:txBody>
      </p:sp>
    </p:spTree>
    <p:extLst>
      <p:ext uri="{BB962C8B-B14F-4D97-AF65-F5344CB8AC3E}">
        <p14:creationId xmlns:p14="http://schemas.microsoft.com/office/powerpoint/2010/main" val="267072047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Large Language Models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ea typeface="ＭＳ Ｐゴシック" charset="0"/>
                <a:cs typeface="Calibri"/>
              </a:rPr>
              <a:t>Ethical and Safety Issues in Large Language Models</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92633722"/>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94AC8EC-44A7-91AD-E9AA-618A406F98FE}"/>
              </a:ext>
            </a:extLst>
          </p:cNvPr>
          <p:cNvSpPr>
            <a:spLocks noGrp="1"/>
          </p:cNvSpPr>
          <p:nvPr>
            <p:ph type="title"/>
          </p:nvPr>
        </p:nvSpPr>
        <p:spPr/>
        <p:txBody>
          <a:bodyPr/>
          <a:lstStyle/>
          <a:p>
            <a:r>
              <a:rPr lang="en-US" dirty="0"/>
              <a:t>1816 eruption of Tambora in Indonesia</a:t>
            </a:r>
          </a:p>
        </p:txBody>
      </p:sp>
      <p:pic>
        <p:nvPicPr>
          <p:cNvPr id="8" name="Content Placeholder 7" descr="A large volcano with a cloud in the center&#10;&#10;AI-generated content may be incorrect.">
            <a:extLst>
              <a:ext uri="{FF2B5EF4-FFF2-40B4-BE49-F238E27FC236}">
                <a16:creationId xmlns:a16="http://schemas.microsoft.com/office/drawing/2014/main" id="{B17AA85A-4A58-982E-F9AD-7F254FA97927}"/>
              </a:ext>
            </a:extLst>
          </p:cNvPr>
          <p:cNvPicPr>
            <a:picLocks noGrp="1" noChangeAspect="1"/>
          </p:cNvPicPr>
          <p:nvPr>
            <p:ph idx="1"/>
          </p:nvPr>
        </p:nvPicPr>
        <p:blipFill>
          <a:blip r:embed="rId2"/>
          <a:stretch>
            <a:fillRect/>
          </a:stretch>
        </p:blipFill>
        <p:spPr>
          <a:xfrm>
            <a:off x="1828800" y="1390075"/>
            <a:ext cx="8045698" cy="4077849"/>
          </a:xfrm>
          <a:prstGeom prst="rect">
            <a:avLst/>
          </a:prstGeom>
        </p:spPr>
      </p:pic>
      <p:sp>
        <p:nvSpPr>
          <p:cNvPr id="9" name="TextBox 8">
            <a:extLst>
              <a:ext uri="{FF2B5EF4-FFF2-40B4-BE49-F238E27FC236}">
                <a16:creationId xmlns:a16="http://schemas.microsoft.com/office/drawing/2014/main" id="{A1E407F6-82C5-B321-A71F-28791996BB03}"/>
              </a:ext>
            </a:extLst>
          </p:cNvPr>
          <p:cNvSpPr txBox="1"/>
          <p:nvPr/>
        </p:nvSpPr>
        <p:spPr>
          <a:xfrm>
            <a:off x="1600200" y="5791200"/>
            <a:ext cx="10285188" cy="584775"/>
          </a:xfrm>
          <a:prstGeom prst="rect">
            <a:avLst/>
          </a:prstGeom>
          <a:noFill/>
        </p:spPr>
        <p:txBody>
          <a:bodyPr wrap="none" rtlCol="0">
            <a:spAutoFit/>
          </a:bodyPr>
          <a:lstStyle/>
          <a:p>
            <a:r>
              <a:rPr lang="en-US" sz="3200" dirty="0">
                <a:latin typeface="Raleway" pitchFamily="2" charset="77"/>
              </a:rPr>
              <a:t>Largest eruption in history! The year with no summer!</a:t>
            </a:r>
          </a:p>
        </p:txBody>
      </p:sp>
    </p:spTree>
    <p:extLst>
      <p:ext uri="{BB962C8B-B14F-4D97-AF65-F5344CB8AC3E}">
        <p14:creationId xmlns:p14="http://schemas.microsoft.com/office/powerpoint/2010/main" val="400288418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549F8-30FA-65FB-21AE-D3C88B8B027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8A1BF79-3D0C-52F5-2848-F51A8EA8777D}"/>
              </a:ext>
            </a:extLst>
          </p:cNvPr>
          <p:cNvSpPr>
            <a:spLocks noGrp="1"/>
          </p:cNvSpPr>
          <p:nvPr>
            <p:ph type="title"/>
          </p:nvPr>
        </p:nvSpPr>
        <p:spPr/>
        <p:txBody>
          <a:bodyPr>
            <a:normAutofit/>
          </a:bodyPr>
          <a:lstStyle/>
          <a:p>
            <a:r>
              <a:rPr lang="en-US" dirty="0"/>
              <a:t>Summer 1816, on Lake Geneva</a:t>
            </a:r>
          </a:p>
        </p:txBody>
      </p:sp>
      <p:pic>
        <p:nvPicPr>
          <p:cNvPr id="7" name="Content Placeholder 6" descr="Lightning striking lightening in the sky over a city&#10;&#10;AI-generated content may be incorrect.">
            <a:extLst>
              <a:ext uri="{FF2B5EF4-FFF2-40B4-BE49-F238E27FC236}">
                <a16:creationId xmlns:a16="http://schemas.microsoft.com/office/drawing/2014/main" id="{E869B865-C793-F8D7-BD14-C81D9B4215A9}"/>
              </a:ext>
            </a:extLst>
          </p:cNvPr>
          <p:cNvPicPr>
            <a:picLocks noGrp="1" noChangeAspect="1"/>
          </p:cNvPicPr>
          <p:nvPr>
            <p:ph idx="1"/>
          </p:nvPr>
        </p:nvPicPr>
        <p:blipFill>
          <a:blip r:embed="rId2"/>
          <a:srcRect l="-995" t="-3390" r="995" b="22317"/>
          <a:stretch>
            <a:fillRect/>
          </a:stretch>
        </p:blipFill>
        <p:spPr>
          <a:xfrm>
            <a:off x="214982" y="1436539"/>
            <a:ext cx="9443994" cy="5089328"/>
          </a:xfrm>
          <a:prstGeom prst="rect">
            <a:avLst/>
          </a:prstGeom>
        </p:spPr>
      </p:pic>
      <p:sp>
        <p:nvSpPr>
          <p:cNvPr id="8" name="TextBox 7">
            <a:extLst>
              <a:ext uri="{FF2B5EF4-FFF2-40B4-BE49-F238E27FC236}">
                <a16:creationId xmlns:a16="http://schemas.microsoft.com/office/drawing/2014/main" id="{39AE79F6-8CCD-7030-1B41-5B51EB947851}"/>
              </a:ext>
            </a:extLst>
          </p:cNvPr>
          <p:cNvSpPr txBox="1"/>
          <p:nvPr/>
        </p:nvSpPr>
        <p:spPr>
          <a:xfrm>
            <a:off x="10210800" y="5410200"/>
            <a:ext cx="1766218" cy="1323439"/>
          </a:xfrm>
          <a:prstGeom prst="rect">
            <a:avLst/>
          </a:prstGeom>
          <a:noFill/>
        </p:spPr>
        <p:txBody>
          <a:bodyPr wrap="square" rtlCol="0">
            <a:spAutoFit/>
          </a:bodyPr>
          <a:lstStyle/>
          <a:p>
            <a:r>
              <a:rPr lang="en-US" dirty="0"/>
              <a:t>Photo </a:t>
            </a:r>
          </a:p>
          <a:p>
            <a:r>
              <a:rPr lang="en-US" dirty="0">
                <a:hlinkClick r:id="rId3"/>
              </a:rPr>
              <a:t>@suarezphoto</a:t>
            </a:r>
            <a:endParaRPr lang="en-US" dirty="0"/>
          </a:p>
          <a:p>
            <a:r>
              <a:rPr lang="en-US" dirty="0"/>
              <a:t>from World Meteorological</a:t>
            </a:r>
          </a:p>
          <a:p>
            <a:r>
              <a:rPr lang="en-US" dirty="0"/>
              <a:t> Association</a:t>
            </a:r>
          </a:p>
        </p:txBody>
      </p:sp>
    </p:spTree>
    <p:extLst>
      <p:ext uri="{BB962C8B-B14F-4D97-AF65-F5344CB8AC3E}">
        <p14:creationId xmlns:p14="http://schemas.microsoft.com/office/powerpoint/2010/main" val="427802376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317A6D3-2FFE-3FBE-0792-FE7A5E6297F3}"/>
              </a:ext>
            </a:extLst>
          </p:cNvPr>
          <p:cNvSpPr>
            <a:spLocks noGrp="1"/>
          </p:cNvSpPr>
          <p:nvPr>
            <p:ph type="title"/>
          </p:nvPr>
        </p:nvSpPr>
        <p:spPr>
          <a:xfrm>
            <a:off x="1097280" y="159603"/>
            <a:ext cx="10942320" cy="907196"/>
          </a:xfrm>
        </p:spPr>
        <p:txBody>
          <a:bodyPr>
            <a:normAutofit fontScale="90000"/>
          </a:bodyPr>
          <a:lstStyle/>
          <a:p>
            <a:r>
              <a:rPr lang="en-US" dirty="0"/>
              <a:t>18-year-old woman stuck inside a villa in the rain</a:t>
            </a:r>
          </a:p>
        </p:txBody>
      </p:sp>
      <p:sp>
        <p:nvSpPr>
          <p:cNvPr id="9" name="Content Placeholder 8">
            <a:extLst>
              <a:ext uri="{FF2B5EF4-FFF2-40B4-BE49-F238E27FC236}">
                <a16:creationId xmlns:a16="http://schemas.microsoft.com/office/drawing/2014/main" id="{BEC02DE2-AFE2-FB30-3C31-09A82DF70D9B}"/>
              </a:ext>
            </a:extLst>
          </p:cNvPr>
          <p:cNvSpPr>
            <a:spLocks noGrp="1"/>
          </p:cNvSpPr>
          <p:nvPr>
            <p:ph idx="1"/>
          </p:nvPr>
        </p:nvSpPr>
        <p:spPr/>
        <p:txBody>
          <a:bodyPr/>
          <a:lstStyle/>
          <a:p>
            <a:r>
              <a:rPr lang="en-US" dirty="0"/>
              <a:t>Began to write a ghost story</a:t>
            </a:r>
          </a:p>
        </p:txBody>
      </p:sp>
    </p:spTree>
    <p:extLst>
      <p:ext uri="{BB962C8B-B14F-4D97-AF65-F5344CB8AC3E}">
        <p14:creationId xmlns:p14="http://schemas.microsoft.com/office/powerpoint/2010/main" val="315952988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23373-AF10-CD72-AD23-5834E81185E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2BA52A6-BFC9-C43B-A560-6BBA8F1136F1}"/>
              </a:ext>
            </a:extLst>
          </p:cNvPr>
          <p:cNvSpPr>
            <a:spLocks noGrp="1"/>
          </p:cNvSpPr>
          <p:nvPr>
            <p:ph type="title"/>
          </p:nvPr>
        </p:nvSpPr>
        <p:spPr/>
        <p:txBody>
          <a:bodyPr>
            <a:normAutofit/>
          </a:bodyPr>
          <a:lstStyle/>
          <a:p>
            <a:r>
              <a:rPr lang="en-US" dirty="0"/>
              <a:t>Mary Godwin Shelley</a:t>
            </a:r>
          </a:p>
        </p:txBody>
      </p:sp>
      <p:sp>
        <p:nvSpPr>
          <p:cNvPr id="6" name="Content Placeholder 5">
            <a:extLst>
              <a:ext uri="{FF2B5EF4-FFF2-40B4-BE49-F238E27FC236}">
                <a16:creationId xmlns:a16="http://schemas.microsoft.com/office/drawing/2014/main" id="{F133004F-D895-93E7-C6B4-03D33F4AF3D5}"/>
              </a:ext>
            </a:extLst>
          </p:cNvPr>
          <p:cNvSpPr>
            <a:spLocks noGrp="1"/>
          </p:cNvSpPr>
          <p:nvPr>
            <p:ph idx="1"/>
          </p:nvPr>
        </p:nvSpPr>
        <p:spPr/>
        <p:txBody>
          <a:bodyPr/>
          <a:lstStyle/>
          <a:p>
            <a:endParaRPr lang="en-US" dirty="0"/>
          </a:p>
        </p:txBody>
      </p:sp>
      <p:pic>
        <p:nvPicPr>
          <p:cNvPr id="7" name="Picture 6">
            <a:extLst>
              <a:ext uri="{FF2B5EF4-FFF2-40B4-BE49-F238E27FC236}">
                <a16:creationId xmlns:a16="http://schemas.microsoft.com/office/drawing/2014/main" id="{099E1EDA-058B-7CF6-F22E-7B47EBC7AC19}"/>
              </a:ext>
            </a:extLst>
          </p:cNvPr>
          <p:cNvPicPr>
            <a:picLocks noChangeAspect="1"/>
          </p:cNvPicPr>
          <p:nvPr/>
        </p:nvPicPr>
        <p:blipFill>
          <a:blip r:embed="rId2"/>
          <a:stretch>
            <a:fillRect/>
          </a:stretch>
        </p:blipFill>
        <p:spPr>
          <a:xfrm>
            <a:off x="6553200" y="1501358"/>
            <a:ext cx="4072164" cy="5105400"/>
          </a:xfrm>
          <a:prstGeom prst="rect">
            <a:avLst/>
          </a:prstGeom>
        </p:spPr>
      </p:pic>
    </p:spTree>
    <p:extLst>
      <p:ext uri="{BB962C8B-B14F-4D97-AF65-F5344CB8AC3E}">
        <p14:creationId xmlns:p14="http://schemas.microsoft.com/office/powerpoint/2010/main" val="336114649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E7C694D-9EA6-7CBB-3A2C-15CD340EF8E2}"/>
              </a:ext>
            </a:extLst>
          </p:cNvPr>
          <p:cNvSpPr>
            <a:spLocks noGrp="1"/>
          </p:cNvSpPr>
          <p:nvPr>
            <p:ph type="title"/>
          </p:nvPr>
        </p:nvSpPr>
        <p:spPr/>
        <p:txBody>
          <a:bodyPr/>
          <a:lstStyle/>
          <a:p>
            <a:endParaRPr lang="en-US"/>
          </a:p>
        </p:txBody>
      </p:sp>
      <p:pic>
        <p:nvPicPr>
          <p:cNvPr id="12" name="Content Placeholder 11" descr="A close-up of a document&#10;&#10;AI-generated content may be incorrect.">
            <a:extLst>
              <a:ext uri="{FF2B5EF4-FFF2-40B4-BE49-F238E27FC236}">
                <a16:creationId xmlns:a16="http://schemas.microsoft.com/office/drawing/2014/main" id="{6908C3B8-A8AA-D6B7-7AFE-AA22857D9B77}"/>
              </a:ext>
            </a:extLst>
          </p:cNvPr>
          <p:cNvPicPr>
            <a:picLocks noGrp="1" noChangeAspect="1"/>
          </p:cNvPicPr>
          <p:nvPr>
            <p:ph idx="1"/>
          </p:nvPr>
        </p:nvPicPr>
        <p:blipFill>
          <a:blip r:embed="rId2"/>
          <a:stretch>
            <a:fillRect/>
          </a:stretch>
        </p:blipFill>
        <p:spPr>
          <a:xfrm>
            <a:off x="-142407" y="-457200"/>
            <a:ext cx="12344400" cy="18072978"/>
          </a:xfrm>
          <a:prstGeom prst="rect">
            <a:avLst/>
          </a:prstGeom>
        </p:spPr>
      </p:pic>
    </p:spTree>
    <p:extLst>
      <p:ext uri="{BB962C8B-B14F-4D97-AF65-F5344CB8AC3E}">
        <p14:creationId xmlns:p14="http://schemas.microsoft.com/office/powerpoint/2010/main" val="125162407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75D0D6F-F278-A090-429C-3C17679072A4}"/>
              </a:ext>
            </a:extLst>
          </p:cNvPr>
          <p:cNvSpPr>
            <a:spLocks noGrp="1"/>
          </p:cNvSpPr>
          <p:nvPr>
            <p:ph type="title"/>
          </p:nvPr>
        </p:nvSpPr>
        <p:spPr/>
        <p:txBody>
          <a:bodyPr/>
          <a:lstStyle/>
          <a:p>
            <a:r>
              <a:rPr lang="en-US" dirty="0"/>
              <a:t>One running theme of </a:t>
            </a:r>
            <a:r>
              <a:rPr lang="en-US" i="1" dirty="0"/>
              <a:t>Frankenstein</a:t>
            </a:r>
          </a:p>
        </p:txBody>
      </p:sp>
      <p:sp>
        <p:nvSpPr>
          <p:cNvPr id="6" name="Content Placeholder 5">
            <a:extLst>
              <a:ext uri="{FF2B5EF4-FFF2-40B4-BE49-F238E27FC236}">
                <a16:creationId xmlns:a16="http://schemas.microsoft.com/office/drawing/2014/main" id="{BEE95C7B-BFE4-8C2A-90FE-E5D0BC7912D5}"/>
              </a:ext>
            </a:extLst>
          </p:cNvPr>
          <p:cNvSpPr>
            <a:spLocks noGrp="1"/>
          </p:cNvSpPr>
          <p:nvPr>
            <p:ph idx="1"/>
          </p:nvPr>
        </p:nvSpPr>
        <p:spPr/>
        <p:txBody>
          <a:bodyPr/>
          <a:lstStyle/>
          <a:p>
            <a:r>
              <a:rPr lang="en-US" dirty="0"/>
              <a:t>Victor's lack of responsibility for the creature's actions and for the creature himself</a:t>
            </a:r>
          </a:p>
        </p:txBody>
      </p:sp>
    </p:spTree>
    <p:extLst>
      <p:ext uri="{BB962C8B-B14F-4D97-AF65-F5344CB8AC3E}">
        <p14:creationId xmlns:p14="http://schemas.microsoft.com/office/powerpoint/2010/main" val="223915648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C3B8A-D656-FB0F-0D10-C2EDD3302C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C3C1FE-913F-86F5-F078-C87F9381D939}"/>
              </a:ext>
            </a:extLst>
          </p:cNvPr>
          <p:cNvSpPr>
            <a:spLocks noGrp="1"/>
          </p:cNvSpPr>
          <p:nvPr>
            <p:ph type="title"/>
          </p:nvPr>
        </p:nvSpPr>
        <p:spPr/>
        <p:txBody>
          <a:bodyPr/>
          <a:lstStyle/>
          <a:p>
            <a:r>
              <a:rPr lang="en-US" dirty="0"/>
              <a:t>Implications of Frankenstein for LLMs</a:t>
            </a:r>
          </a:p>
        </p:txBody>
      </p:sp>
      <p:sp>
        <p:nvSpPr>
          <p:cNvPr id="3" name="Content Placeholder 2">
            <a:extLst>
              <a:ext uri="{FF2B5EF4-FFF2-40B4-BE49-F238E27FC236}">
                <a16:creationId xmlns:a16="http://schemas.microsoft.com/office/drawing/2014/main" id="{56E1B25A-6AF8-D5D9-FBB4-5CFD52E7E519}"/>
              </a:ext>
            </a:extLst>
          </p:cNvPr>
          <p:cNvSpPr>
            <a:spLocks noGrp="1"/>
          </p:cNvSpPr>
          <p:nvPr>
            <p:ph idx="1"/>
          </p:nvPr>
        </p:nvSpPr>
        <p:spPr>
          <a:xfrm>
            <a:off x="1097285" y="1600200"/>
            <a:ext cx="9418315" cy="4572000"/>
          </a:xfrm>
        </p:spPr>
        <p:txBody>
          <a:bodyPr/>
          <a:lstStyle/>
          <a:p>
            <a:r>
              <a:rPr lang="en-US" sz="4000" dirty="0"/>
              <a:t>Creating artificial agents without considering the ethical and human concerns can lead to tragedy</a:t>
            </a:r>
          </a:p>
          <a:p>
            <a:endParaRPr lang="en-US" dirty="0"/>
          </a:p>
        </p:txBody>
      </p:sp>
    </p:spTree>
    <p:extLst>
      <p:ext uri="{BB962C8B-B14F-4D97-AF65-F5344CB8AC3E}">
        <p14:creationId xmlns:p14="http://schemas.microsoft.com/office/powerpoint/2010/main" val="395398596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2912D-A118-5079-D10E-E43439FE4860}"/>
              </a:ext>
            </a:extLst>
          </p:cNvPr>
          <p:cNvSpPr>
            <a:spLocks noGrp="1"/>
          </p:cNvSpPr>
          <p:nvPr>
            <p:ph type="title"/>
          </p:nvPr>
        </p:nvSpPr>
        <p:spPr/>
        <p:txBody>
          <a:bodyPr>
            <a:normAutofit/>
          </a:bodyPr>
          <a:lstStyle/>
          <a:p>
            <a:r>
              <a:rPr lang="en-US" dirty="0"/>
              <a:t>Copyright </a:t>
            </a:r>
          </a:p>
        </p:txBody>
      </p:sp>
      <p:pic>
        <p:nvPicPr>
          <p:cNvPr id="9" name="Content Placeholder 8" descr="A close-up of a building&#10;&#10;Description automatically generated">
            <a:extLst>
              <a:ext uri="{FF2B5EF4-FFF2-40B4-BE49-F238E27FC236}">
                <a16:creationId xmlns:a16="http://schemas.microsoft.com/office/drawing/2014/main" id="{C82B27BD-3C16-08FD-B295-69BA995325DF}"/>
              </a:ext>
            </a:extLst>
          </p:cNvPr>
          <p:cNvPicPr>
            <a:picLocks noGrp="1" noChangeAspect="1"/>
          </p:cNvPicPr>
          <p:nvPr>
            <p:ph idx="1"/>
          </p:nvPr>
        </p:nvPicPr>
        <p:blipFill>
          <a:blip r:embed="rId3"/>
          <a:stretch>
            <a:fillRect/>
          </a:stretch>
        </p:blipFill>
        <p:spPr>
          <a:xfrm>
            <a:off x="4503593" y="3183981"/>
            <a:ext cx="7543800" cy="3651703"/>
          </a:xfrm>
        </p:spPr>
      </p:pic>
      <p:pic>
        <p:nvPicPr>
          <p:cNvPr id="5" name="Picture 4">
            <a:extLst>
              <a:ext uri="{FF2B5EF4-FFF2-40B4-BE49-F238E27FC236}">
                <a16:creationId xmlns:a16="http://schemas.microsoft.com/office/drawing/2014/main" id="{29BB7AE9-F06C-E943-EE9B-D0EB3C34EFA7}"/>
              </a:ext>
            </a:extLst>
          </p:cNvPr>
          <p:cNvPicPr>
            <a:picLocks noChangeAspect="1"/>
          </p:cNvPicPr>
          <p:nvPr/>
        </p:nvPicPr>
        <p:blipFill>
          <a:blip r:embed="rId4"/>
          <a:stretch>
            <a:fillRect/>
          </a:stretch>
        </p:blipFill>
        <p:spPr>
          <a:xfrm>
            <a:off x="3645722" y="3429000"/>
            <a:ext cx="8401671" cy="953162"/>
          </a:xfrm>
          <a:prstGeom prst="rect">
            <a:avLst/>
          </a:prstGeom>
        </p:spPr>
      </p:pic>
      <p:pic>
        <p:nvPicPr>
          <p:cNvPr id="7" name="Picture 6" descr="A collage of a person's face&#10;&#10;Description automatically generated">
            <a:extLst>
              <a:ext uri="{FF2B5EF4-FFF2-40B4-BE49-F238E27FC236}">
                <a16:creationId xmlns:a16="http://schemas.microsoft.com/office/drawing/2014/main" id="{EBC4D418-B0B6-E46E-B226-840CD2FB4AE6}"/>
              </a:ext>
            </a:extLst>
          </p:cNvPr>
          <p:cNvPicPr>
            <a:picLocks noChangeAspect="1"/>
          </p:cNvPicPr>
          <p:nvPr/>
        </p:nvPicPr>
        <p:blipFill rotWithShape="1">
          <a:blip r:embed="rId5"/>
          <a:srcRect l="1575" t="49260" r="244" b="244"/>
          <a:stretch/>
        </p:blipFill>
        <p:spPr>
          <a:xfrm>
            <a:off x="405108" y="3183981"/>
            <a:ext cx="2952158" cy="1016394"/>
          </a:xfrm>
          <a:prstGeom prst="rect">
            <a:avLst/>
          </a:prstGeom>
        </p:spPr>
      </p:pic>
      <p:pic>
        <p:nvPicPr>
          <p:cNvPr id="11" name="Picture 10" descr="A close up of a logo&#10;&#10;Description automatically generated">
            <a:extLst>
              <a:ext uri="{FF2B5EF4-FFF2-40B4-BE49-F238E27FC236}">
                <a16:creationId xmlns:a16="http://schemas.microsoft.com/office/drawing/2014/main" id="{DE6925C0-AD38-6E39-D769-516787A79A3D}"/>
              </a:ext>
            </a:extLst>
          </p:cNvPr>
          <p:cNvPicPr>
            <a:picLocks noChangeAspect="1"/>
          </p:cNvPicPr>
          <p:nvPr/>
        </p:nvPicPr>
        <p:blipFill>
          <a:blip r:embed="rId6"/>
          <a:stretch>
            <a:fillRect/>
          </a:stretch>
        </p:blipFill>
        <p:spPr>
          <a:xfrm>
            <a:off x="1097280" y="4475031"/>
            <a:ext cx="7772400" cy="2018956"/>
          </a:xfrm>
          <a:prstGeom prst="rect">
            <a:avLst/>
          </a:prstGeom>
        </p:spPr>
      </p:pic>
      <p:sp>
        <p:nvSpPr>
          <p:cNvPr id="4" name="TextBox 3">
            <a:extLst>
              <a:ext uri="{FF2B5EF4-FFF2-40B4-BE49-F238E27FC236}">
                <a16:creationId xmlns:a16="http://schemas.microsoft.com/office/drawing/2014/main" id="{69549544-57F8-B486-BF37-391CC63C2DC4}"/>
              </a:ext>
            </a:extLst>
          </p:cNvPr>
          <p:cNvSpPr txBox="1"/>
          <p:nvPr/>
        </p:nvSpPr>
        <p:spPr>
          <a:xfrm>
            <a:off x="1174976" y="1238104"/>
            <a:ext cx="10941074" cy="1569660"/>
          </a:xfrm>
          <a:prstGeom prst="rect">
            <a:avLst/>
          </a:prstGeom>
          <a:noFill/>
        </p:spPr>
        <p:txBody>
          <a:bodyPr wrap="square">
            <a:spAutoFit/>
          </a:bodyPr>
          <a:lstStyle/>
          <a:p>
            <a:r>
              <a:rPr lang="en-US" sz="3200" dirty="0">
                <a:latin typeface="Raleway" pitchFamily="2" charset="77"/>
              </a:rPr>
              <a:t>Much</a:t>
            </a:r>
            <a:r>
              <a:rPr lang="en-US" sz="3200" b="1" dirty="0">
                <a:latin typeface="Raleway" pitchFamily="2" charset="77"/>
              </a:rPr>
              <a:t> </a:t>
            </a:r>
            <a:r>
              <a:rPr lang="en-US" sz="3200" dirty="0">
                <a:latin typeface="Raleway" pitchFamily="2" charset="77"/>
              </a:rPr>
              <a:t>of the text in these datasets is copyrighted</a:t>
            </a:r>
          </a:p>
          <a:p>
            <a:pPr marL="457200" indent="-457200">
              <a:buFont typeface="Arial" panose="020B0604020202020204" pitchFamily="34" charset="0"/>
              <a:buChar char="•"/>
            </a:pPr>
            <a:r>
              <a:rPr lang="en-US" sz="3200" dirty="0">
                <a:latin typeface="Raleway" pitchFamily="2" charset="77"/>
              </a:rPr>
              <a:t>Not clear if fair use doctrine in US allows for this use</a:t>
            </a:r>
          </a:p>
          <a:p>
            <a:pPr marL="457200" indent="-457200">
              <a:buFont typeface="Arial" panose="020B0604020202020204" pitchFamily="34" charset="0"/>
              <a:buChar char="•"/>
            </a:pPr>
            <a:r>
              <a:rPr lang="en-US" sz="3200" dirty="0">
                <a:latin typeface="Raleway" pitchFamily="2" charset="77"/>
              </a:rPr>
              <a:t>This remains an open legal question across the world</a:t>
            </a:r>
          </a:p>
        </p:txBody>
      </p:sp>
    </p:spTree>
    <p:extLst>
      <p:ext uri="{BB962C8B-B14F-4D97-AF65-F5344CB8AC3E}">
        <p14:creationId xmlns:p14="http://schemas.microsoft.com/office/powerpoint/2010/main" val="404102301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BB0D2-896F-4A8D-19D4-9AF3AE016FED}"/>
              </a:ext>
            </a:extLst>
          </p:cNvPr>
          <p:cNvSpPr>
            <a:spLocks noGrp="1"/>
          </p:cNvSpPr>
          <p:nvPr>
            <p:ph type="title"/>
          </p:nvPr>
        </p:nvSpPr>
        <p:spPr/>
        <p:txBody>
          <a:bodyPr>
            <a:normAutofit fontScale="90000"/>
          </a:bodyPr>
          <a:lstStyle/>
          <a:p>
            <a:r>
              <a:rPr lang="en-US" dirty="0"/>
              <a:t>There are problems with scraping from the web</a:t>
            </a:r>
          </a:p>
        </p:txBody>
      </p:sp>
      <p:sp>
        <p:nvSpPr>
          <p:cNvPr id="3" name="Content Placeholder 2">
            <a:extLst>
              <a:ext uri="{FF2B5EF4-FFF2-40B4-BE49-F238E27FC236}">
                <a16:creationId xmlns:a16="http://schemas.microsoft.com/office/drawing/2014/main" id="{42AEDEC1-7D54-79BE-CC34-87087B4CC40E}"/>
              </a:ext>
            </a:extLst>
          </p:cNvPr>
          <p:cNvSpPr>
            <a:spLocks noGrp="1"/>
          </p:cNvSpPr>
          <p:nvPr>
            <p:ph idx="1"/>
          </p:nvPr>
        </p:nvSpPr>
        <p:spPr>
          <a:xfrm>
            <a:off x="1097285" y="1600200"/>
            <a:ext cx="10058401" cy="5257800"/>
          </a:xfrm>
        </p:spPr>
        <p:txBody>
          <a:bodyPr>
            <a:normAutofit fontScale="77500" lnSpcReduction="20000"/>
          </a:bodyPr>
          <a:lstStyle/>
          <a:p>
            <a:r>
              <a:rPr lang="en-US" b="1" dirty="0"/>
              <a:t>Copyright</a:t>
            </a:r>
            <a:r>
              <a:rPr lang="en-US" dirty="0"/>
              <a:t>: much of the text in these datasets is copyrighted</a:t>
            </a:r>
          </a:p>
          <a:p>
            <a:pPr marL="457200" indent="-457200">
              <a:buFont typeface="Arial" panose="020B0604020202020204" pitchFamily="34" charset="0"/>
              <a:buChar char="•"/>
            </a:pPr>
            <a:r>
              <a:rPr lang="en-US" dirty="0"/>
              <a:t>Not clear if fair use doctrine in US allows for this use</a:t>
            </a:r>
          </a:p>
          <a:p>
            <a:pPr marL="457200" indent="-457200">
              <a:buFont typeface="Arial" panose="020B0604020202020204" pitchFamily="34" charset="0"/>
              <a:buChar char="•"/>
            </a:pPr>
            <a:r>
              <a:rPr lang="en-US" dirty="0"/>
              <a:t>This remains an open legal question across the world</a:t>
            </a:r>
          </a:p>
          <a:p>
            <a:r>
              <a:rPr lang="en-US" b="1" dirty="0"/>
              <a:t>Data consent</a:t>
            </a:r>
          </a:p>
          <a:p>
            <a:pPr marL="457200" indent="-457200">
              <a:buFont typeface="Arial" panose="020B0604020202020204" pitchFamily="34" charset="0"/>
              <a:buChar char="•"/>
            </a:pPr>
            <a:r>
              <a:rPr lang="en-US" dirty="0"/>
              <a:t>Website owners can indicate they don't want their site crawled</a:t>
            </a:r>
          </a:p>
          <a:p>
            <a:r>
              <a:rPr lang="en-US" b="1" dirty="0"/>
              <a:t>Privacy</a:t>
            </a:r>
            <a:r>
              <a:rPr lang="en-US" dirty="0"/>
              <a:t>: </a:t>
            </a:r>
          </a:p>
          <a:p>
            <a:pPr marL="457200" indent="-457200">
              <a:buFont typeface="Arial" panose="020B0604020202020204" pitchFamily="34" charset="0"/>
              <a:buChar char="•"/>
            </a:pPr>
            <a:r>
              <a:rPr lang="en-US" dirty="0"/>
              <a:t>Websites can contain private IP addresses and phone numbers</a:t>
            </a:r>
          </a:p>
          <a:p>
            <a:pPr marL="0" indent="0"/>
            <a:r>
              <a:rPr lang="en-US" b="1" dirty="0"/>
              <a:t>Skew</a:t>
            </a:r>
            <a:r>
              <a:rPr lang="en-US" dirty="0"/>
              <a:t>:</a:t>
            </a:r>
          </a:p>
          <a:p>
            <a:pPr marL="457200" indent="-457200">
              <a:buFont typeface="Arial" panose="020B0604020202020204" pitchFamily="34" charset="0"/>
              <a:buChar char="•"/>
            </a:pPr>
            <a:r>
              <a:rPr lang="en-US" dirty="0"/>
              <a:t>Training data is disproportionately generated by authors from the US which probably skews resulting topics and opinions</a:t>
            </a:r>
          </a:p>
          <a:p>
            <a:pPr marL="0" indent="0"/>
            <a:endParaRPr lang="en-US" dirty="0"/>
          </a:p>
        </p:txBody>
      </p:sp>
    </p:spTree>
    <p:extLst>
      <p:ext uri="{BB962C8B-B14F-4D97-AF65-F5344CB8AC3E}">
        <p14:creationId xmlns:p14="http://schemas.microsoft.com/office/powerpoint/2010/main" val="410890487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2912D-A118-5079-D10E-E43439FE4860}"/>
              </a:ext>
            </a:extLst>
          </p:cNvPr>
          <p:cNvSpPr>
            <a:spLocks noGrp="1"/>
          </p:cNvSpPr>
          <p:nvPr>
            <p:ph type="title"/>
          </p:nvPr>
        </p:nvSpPr>
        <p:spPr/>
        <p:txBody>
          <a:bodyPr/>
          <a:lstStyle/>
          <a:p>
            <a:r>
              <a:rPr lang="en-US" dirty="0"/>
              <a:t>Privacy</a:t>
            </a:r>
          </a:p>
        </p:txBody>
      </p:sp>
      <p:pic>
        <p:nvPicPr>
          <p:cNvPr id="5" name="Content Placeholder 4" descr="A black background with white text&#10;&#10;Description automatically generated">
            <a:extLst>
              <a:ext uri="{FF2B5EF4-FFF2-40B4-BE49-F238E27FC236}">
                <a16:creationId xmlns:a16="http://schemas.microsoft.com/office/drawing/2014/main" id="{4E8E9753-987C-2FCB-0294-3AC396668E64}"/>
              </a:ext>
            </a:extLst>
          </p:cNvPr>
          <p:cNvPicPr>
            <a:picLocks noGrp="1" noChangeAspect="1"/>
          </p:cNvPicPr>
          <p:nvPr>
            <p:ph idx="1"/>
          </p:nvPr>
        </p:nvPicPr>
        <p:blipFill>
          <a:blip r:embed="rId3"/>
          <a:stretch>
            <a:fillRect/>
          </a:stretch>
        </p:blipFill>
        <p:spPr>
          <a:xfrm>
            <a:off x="914400" y="3581400"/>
            <a:ext cx="10793537" cy="1722912"/>
          </a:xfrm>
        </p:spPr>
      </p:pic>
      <p:sp>
        <p:nvSpPr>
          <p:cNvPr id="3" name="TextBox 2">
            <a:extLst>
              <a:ext uri="{FF2B5EF4-FFF2-40B4-BE49-F238E27FC236}">
                <a16:creationId xmlns:a16="http://schemas.microsoft.com/office/drawing/2014/main" id="{7F222C61-0EAB-A639-34DA-16620373377B}"/>
              </a:ext>
            </a:extLst>
          </p:cNvPr>
          <p:cNvSpPr txBox="1"/>
          <p:nvPr/>
        </p:nvSpPr>
        <p:spPr>
          <a:xfrm>
            <a:off x="1357164" y="1569730"/>
            <a:ext cx="9477671" cy="1323439"/>
          </a:xfrm>
          <a:prstGeom prst="rect">
            <a:avLst/>
          </a:prstGeom>
          <a:noFill/>
        </p:spPr>
        <p:txBody>
          <a:bodyPr wrap="square" rtlCol="0">
            <a:spAutoFit/>
          </a:bodyPr>
          <a:lstStyle/>
          <a:p>
            <a:r>
              <a:rPr lang="en-US" sz="3200" dirty="0">
                <a:latin typeface="Raleway" pitchFamily="2" charset="77"/>
              </a:rPr>
              <a:t>Websites can contain private IP addresses and phone numbers</a:t>
            </a:r>
          </a:p>
          <a:p>
            <a:endParaRPr lang="en-US" dirty="0"/>
          </a:p>
        </p:txBody>
      </p:sp>
    </p:spTree>
    <p:extLst>
      <p:ext uri="{BB962C8B-B14F-4D97-AF65-F5344CB8AC3E}">
        <p14:creationId xmlns:p14="http://schemas.microsoft.com/office/powerpoint/2010/main" val="349887855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2912D-A118-5079-D10E-E43439FE4860}"/>
              </a:ext>
            </a:extLst>
          </p:cNvPr>
          <p:cNvSpPr>
            <a:spLocks noGrp="1"/>
          </p:cNvSpPr>
          <p:nvPr>
            <p:ph type="title"/>
          </p:nvPr>
        </p:nvSpPr>
        <p:spPr/>
        <p:txBody>
          <a:bodyPr/>
          <a:lstStyle/>
          <a:p>
            <a:r>
              <a:rPr lang="en-US" dirty="0"/>
              <a:t>Hallucination</a:t>
            </a:r>
          </a:p>
        </p:txBody>
      </p:sp>
      <p:pic>
        <p:nvPicPr>
          <p:cNvPr id="5" name="Content Placeholder 4" descr="A close up of a text&#10;&#10;Description automatically generated">
            <a:extLst>
              <a:ext uri="{FF2B5EF4-FFF2-40B4-BE49-F238E27FC236}">
                <a16:creationId xmlns:a16="http://schemas.microsoft.com/office/drawing/2014/main" id="{EB06725F-5586-D596-95DC-0BAF28BD5E1E}"/>
              </a:ext>
            </a:extLst>
          </p:cNvPr>
          <p:cNvPicPr>
            <a:picLocks noGrp="1" noChangeAspect="1"/>
          </p:cNvPicPr>
          <p:nvPr>
            <p:ph idx="1"/>
          </p:nvPr>
        </p:nvPicPr>
        <p:blipFill>
          <a:blip r:embed="rId3"/>
          <a:stretch>
            <a:fillRect/>
          </a:stretch>
        </p:blipFill>
        <p:spPr>
          <a:xfrm>
            <a:off x="5384800" y="239461"/>
            <a:ext cx="6261132" cy="1098246"/>
          </a:xfrm>
        </p:spPr>
      </p:pic>
      <p:pic>
        <p:nvPicPr>
          <p:cNvPr id="8" name="Picture 7" descr="A close-up of a white background&#10;&#10;Description automatically generated">
            <a:extLst>
              <a:ext uri="{FF2B5EF4-FFF2-40B4-BE49-F238E27FC236}">
                <a16:creationId xmlns:a16="http://schemas.microsoft.com/office/drawing/2014/main" id="{7AF6D51A-D222-ED8F-745E-40F970E1DACE}"/>
              </a:ext>
            </a:extLst>
          </p:cNvPr>
          <p:cNvPicPr>
            <a:picLocks noChangeAspect="1"/>
          </p:cNvPicPr>
          <p:nvPr/>
        </p:nvPicPr>
        <p:blipFill>
          <a:blip r:embed="rId4"/>
          <a:stretch>
            <a:fillRect/>
          </a:stretch>
        </p:blipFill>
        <p:spPr>
          <a:xfrm>
            <a:off x="2240280" y="1896109"/>
            <a:ext cx="7772400" cy="2102975"/>
          </a:xfrm>
          <a:prstGeom prst="rect">
            <a:avLst/>
          </a:prstGeom>
        </p:spPr>
      </p:pic>
      <p:pic>
        <p:nvPicPr>
          <p:cNvPr id="10" name="Picture 9" descr="A close up of a sign&#10;&#10;Description automatically generated">
            <a:extLst>
              <a:ext uri="{FF2B5EF4-FFF2-40B4-BE49-F238E27FC236}">
                <a16:creationId xmlns:a16="http://schemas.microsoft.com/office/drawing/2014/main" id="{747879F5-BE7A-F7AA-50E2-0961C120638C}"/>
              </a:ext>
            </a:extLst>
          </p:cNvPr>
          <p:cNvPicPr>
            <a:picLocks noChangeAspect="1"/>
          </p:cNvPicPr>
          <p:nvPr/>
        </p:nvPicPr>
        <p:blipFill>
          <a:blip r:embed="rId5"/>
          <a:stretch>
            <a:fillRect/>
          </a:stretch>
        </p:blipFill>
        <p:spPr>
          <a:xfrm>
            <a:off x="446203" y="4495800"/>
            <a:ext cx="11191262" cy="1528732"/>
          </a:xfrm>
          <a:prstGeom prst="rect">
            <a:avLst/>
          </a:prstGeom>
        </p:spPr>
      </p:pic>
    </p:spTree>
    <p:extLst>
      <p:ext uri="{BB962C8B-B14F-4D97-AF65-F5344CB8AC3E}">
        <p14:creationId xmlns:p14="http://schemas.microsoft.com/office/powerpoint/2010/main" val="424500492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2912D-A118-5079-D10E-E43439FE4860}"/>
              </a:ext>
            </a:extLst>
          </p:cNvPr>
          <p:cNvSpPr>
            <a:spLocks noGrp="1"/>
          </p:cNvSpPr>
          <p:nvPr>
            <p:ph type="title"/>
          </p:nvPr>
        </p:nvSpPr>
        <p:spPr/>
        <p:txBody>
          <a:bodyPr/>
          <a:lstStyle/>
          <a:p>
            <a:r>
              <a:rPr lang="en-US" dirty="0"/>
              <a:t>Abuse and Toxicity</a:t>
            </a:r>
          </a:p>
        </p:txBody>
      </p:sp>
      <p:pic>
        <p:nvPicPr>
          <p:cNvPr id="5" name="Content Placeholder 4" descr="A black and white sign with white text&#10;&#10;Description automatically generated">
            <a:extLst>
              <a:ext uri="{FF2B5EF4-FFF2-40B4-BE49-F238E27FC236}">
                <a16:creationId xmlns:a16="http://schemas.microsoft.com/office/drawing/2014/main" id="{A2340CA4-68A6-00AE-2DBE-C92CE23F1616}"/>
              </a:ext>
            </a:extLst>
          </p:cNvPr>
          <p:cNvPicPr>
            <a:picLocks noGrp="1" noChangeAspect="1"/>
          </p:cNvPicPr>
          <p:nvPr>
            <p:ph idx="1"/>
          </p:nvPr>
        </p:nvPicPr>
        <p:blipFill>
          <a:blip r:embed="rId2"/>
          <a:stretch>
            <a:fillRect/>
          </a:stretch>
        </p:blipFill>
        <p:spPr>
          <a:xfrm>
            <a:off x="1287463" y="2959100"/>
            <a:ext cx="9677400" cy="1854200"/>
          </a:xfrm>
        </p:spPr>
      </p:pic>
      <p:pic>
        <p:nvPicPr>
          <p:cNvPr id="7" name="Picture 6">
            <a:extLst>
              <a:ext uri="{FF2B5EF4-FFF2-40B4-BE49-F238E27FC236}">
                <a16:creationId xmlns:a16="http://schemas.microsoft.com/office/drawing/2014/main" id="{43B704D4-A2D7-DA43-B9D3-4F441BE90749}"/>
              </a:ext>
            </a:extLst>
          </p:cNvPr>
          <p:cNvPicPr>
            <a:picLocks noChangeAspect="1"/>
          </p:cNvPicPr>
          <p:nvPr/>
        </p:nvPicPr>
        <p:blipFill>
          <a:blip r:embed="rId3"/>
          <a:stretch>
            <a:fillRect/>
          </a:stretch>
        </p:blipFill>
        <p:spPr>
          <a:xfrm>
            <a:off x="687699" y="2058239"/>
            <a:ext cx="10467981" cy="591828"/>
          </a:xfrm>
          <a:prstGeom prst="rect">
            <a:avLst/>
          </a:prstGeom>
        </p:spPr>
      </p:pic>
    </p:spTree>
    <p:extLst>
      <p:ext uri="{BB962C8B-B14F-4D97-AF65-F5344CB8AC3E}">
        <p14:creationId xmlns:p14="http://schemas.microsoft.com/office/powerpoint/2010/main" val="120328055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98E4A-39D5-09E7-148F-CF527604D59A}"/>
              </a:ext>
            </a:extLst>
          </p:cNvPr>
          <p:cNvSpPr>
            <a:spLocks noGrp="1"/>
          </p:cNvSpPr>
          <p:nvPr>
            <p:ph type="title"/>
          </p:nvPr>
        </p:nvSpPr>
        <p:spPr/>
        <p:txBody>
          <a:bodyPr/>
          <a:lstStyle/>
          <a:p>
            <a:r>
              <a:rPr lang="en-US" dirty="0"/>
              <a:t>Emotional dependence and suicide</a:t>
            </a:r>
          </a:p>
        </p:txBody>
      </p:sp>
      <p:pic>
        <p:nvPicPr>
          <p:cNvPr id="5" name="Content Placeholder 4" descr="A blue and pink logo&#10;&#10;AI-generated content may be incorrect.">
            <a:extLst>
              <a:ext uri="{FF2B5EF4-FFF2-40B4-BE49-F238E27FC236}">
                <a16:creationId xmlns:a16="http://schemas.microsoft.com/office/drawing/2014/main" id="{DB560DFE-7B32-724B-4CCC-0DFF364B503F}"/>
              </a:ext>
            </a:extLst>
          </p:cNvPr>
          <p:cNvPicPr>
            <a:picLocks noGrp="1" noChangeAspect="1"/>
          </p:cNvPicPr>
          <p:nvPr>
            <p:ph idx="1"/>
          </p:nvPr>
        </p:nvPicPr>
        <p:blipFill>
          <a:blip r:embed="rId2"/>
          <a:stretch>
            <a:fillRect/>
          </a:stretch>
        </p:blipFill>
        <p:spPr>
          <a:xfrm>
            <a:off x="1097280" y="2674353"/>
            <a:ext cx="2133600" cy="774700"/>
          </a:xfrm>
          <a:prstGeom prst="rect">
            <a:avLst/>
          </a:prstGeom>
        </p:spPr>
      </p:pic>
      <p:pic>
        <p:nvPicPr>
          <p:cNvPr id="7" name="Picture 6" descr="A close up of black text&#10;&#10;AI-generated content may be incorrect.">
            <a:extLst>
              <a:ext uri="{FF2B5EF4-FFF2-40B4-BE49-F238E27FC236}">
                <a16:creationId xmlns:a16="http://schemas.microsoft.com/office/drawing/2014/main" id="{1228C86E-1150-8695-FB0C-7FF96C854F62}"/>
              </a:ext>
            </a:extLst>
          </p:cNvPr>
          <p:cNvPicPr>
            <a:picLocks noChangeAspect="1"/>
          </p:cNvPicPr>
          <p:nvPr/>
        </p:nvPicPr>
        <p:blipFill>
          <a:blip r:embed="rId3"/>
          <a:stretch>
            <a:fillRect/>
          </a:stretch>
        </p:blipFill>
        <p:spPr>
          <a:xfrm>
            <a:off x="1905000" y="3549014"/>
            <a:ext cx="10122846" cy="1937386"/>
          </a:xfrm>
          <a:prstGeom prst="rect">
            <a:avLst/>
          </a:prstGeom>
        </p:spPr>
      </p:pic>
    </p:spTree>
    <p:extLst>
      <p:ext uri="{BB962C8B-B14F-4D97-AF65-F5344CB8AC3E}">
        <p14:creationId xmlns:p14="http://schemas.microsoft.com/office/powerpoint/2010/main" val="222153416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2912D-A118-5079-D10E-E43439FE4860}"/>
              </a:ext>
            </a:extLst>
          </p:cNvPr>
          <p:cNvSpPr>
            <a:spLocks noGrp="1"/>
          </p:cNvSpPr>
          <p:nvPr>
            <p:ph type="title"/>
          </p:nvPr>
        </p:nvSpPr>
        <p:spPr/>
        <p:txBody>
          <a:bodyPr/>
          <a:lstStyle/>
          <a:p>
            <a:r>
              <a:rPr lang="en-US" dirty="0"/>
              <a:t>Lots more we saw in last week's lecture</a:t>
            </a:r>
          </a:p>
        </p:txBody>
      </p:sp>
      <p:sp>
        <p:nvSpPr>
          <p:cNvPr id="4" name="Content Placeholder 3">
            <a:extLst>
              <a:ext uri="{FF2B5EF4-FFF2-40B4-BE49-F238E27FC236}">
                <a16:creationId xmlns:a16="http://schemas.microsoft.com/office/drawing/2014/main" id="{719B5699-EB35-3667-C02D-F49D7CA45CFF}"/>
              </a:ext>
            </a:extLst>
          </p:cNvPr>
          <p:cNvSpPr>
            <a:spLocks noGrp="1"/>
          </p:cNvSpPr>
          <p:nvPr>
            <p:ph idx="1"/>
          </p:nvPr>
        </p:nvSpPr>
        <p:spPr/>
        <p:txBody>
          <a:bodyPr>
            <a:normAutofit/>
          </a:bodyPr>
          <a:lstStyle/>
          <a:p>
            <a:r>
              <a:rPr lang="en-US" sz="4000" dirty="0"/>
              <a:t>Bias </a:t>
            </a:r>
          </a:p>
          <a:p>
            <a:r>
              <a:rPr lang="en-US" sz="4000" dirty="0"/>
              <a:t>Sycophancy</a:t>
            </a:r>
          </a:p>
          <a:p>
            <a:r>
              <a:rPr lang="en-US" sz="4000" dirty="0"/>
              <a:t>Overconfidence</a:t>
            </a:r>
          </a:p>
        </p:txBody>
      </p:sp>
    </p:spTree>
    <p:extLst>
      <p:ext uri="{BB962C8B-B14F-4D97-AF65-F5344CB8AC3E}">
        <p14:creationId xmlns:p14="http://schemas.microsoft.com/office/powerpoint/2010/main" val="405961344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0AF0A-B8B0-D51C-A645-C2D2F665EDC4}"/>
              </a:ext>
            </a:extLst>
          </p:cNvPr>
          <p:cNvSpPr>
            <a:spLocks noGrp="1"/>
          </p:cNvSpPr>
          <p:nvPr>
            <p:ph type="title"/>
          </p:nvPr>
        </p:nvSpPr>
        <p:spPr/>
        <p:txBody>
          <a:bodyPr>
            <a:normAutofit fontScale="90000"/>
          </a:bodyPr>
          <a:lstStyle/>
          <a:p>
            <a:r>
              <a:rPr lang="en-US" dirty="0"/>
              <a:t>How do deal with each of these problems</a:t>
            </a:r>
          </a:p>
        </p:txBody>
      </p:sp>
      <p:sp>
        <p:nvSpPr>
          <p:cNvPr id="3" name="Content Placeholder 2">
            <a:extLst>
              <a:ext uri="{FF2B5EF4-FFF2-40B4-BE49-F238E27FC236}">
                <a16:creationId xmlns:a16="http://schemas.microsoft.com/office/drawing/2014/main" id="{C995A056-89F5-BD01-A6E4-259414E8550E}"/>
              </a:ext>
            </a:extLst>
          </p:cNvPr>
          <p:cNvSpPr>
            <a:spLocks noGrp="1"/>
          </p:cNvSpPr>
          <p:nvPr>
            <p:ph idx="1"/>
          </p:nvPr>
        </p:nvSpPr>
        <p:spPr/>
        <p:txBody>
          <a:bodyPr/>
          <a:lstStyle/>
          <a:p>
            <a:r>
              <a:rPr lang="en-US" dirty="0"/>
              <a:t>Is an important research topic</a:t>
            </a:r>
          </a:p>
          <a:p>
            <a:r>
              <a:rPr lang="en-US" dirty="0"/>
              <a:t>Many studies and classes at Stanford!</a:t>
            </a:r>
          </a:p>
          <a:p>
            <a:endParaRPr lang="en-US" dirty="0"/>
          </a:p>
        </p:txBody>
      </p:sp>
    </p:spTree>
    <p:extLst>
      <p:ext uri="{BB962C8B-B14F-4D97-AF65-F5344CB8AC3E}">
        <p14:creationId xmlns:p14="http://schemas.microsoft.com/office/powerpoint/2010/main" val="381708373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Large Language Models</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ea typeface="ＭＳ Ｐゴシック" charset="0"/>
                <a:cs typeface="Calibri"/>
              </a:rPr>
              <a:t>Ethical and Safety Issues in Large Language Models</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295186626"/>
      </p:ext>
    </p:extLst>
  </p:cSld>
  <p:clrMapOvr>
    <a:masterClrMapping/>
  </p:clrMapOvr>
  <p:transition/>
</p:sld>
</file>

<file path=ppt/theme/theme1.xml><?xml version="1.0" encoding="utf-8"?>
<a:theme xmlns:a="http://schemas.openxmlformats.org/drawingml/2006/main" name="2_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35928</TotalTime>
  <Words>3593</Words>
  <Application>Microsoft Macintosh PowerPoint</Application>
  <PresentationFormat>Widescreen</PresentationFormat>
  <Paragraphs>487</Paragraphs>
  <Slides>104</Slides>
  <Notes>29</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104</vt:i4>
      </vt:variant>
    </vt:vector>
  </HeadingPairs>
  <TitlesOfParts>
    <vt:vector size="118" baseType="lpstr">
      <vt:lpstr>ＭＳ Ｐゴシック</vt:lpstr>
      <vt:lpstr>NimbusRomNo9L</vt:lpstr>
      <vt:lpstr>Times</vt:lpstr>
      <vt:lpstr>Aptos</vt:lpstr>
      <vt:lpstr>Arial</vt:lpstr>
      <vt:lpstr>Avenir Next</vt:lpstr>
      <vt:lpstr>Calibri</vt:lpstr>
      <vt:lpstr>Courier New</vt:lpstr>
      <vt:lpstr>Franklin Gothic Book</vt:lpstr>
      <vt:lpstr>Lucida Sans Typewriter</vt:lpstr>
      <vt:lpstr>Raleway</vt:lpstr>
      <vt:lpstr>Source Sans Pro</vt:lpstr>
      <vt:lpstr>Times New Roman</vt:lpstr>
      <vt:lpstr>2_Retrospect</vt:lpstr>
      <vt:lpstr>Large Language Models</vt:lpstr>
      <vt:lpstr>Large Language Models</vt:lpstr>
      <vt:lpstr>Language models</vt:lpstr>
      <vt:lpstr>Fundamental intuition of large language models</vt:lpstr>
      <vt:lpstr>What does a model learn from pretraining?</vt:lpstr>
      <vt:lpstr>What is a large language model?</vt:lpstr>
      <vt:lpstr>LLMs can generate! </vt:lpstr>
      <vt:lpstr>Three architectures for large language models</vt:lpstr>
      <vt:lpstr>Decoders</vt:lpstr>
      <vt:lpstr>Encoders</vt:lpstr>
      <vt:lpstr>Encoder-Decoders</vt:lpstr>
      <vt:lpstr>This lecture: decoder-only models</vt:lpstr>
      <vt:lpstr>Large Language Models</vt:lpstr>
      <vt:lpstr>Large Language Models</vt:lpstr>
      <vt:lpstr>Big idea</vt:lpstr>
      <vt:lpstr>Conditional Generation: Generating text conditioned on previous text!</vt:lpstr>
      <vt:lpstr>Key historical intuition: Many practical NLP tasks can be cast as conditional generation!</vt:lpstr>
      <vt:lpstr>Sentiment via conditional generation</vt:lpstr>
      <vt:lpstr>Framing lots of tasks as conditional generation</vt:lpstr>
      <vt:lpstr>PowerPoint Presentation</vt:lpstr>
      <vt:lpstr>Large Language Models</vt:lpstr>
      <vt:lpstr>Large Language Models</vt:lpstr>
      <vt:lpstr>Prompt</vt:lpstr>
      <vt:lpstr>Prompts</vt:lpstr>
      <vt:lpstr>Early prompts were extremely structured</vt:lpstr>
      <vt:lpstr>Prompts can have demonstrations (= examples)</vt:lpstr>
      <vt:lpstr>LLMs usually have a system prompt</vt:lpstr>
      <vt:lpstr>System prompts can be long; 1700 words for Claude Opus4 </vt:lpstr>
      <vt:lpstr>How I think about prompting</vt:lpstr>
      <vt:lpstr>Large Language Models</vt:lpstr>
      <vt:lpstr>Large Language Models</vt:lpstr>
      <vt:lpstr>Recall: Conditional Generation: Generating text conditioned on previous text!</vt:lpstr>
      <vt:lpstr>Where does token probability come from?</vt:lpstr>
      <vt:lpstr>Where does token probability come from?</vt:lpstr>
      <vt:lpstr>Decoding</vt:lpstr>
      <vt:lpstr>Greedy decoding</vt:lpstr>
      <vt:lpstr>Greedy decoding: choosing "all"</vt:lpstr>
      <vt:lpstr>We don't use greedy decoding</vt:lpstr>
      <vt:lpstr>Random sampling</vt:lpstr>
      <vt:lpstr>Random Sampling</vt:lpstr>
      <vt:lpstr>Sampling a word from a distribution</vt:lpstr>
      <vt:lpstr>Random sampling</vt:lpstr>
      <vt:lpstr>Alas, random sampling doesn't work very well</vt:lpstr>
      <vt:lpstr>Factors in word sampling: quality and diversity</vt:lpstr>
      <vt:lpstr>Temperature sampling</vt:lpstr>
      <vt:lpstr>Temperature sampling</vt:lpstr>
      <vt:lpstr>Temperature sampling</vt:lpstr>
      <vt:lpstr>Temperature sampling</vt:lpstr>
      <vt:lpstr>PowerPoint Presentation</vt:lpstr>
      <vt:lpstr>Temperature sampling comes from thermodynamics</vt:lpstr>
      <vt:lpstr>Large Language Models</vt:lpstr>
      <vt:lpstr>Large Language Models</vt:lpstr>
      <vt:lpstr>Three stages of training in LLMs</vt:lpstr>
      <vt:lpstr>Pretraining</vt:lpstr>
      <vt:lpstr>Self-supervised pre-training algorithm</vt:lpstr>
      <vt:lpstr>The language modeling loss</vt:lpstr>
      <vt:lpstr>From chapter: Why –log prob turns out to be  cross-entropy loss</vt:lpstr>
      <vt:lpstr>Teacher forcing</vt:lpstr>
      <vt:lpstr>Training a transformer language model</vt:lpstr>
      <vt:lpstr>LLMs are mainly trained on the web</vt:lpstr>
      <vt:lpstr>Dolma corpus: 3 trillion tokens of English</vt:lpstr>
      <vt:lpstr>Filtering for quality and safety</vt:lpstr>
      <vt:lpstr>Wait, what about other languages?</vt:lpstr>
      <vt:lpstr>Wait, what about other languages?</vt:lpstr>
      <vt:lpstr>How to make an LLM multilingual?</vt:lpstr>
      <vt:lpstr>PowerPoint Presentation</vt:lpstr>
      <vt:lpstr>Large Language Models</vt:lpstr>
      <vt:lpstr>Large Language Models</vt:lpstr>
      <vt:lpstr>Three stages of training in LLMs</vt:lpstr>
      <vt:lpstr>Why isn't pretraining enough to make a language model converse?</vt:lpstr>
      <vt:lpstr>Pretrained language models are text predictors</vt:lpstr>
      <vt:lpstr>Solution: Instruction Tuning</vt:lpstr>
      <vt:lpstr>Instruct tuning = SFT</vt:lpstr>
      <vt:lpstr>Instruction tasks</vt:lpstr>
      <vt:lpstr>Instructions can be complex!  </vt:lpstr>
      <vt:lpstr>16000 tasks in Super Natural Instructions</vt:lpstr>
      <vt:lpstr>SFT datasets also need to be multilingual</vt:lpstr>
      <vt:lpstr>How to do instruct tuning = SFT</vt:lpstr>
      <vt:lpstr>Prompts are a learning signal too!!</vt:lpstr>
      <vt:lpstr>Large Language Models</vt:lpstr>
      <vt:lpstr>Large Language Models</vt:lpstr>
      <vt:lpstr>Better LMs are better at predicting text</vt:lpstr>
      <vt:lpstr>But raw log-likelihood has problems</vt:lpstr>
      <vt:lpstr>Perplexity is normalized for length</vt:lpstr>
      <vt:lpstr>Perplexity</vt:lpstr>
      <vt:lpstr>Perplexity</vt:lpstr>
      <vt:lpstr>Many other factors that we evaluate, like:</vt:lpstr>
      <vt:lpstr>Large Language Models</vt:lpstr>
      <vt:lpstr>1816 eruption of Tambora in Indonesia</vt:lpstr>
      <vt:lpstr>Summer 1816, on Lake Geneva</vt:lpstr>
      <vt:lpstr>18-year-old woman stuck inside a villa in the rain</vt:lpstr>
      <vt:lpstr>Mary Godwin Shelley</vt:lpstr>
      <vt:lpstr>PowerPoint Presentation</vt:lpstr>
      <vt:lpstr>One running theme of Frankenstein</vt:lpstr>
      <vt:lpstr>Implications of Frankenstein for LLMs</vt:lpstr>
      <vt:lpstr>Copyright </vt:lpstr>
      <vt:lpstr>There are problems with scraping from the web</vt:lpstr>
      <vt:lpstr>Privacy</vt:lpstr>
      <vt:lpstr>Hallucination</vt:lpstr>
      <vt:lpstr>Abuse and Toxicity</vt:lpstr>
      <vt:lpstr>Emotional dependence and suicide</vt:lpstr>
      <vt:lpstr>Lots more we saw in last week's lecture</vt:lpstr>
      <vt:lpstr>How do deal with each of these problems</vt:lpstr>
      <vt:lpstr>Large Language Models</vt:lpstr>
    </vt:vector>
  </TitlesOfParts>
  <Manager/>
  <Company>Stanford University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Chatbots and DIalogue Systems</dc:title>
  <dc:subject>Speech and Language Processing</dc:subject>
  <dc:creator>Dan Jurafsky</dc:creator>
  <cp:keywords/>
  <dc:description/>
  <cp:lastModifiedBy>Dan Jurafsky</cp:lastModifiedBy>
  <cp:revision>642</cp:revision>
  <cp:lastPrinted>2021-05-06T16:44:07Z</cp:lastPrinted>
  <dcterms:created xsi:type="dcterms:W3CDTF">2009-02-11T19:56:22Z</dcterms:created>
  <dcterms:modified xsi:type="dcterms:W3CDTF">2026-02-10T22:38:34Z</dcterms:modified>
  <cp:category/>
</cp:coreProperties>
</file>