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tmp" ContentType="image/p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77" r:id="rId2"/>
    <p:sldMasterId id="2147483795" r:id="rId3"/>
    <p:sldMasterId id="2147483804" r:id="rId4"/>
    <p:sldMasterId id="2147483811" r:id="rId5"/>
    <p:sldMasterId id="2147483817" r:id="rId6"/>
  </p:sldMasterIdLst>
  <p:notesMasterIdLst>
    <p:notesMasterId r:id="rId74"/>
  </p:notesMasterIdLst>
  <p:handoutMasterIdLst>
    <p:handoutMasterId r:id="rId75"/>
  </p:handoutMasterIdLst>
  <p:sldIdLst>
    <p:sldId id="326" r:id="rId7"/>
    <p:sldId id="334" r:id="rId8"/>
    <p:sldId id="335" r:id="rId9"/>
    <p:sldId id="333" r:id="rId10"/>
    <p:sldId id="336" r:id="rId11"/>
    <p:sldId id="337" r:id="rId12"/>
    <p:sldId id="401" r:id="rId13"/>
    <p:sldId id="338" r:id="rId14"/>
    <p:sldId id="341" r:id="rId15"/>
    <p:sldId id="340" r:id="rId16"/>
    <p:sldId id="402" r:id="rId17"/>
    <p:sldId id="405" r:id="rId18"/>
    <p:sldId id="342" r:id="rId19"/>
    <p:sldId id="352" r:id="rId20"/>
    <p:sldId id="343" r:id="rId21"/>
    <p:sldId id="344" r:id="rId22"/>
    <p:sldId id="345" r:id="rId23"/>
    <p:sldId id="346" r:id="rId24"/>
    <p:sldId id="347" r:id="rId25"/>
    <p:sldId id="348" r:id="rId26"/>
    <p:sldId id="349" r:id="rId27"/>
    <p:sldId id="350" r:id="rId28"/>
    <p:sldId id="351" r:id="rId29"/>
    <p:sldId id="353" r:id="rId30"/>
    <p:sldId id="354" r:id="rId31"/>
    <p:sldId id="400" r:id="rId32"/>
    <p:sldId id="399" r:id="rId33"/>
    <p:sldId id="361" r:id="rId34"/>
    <p:sldId id="362" r:id="rId35"/>
    <p:sldId id="356" r:id="rId36"/>
    <p:sldId id="357" r:id="rId37"/>
    <p:sldId id="358" r:id="rId38"/>
    <p:sldId id="359" r:id="rId39"/>
    <p:sldId id="360" r:id="rId40"/>
    <p:sldId id="364" r:id="rId41"/>
    <p:sldId id="365" r:id="rId42"/>
    <p:sldId id="366" r:id="rId43"/>
    <p:sldId id="367" r:id="rId44"/>
    <p:sldId id="368" r:id="rId45"/>
    <p:sldId id="369" r:id="rId46"/>
    <p:sldId id="376" r:id="rId47"/>
    <p:sldId id="330" r:id="rId48"/>
    <p:sldId id="329" r:id="rId49"/>
    <p:sldId id="331" r:id="rId50"/>
    <p:sldId id="379" r:id="rId51"/>
    <p:sldId id="378" r:id="rId52"/>
    <p:sldId id="380" r:id="rId53"/>
    <p:sldId id="384" r:id="rId54"/>
    <p:sldId id="385" r:id="rId55"/>
    <p:sldId id="386" r:id="rId56"/>
    <p:sldId id="388" r:id="rId57"/>
    <p:sldId id="393" r:id="rId58"/>
    <p:sldId id="394" r:id="rId59"/>
    <p:sldId id="397" r:id="rId60"/>
    <p:sldId id="417" r:id="rId61"/>
    <p:sldId id="418" r:id="rId62"/>
    <p:sldId id="419" r:id="rId63"/>
    <p:sldId id="420" r:id="rId64"/>
    <p:sldId id="436" r:id="rId65"/>
    <p:sldId id="437" r:id="rId66"/>
    <p:sldId id="439" r:id="rId67"/>
    <p:sldId id="440" r:id="rId68"/>
    <p:sldId id="426" r:id="rId69"/>
    <p:sldId id="427" r:id="rId70"/>
    <p:sldId id="428" r:id="rId71"/>
    <p:sldId id="429" r:id="rId72"/>
    <p:sldId id="390" r:id="rId7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35"/>
    <p:restoredTop sz="74297" autoAdjust="0"/>
  </p:normalViewPr>
  <p:slideViewPr>
    <p:cSldViewPr snapToObjects="1">
      <p:cViewPr varScale="1">
        <p:scale>
          <a:sx n="100" d="100"/>
          <a:sy n="100" d="100"/>
        </p:scale>
        <p:origin x="1160" y="16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73" Type="http://schemas.openxmlformats.org/officeDocument/2006/relationships/slide" Target="slides/slide67.xml"/><Relationship Id="rId74" Type="http://schemas.openxmlformats.org/officeDocument/2006/relationships/notesMaster" Target="notesMasters/notesMaster1.xml"/><Relationship Id="rId75" Type="http://schemas.openxmlformats.org/officeDocument/2006/relationships/handoutMaster" Target="handoutMasters/handoutMaster1.xml"/><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0474398"/>
          <c:y val="0.337475"/>
          <c:w val="0.94756"/>
          <c:h val="0.563907"/>
        </c:manualLayout>
      </c:layout>
      <c:barChart>
        <c:barDir val="col"/>
        <c:grouping val="clustered"/>
        <c:varyColors val="0"/>
        <c:ser>
          <c:idx val="0"/>
          <c:order val="0"/>
          <c:tx>
            <c:strRef>
              <c:f>Sheet1!$A$2</c:f>
              <c:strCache>
                <c:ptCount val="1"/>
                <c:pt idx="0">
                  <c:v>Pre-trained SQuAD</c:v>
                </c:pt>
              </c:strCache>
            </c:strRef>
          </c:tx>
          <c:spPr>
            <a:solidFill>
              <a:srgbClr val="496063"/>
            </a:solidFill>
            <a:ln w="12700" cap="flat">
              <a:noFill/>
              <a:miter lim="400000"/>
            </a:ln>
            <a:effectLst/>
          </c:spPr>
          <c:invertIfNegative val="0"/>
          <c:dLbls>
            <c:numFmt formatCode="#,##0" sourceLinked="0"/>
            <c:spPr>
              <a:noFill/>
              <a:ln>
                <a:noFill/>
              </a:ln>
              <a:effectLst/>
            </c:spPr>
            <c:txPr>
              <a:bodyPr/>
              <a:lstStyle/>
              <a:p>
                <a:pPr>
                  <a:defRPr sz="2400" b="0" i="0" u="none" strike="noStrike">
                    <a:solidFill>
                      <a:srgbClr val="000000"/>
                    </a:solidFill>
                    <a:latin typeface="Helvetica Ligh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SQuAD</c:v>
                </c:pt>
                <c:pt idx="1">
                  <c:v>TREC</c:v>
                </c:pt>
                <c:pt idx="2">
                  <c:v>WebQuestions</c:v>
                </c:pt>
                <c:pt idx="3">
                  <c:v>WikiMovies</c:v>
                </c:pt>
              </c:strCache>
            </c:strRef>
          </c:cat>
          <c:val>
            <c:numRef>
              <c:f>Sheet1!$B$2:$E$2</c:f>
              <c:numCache>
                <c:formatCode>General</c:formatCode>
                <c:ptCount val="4"/>
                <c:pt idx="0">
                  <c:v>27.1</c:v>
                </c:pt>
                <c:pt idx="1">
                  <c:v>19.7</c:v>
                </c:pt>
                <c:pt idx="2">
                  <c:v>11.8</c:v>
                </c:pt>
                <c:pt idx="3">
                  <c:v>24.5</c:v>
                </c:pt>
              </c:numCache>
            </c:numRef>
          </c:val>
        </c:ser>
        <c:ser>
          <c:idx val="1"/>
          <c:order val="1"/>
          <c:tx>
            <c:strRef>
              <c:f>Sheet1!$A$3</c:f>
              <c:strCache>
                <c:ptCount val="1"/>
                <c:pt idx="0">
                  <c:v>Fine-tuning</c:v>
                </c:pt>
              </c:strCache>
            </c:strRef>
          </c:tx>
          <c:spPr>
            <a:solidFill>
              <a:srgbClr val="6C6F39"/>
            </a:solidFill>
            <a:ln w="12700" cap="flat">
              <a:noFill/>
              <a:miter lim="400000"/>
            </a:ln>
            <a:effectLst/>
          </c:spPr>
          <c:invertIfNegative val="0"/>
          <c:dLbls>
            <c:numFmt formatCode="#,##0" sourceLinked="0"/>
            <c:spPr>
              <a:noFill/>
              <a:ln>
                <a:noFill/>
              </a:ln>
              <a:effectLst/>
            </c:spPr>
            <c:txPr>
              <a:bodyPr/>
              <a:lstStyle/>
              <a:p>
                <a:pPr>
                  <a:defRPr sz="2400" b="0" i="0" u="none" strike="noStrike">
                    <a:solidFill>
                      <a:srgbClr val="000000"/>
                    </a:solidFill>
                    <a:latin typeface="Helvetica Ligh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SQuAD</c:v>
                </c:pt>
                <c:pt idx="1">
                  <c:v>TREC</c:v>
                </c:pt>
                <c:pt idx="2">
                  <c:v>WebQuestions</c:v>
                </c:pt>
                <c:pt idx="3">
                  <c:v>WikiMovies</c:v>
                </c:pt>
              </c:strCache>
            </c:strRef>
          </c:cat>
          <c:val>
            <c:numRef>
              <c:f>Sheet1!$B$3:$E$3</c:f>
              <c:numCache>
                <c:formatCode>General</c:formatCode>
                <c:ptCount val="4"/>
                <c:pt idx="0">
                  <c:v>28.4</c:v>
                </c:pt>
                <c:pt idx="1">
                  <c:v>25.7</c:v>
                </c:pt>
                <c:pt idx="2">
                  <c:v>19.5</c:v>
                </c:pt>
                <c:pt idx="3">
                  <c:v>34.3</c:v>
                </c:pt>
              </c:numCache>
            </c:numRef>
          </c:val>
        </c:ser>
        <c:ser>
          <c:idx val="2"/>
          <c:order val="2"/>
          <c:tx>
            <c:strRef>
              <c:f>Sheet1!$A$4</c:f>
              <c:strCache>
                <c:ptCount val="1"/>
                <c:pt idx="0">
                  <c:v>Multi-task learning</c:v>
                </c:pt>
              </c:strCache>
            </c:strRef>
          </c:tx>
          <c:spPr>
            <a:solidFill>
              <a:srgbClr val="F0B24F"/>
            </a:solidFill>
            <a:ln w="12700" cap="flat">
              <a:noFill/>
              <a:miter lim="400000"/>
            </a:ln>
            <a:effectLst/>
          </c:spPr>
          <c:invertIfNegative val="0"/>
          <c:dLbls>
            <c:numFmt formatCode="#,##0" sourceLinked="0"/>
            <c:spPr>
              <a:noFill/>
              <a:ln>
                <a:noFill/>
              </a:ln>
              <a:effectLst/>
            </c:spPr>
            <c:txPr>
              <a:bodyPr/>
              <a:lstStyle/>
              <a:p>
                <a:pPr>
                  <a:defRPr sz="2400" b="0" i="0" u="none" strike="noStrike">
                    <a:solidFill>
                      <a:srgbClr val="000000"/>
                    </a:solidFill>
                    <a:latin typeface="Helvetica Ligh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Sheet1!$B$1:$E$1</c:f>
              <c:strCache>
                <c:ptCount val="4"/>
                <c:pt idx="0">
                  <c:v>SQuAD</c:v>
                </c:pt>
                <c:pt idx="1">
                  <c:v>TREC</c:v>
                </c:pt>
                <c:pt idx="2">
                  <c:v>WebQuestions</c:v>
                </c:pt>
                <c:pt idx="3">
                  <c:v>WikiMovies</c:v>
                </c:pt>
              </c:strCache>
            </c:strRef>
          </c:cat>
          <c:val>
            <c:numRef>
              <c:f>Sheet1!$B$4:$E$4</c:f>
              <c:numCache>
                <c:formatCode>General</c:formatCode>
                <c:ptCount val="4"/>
                <c:pt idx="0">
                  <c:v>29.8</c:v>
                </c:pt>
                <c:pt idx="1">
                  <c:v>25.4</c:v>
                </c:pt>
                <c:pt idx="2">
                  <c:v>20.7</c:v>
                </c:pt>
                <c:pt idx="3">
                  <c:v>36.5</c:v>
                </c:pt>
              </c:numCache>
            </c:numRef>
          </c:val>
        </c:ser>
        <c:dLbls>
          <c:showLegendKey val="0"/>
          <c:showVal val="0"/>
          <c:showCatName val="0"/>
          <c:showSerName val="0"/>
          <c:showPercent val="0"/>
          <c:showBubbleSize val="0"/>
        </c:dLbls>
        <c:gapWidth val="400"/>
        <c:overlap val="-80"/>
        <c:axId val="1758492672"/>
        <c:axId val="1802975232"/>
      </c:barChart>
      <c:catAx>
        <c:axId val="1758492672"/>
        <c:scaling>
          <c:orientation val="minMax"/>
        </c:scaling>
        <c:delete val="0"/>
        <c:axPos val="b"/>
        <c:numFmt formatCode="General" sourceLinked="0"/>
        <c:majorTickMark val="none"/>
        <c:minorTickMark val="none"/>
        <c:tickLblPos val="low"/>
        <c:spPr>
          <a:ln w="12700" cap="flat">
            <a:solidFill>
              <a:srgbClr val="A4A5A4"/>
            </a:solidFill>
            <a:prstDash val="solid"/>
            <a:miter lim="400000"/>
          </a:ln>
        </c:spPr>
        <c:txPr>
          <a:bodyPr rot="0"/>
          <a:lstStyle/>
          <a:p>
            <a:pPr>
              <a:defRPr sz="2800" b="0" i="0" u="none" strike="noStrike">
                <a:solidFill>
                  <a:srgbClr val="000000"/>
                </a:solidFill>
                <a:latin typeface="Helvetica Light"/>
              </a:defRPr>
            </a:pPr>
            <a:endParaRPr lang="en-US"/>
          </a:p>
        </c:txPr>
        <c:crossAx val="1802975232"/>
        <c:crosses val="autoZero"/>
        <c:auto val="1"/>
        <c:lblAlgn val="ctr"/>
        <c:lblOffset val="100"/>
        <c:noMultiLvlLbl val="1"/>
      </c:catAx>
      <c:valAx>
        <c:axId val="1802975232"/>
        <c:scaling>
          <c:orientation val="minMax"/>
        </c:scaling>
        <c:delete val="0"/>
        <c:axPos val="l"/>
        <c:majorGridlines>
          <c:spPr>
            <a:ln w="12700" cap="flat">
              <a:solidFill>
                <a:srgbClr val="929292"/>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2400" b="0" i="0" u="none" strike="noStrike">
                <a:solidFill>
                  <a:srgbClr val="FFFFFF"/>
                </a:solidFill>
                <a:latin typeface="Helvetica Light"/>
              </a:defRPr>
            </a:pPr>
            <a:endParaRPr lang="en-US"/>
          </a:p>
        </c:txPr>
        <c:crossAx val="1758492672"/>
        <c:crosses val="autoZero"/>
        <c:crossBetween val="between"/>
        <c:majorUnit val="10.0"/>
        <c:minorUnit val="5.0"/>
      </c:valAx>
      <c:spPr>
        <a:noFill/>
        <a:ln w="12700" cap="flat">
          <a:noFill/>
          <a:miter lim="400000"/>
        </a:ln>
        <a:effectLst/>
      </c:spPr>
    </c:plotArea>
    <c:legend>
      <c:legendPos val="t"/>
      <c:layout>
        <c:manualLayout>
          <c:xMode val="edge"/>
          <c:yMode val="edge"/>
          <c:x val="0.00221274"/>
          <c:y val="0.0"/>
          <c:w val="0.47921"/>
          <c:h val="0.225017"/>
        </c:manualLayout>
      </c:layout>
      <c:overlay val="1"/>
      <c:spPr>
        <a:noFill/>
        <a:ln w="12700" cap="flat">
          <a:noFill/>
          <a:miter lim="400000"/>
        </a:ln>
        <a:effectLst/>
      </c:spPr>
      <c:txPr>
        <a:bodyPr rot="0"/>
        <a:lstStyle/>
        <a:p>
          <a:pPr>
            <a:defRPr sz="3000" b="0" i="0" u="none" strike="noStrike">
              <a:solidFill>
                <a:srgbClr val="000000"/>
              </a:solidFill>
              <a:latin typeface="Helvetica Light"/>
            </a:defRPr>
          </a:pPr>
          <a:endParaRPr lang="en-US"/>
        </a:p>
      </c:txPr>
    </c:legend>
    <c:plotVisOnly val="1"/>
    <c:dispBlanksAs val="gap"/>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B32288F2-017B-B04D-83D8-AD1BD3014CDD}" type="datetime1">
              <a:rPr lang="en-US"/>
              <a:pPr>
                <a:defRPr/>
              </a:pPr>
              <a:t>6/9/17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ACB459B4-76EB-F045-A426-3370A77A663F}" type="slidenum">
              <a:rPr lang="en-US"/>
              <a:pPr>
                <a:defRPr/>
              </a:pPr>
              <a:t>‹#›</a:t>
            </a:fld>
            <a:endParaRPr lang="en-US"/>
          </a:p>
        </p:txBody>
      </p:sp>
    </p:spTree>
    <p:extLst>
      <p:ext uri="{BB962C8B-B14F-4D97-AF65-F5344CB8AC3E}">
        <p14:creationId xmlns:p14="http://schemas.microsoft.com/office/powerpoint/2010/main" val="199827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D61C58F1-A905-5D43-B9D1-BD44C5FBAC78}" type="datetime1">
              <a:rPr lang="en-US"/>
              <a:pPr>
                <a:defRPr/>
              </a:pPr>
              <a:t>6/9/17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032DD9B8-21BD-D44B-9807-A38DF4C9D867}" type="slidenum">
              <a:rPr lang="en-US"/>
              <a:pPr>
                <a:defRPr/>
              </a:pPr>
              <a:t>‹#›</a:t>
            </a:fld>
            <a:endParaRPr lang="en-US"/>
          </a:p>
        </p:txBody>
      </p:sp>
    </p:spTree>
    <p:extLst>
      <p:ext uri="{BB962C8B-B14F-4D97-AF65-F5344CB8AC3E}">
        <p14:creationId xmlns:p14="http://schemas.microsoft.com/office/powerpoint/2010/main" val="24545011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a:t>
            </a:r>
            <a:r>
              <a:rPr lang="en-US" baseline="0" dirty="0" smtClean="0"/>
              <a:t> exam procedures</a:t>
            </a:r>
          </a:p>
          <a:p>
            <a:r>
              <a:rPr lang="en-US" baseline="0" dirty="0" smtClean="0"/>
              <a:t>Sample final exam</a:t>
            </a:r>
          </a:p>
          <a:p>
            <a:r>
              <a:rPr lang="en-US" baseline="0" dirty="0" smtClean="0"/>
              <a:t>All grades will be available by next Thursday morning!</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1</a:t>
            </a:fld>
            <a:endParaRPr lang="en-US"/>
          </a:p>
        </p:txBody>
      </p:sp>
    </p:spTree>
    <p:extLst>
      <p:ext uri="{BB962C8B-B14F-4D97-AF65-F5344CB8AC3E}">
        <p14:creationId xmlns:p14="http://schemas.microsoft.com/office/powerpoint/2010/main" val="1617315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BBF0EB-3F46-FA45-8BCA-8BC241BB1D47}" type="slidenum">
              <a:rPr lang="en-US"/>
              <a:pPr>
                <a:defRPr/>
              </a:pPr>
              <a:t>3</a:t>
            </a:fld>
            <a:endParaRPr lang="en-US"/>
          </a:p>
        </p:txBody>
      </p:sp>
      <p:sp>
        <p:nvSpPr>
          <p:cNvPr id="113666"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113667" name="Rectangle 3"/>
          <p:cNvSpPr>
            <a:spLocks noGrp="1" noChangeArrowheads="1"/>
          </p:cNvSpPr>
          <p:nvPr>
            <p:ph type="body" idx="1"/>
          </p:nvPr>
        </p:nvSpPr>
        <p:spPr>
          <a:xfrm>
            <a:off x="685483" y="4344134"/>
            <a:ext cx="5487036" cy="4113951"/>
          </a:xfrm>
          <a:solidFill>
            <a:srgbClr val="FFFFFF"/>
          </a:solidFill>
          <a:ln>
            <a:solidFill>
              <a:srgbClr val="000000"/>
            </a:solidFill>
            <a:miter lim="800000"/>
            <a:headEnd/>
            <a:tailEnd/>
          </a:ln>
        </p:spPr>
        <p:txBody>
          <a:bodyPr/>
          <a:lstStyle/>
          <a:p>
            <a:pPr>
              <a:defRPr/>
            </a:pPr>
            <a:r>
              <a:rPr lang="en-GB" smtClean="0">
                <a:cs typeface="+mn-cs"/>
              </a:rPr>
              <a:t>Of course it is a difficult area to evaluate the performance of systems as different people have different ideas as to what constitutes an answer, especially if the systems are trying to return </a:t>
            </a:r>
            <a:r>
              <a:rPr lang="en-GB" i="1" smtClean="0">
                <a:cs typeface="+mn-cs"/>
              </a:rPr>
              <a:t>exact</a:t>
            </a:r>
            <a:r>
              <a:rPr lang="en-GB" smtClean="0">
                <a:cs typeface="+mn-cs"/>
              </a:rPr>
              <a:t> answers.</a:t>
            </a:r>
          </a:p>
        </p:txBody>
      </p:sp>
    </p:spTree>
    <p:extLst>
      <p:ext uri="{BB962C8B-B14F-4D97-AF65-F5344CB8AC3E}">
        <p14:creationId xmlns:p14="http://schemas.microsoft.com/office/powerpoint/2010/main" val="926975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Danny Sullivan on </a:t>
            </a:r>
            <a:r>
              <a:rPr lang="en-US" dirty="0" err="1" smtClean="0"/>
              <a:t>SearchEngineLand</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5</a:t>
            </a:fld>
            <a:endParaRPr lang="en-US"/>
          </a:p>
        </p:txBody>
      </p:sp>
    </p:spTree>
    <p:extLst>
      <p:ext uri="{BB962C8B-B14F-4D97-AF65-F5344CB8AC3E}">
        <p14:creationId xmlns:p14="http://schemas.microsoft.com/office/powerpoint/2010/main" val="85922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Took long time for search ranking team to feel that QA was important. Mobile changed this.</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11</a:t>
            </a:fld>
            <a:endParaRPr lang="en-US"/>
          </a:p>
        </p:txBody>
      </p:sp>
    </p:spTree>
    <p:extLst>
      <p:ext uri="{BB962C8B-B14F-4D97-AF65-F5344CB8AC3E}">
        <p14:creationId xmlns:p14="http://schemas.microsoft.com/office/powerpoint/2010/main" val="333204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we exploit knowledge to better</a:t>
            </a:r>
            <a:r>
              <a:rPr lang="en-US" baseline="0" dirty="0" smtClean="0"/>
              <a:t> satisfy user needs for information and actions.</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24</a:t>
            </a:fld>
            <a:endParaRPr lang="en-US"/>
          </a:p>
        </p:txBody>
      </p:sp>
    </p:spTree>
    <p:extLst>
      <p:ext uri="{BB962C8B-B14F-4D97-AF65-F5344CB8AC3E}">
        <p14:creationId xmlns:p14="http://schemas.microsoft.com/office/powerpoint/2010/main" val="1142122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[Six months ago,] Bing General Manager Emma Williams was sitting on the sofa with her mom, trying to find a Cary Grant movie, but neither could recall the name of the film they wanted to watch.</a:t>
            </a: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“I started searching on my </a:t>
            </a:r>
            <a:r>
              <a:rPr lang="en-US" dirty="0" err="1" smtClean="0"/>
              <a:t>Tivo</a:t>
            </a:r>
            <a:r>
              <a:rPr lang="en-US" dirty="0" smtClean="0"/>
              <a:t> for Cary Grant. I went through my </a:t>
            </a:r>
            <a:r>
              <a:rPr lang="en-US" dirty="0" err="1" smtClean="0"/>
              <a:t>XBox</a:t>
            </a:r>
            <a:r>
              <a:rPr lang="en-US" dirty="0" smtClean="0"/>
              <a:t>, I spent 45-minutes trying to nail down the movie – which happened to be Arsenic and Old Lace,” says Williams, “We wasted 45-minutes of our togetherness time searching.”</a:t>
            </a: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“We have one billion entities; we know about people, places and things, so we darn well know about Cary Grant and his movies,” said Williams. She told her staff that she wanted to invent an experience where she could find Cary Grant’s Arsenic and Old Lace in four seconds.</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26</a:t>
            </a:fld>
            <a:endParaRPr lang="en-US"/>
          </a:p>
        </p:txBody>
      </p:sp>
    </p:spTree>
    <p:extLst>
      <p:ext uri="{BB962C8B-B14F-4D97-AF65-F5344CB8AC3E}">
        <p14:creationId xmlns:p14="http://schemas.microsoft.com/office/powerpoint/2010/main" val="1635934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Goes off to build probabilistic models that I won’t show….</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34</a:t>
            </a:fld>
            <a:endParaRPr lang="en-US"/>
          </a:p>
        </p:txBody>
      </p:sp>
    </p:spTree>
    <p:extLst>
      <p:ext uri="{BB962C8B-B14F-4D97-AF65-F5344CB8AC3E}">
        <p14:creationId xmlns:p14="http://schemas.microsoft.com/office/powerpoint/2010/main" val="2346993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hodgepodge of related strings only</a:t>
            </a:r>
            <a:r>
              <a:rPr lang="en-US" baseline="0" dirty="0" smtClean="0"/>
              <a:t> actionable through search</a:t>
            </a:r>
          </a:p>
          <a:p>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35</a:t>
            </a:fld>
            <a:endParaRPr lang="en-US"/>
          </a:p>
        </p:txBody>
      </p:sp>
    </p:spTree>
    <p:extLst>
      <p:ext uri="{BB962C8B-B14F-4D97-AF65-F5344CB8AC3E}">
        <p14:creationId xmlns:p14="http://schemas.microsoft.com/office/powerpoint/2010/main" val="82785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b="1">
                <a:solidFill>
                  <a:schemeClr val="tx1"/>
                </a:solidFill>
                <a:latin typeface="Arial" pitchFamily="34" charset="0"/>
              </a:defRPr>
            </a:lvl1pPr>
            <a:lvl2pPr marL="737824" indent="-283778" eaLnBrk="0" hangingPunct="0">
              <a:defRPr sz="2200" b="1">
                <a:solidFill>
                  <a:schemeClr val="tx1"/>
                </a:solidFill>
                <a:latin typeface="Arial" pitchFamily="34" charset="0"/>
              </a:defRPr>
            </a:lvl2pPr>
            <a:lvl3pPr marL="1135113" indent="-227023" eaLnBrk="0" hangingPunct="0">
              <a:defRPr sz="2200" b="1">
                <a:solidFill>
                  <a:schemeClr val="tx1"/>
                </a:solidFill>
                <a:latin typeface="Arial" pitchFamily="34" charset="0"/>
              </a:defRPr>
            </a:lvl3pPr>
            <a:lvl4pPr marL="1589159" indent="-227023" eaLnBrk="0" hangingPunct="0">
              <a:defRPr sz="2200" b="1">
                <a:solidFill>
                  <a:schemeClr val="tx1"/>
                </a:solidFill>
                <a:latin typeface="Arial" pitchFamily="34" charset="0"/>
              </a:defRPr>
            </a:lvl4pPr>
            <a:lvl5pPr marL="2043204" indent="-227023" eaLnBrk="0" hangingPunct="0">
              <a:defRPr sz="2200" b="1">
                <a:solidFill>
                  <a:schemeClr val="tx1"/>
                </a:solidFill>
                <a:latin typeface="Arial" pitchFamily="34" charset="0"/>
              </a:defRPr>
            </a:lvl5pPr>
            <a:lvl6pPr marL="2497249" indent="-227023" eaLnBrk="0" fontAlgn="base" hangingPunct="0">
              <a:spcBef>
                <a:spcPct val="0"/>
              </a:spcBef>
              <a:spcAft>
                <a:spcPct val="0"/>
              </a:spcAft>
              <a:defRPr sz="2200" b="1">
                <a:solidFill>
                  <a:schemeClr val="tx1"/>
                </a:solidFill>
                <a:latin typeface="Arial" pitchFamily="34" charset="0"/>
              </a:defRPr>
            </a:lvl6pPr>
            <a:lvl7pPr marL="2951295" indent="-227023" eaLnBrk="0" fontAlgn="base" hangingPunct="0">
              <a:spcBef>
                <a:spcPct val="0"/>
              </a:spcBef>
              <a:spcAft>
                <a:spcPct val="0"/>
              </a:spcAft>
              <a:defRPr sz="2200" b="1">
                <a:solidFill>
                  <a:schemeClr val="tx1"/>
                </a:solidFill>
                <a:latin typeface="Arial" pitchFamily="34" charset="0"/>
              </a:defRPr>
            </a:lvl7pPr>
            <a:lvl8pPr marL="3405340" indent="-227023" eaLnBrk="0" fontAlgn="base" hangingPunct="0">
              <a:spcBef>
                <a:spcPct val="0"/>
              </a:spcBef>
              <a:spcAft>
                <a:spcPct val="0"/>
              </a:spcAft>
              <a:defRPr sz="2200" b="1">
                <a:solidFill>
                  <a:schemeClr val="tx1"/>
                </a:solidFill>
                <a:latin typeface="Arial" pitchFamily="34" charset="0"/>
              </a:defRPr>
            </a:lvl8pPr>
            <a:lvl9pPr marL="3859385" indent="-227023" eaLnBrk="0" fontAlgn="base" hangingPunct="0">
              <a:spcBef>
                <a:spcPct val="0"/>
              </a:spcBef>
              <a:spcAft>
                <a:spcPct val="0"/>
              </a:spcAft>
              <a:defRPr sz="2200" b="1">
                <a:solidFill>
                  <a:schemeClr val="tx1"/>
                </a:solidFill>
                <a:latin typeface="Arial" pitchFamily="34" charset="0"/>
              </a:defRPr>
            </a:lvl9pPr>
          </a:lstStyle>
          <a:p>
            <a:pPr eaLnBrk="1" hangingPunct="1"/>
            <a:fld id="{369A479C-1317-43B9-90E6-587C4BE794B2}" type="slidenum">
              <a:rPr lang="de-DE" sz="1200" b="0"/>
              <a:pPr eaLnBrk="1" hangingPunct="1"/>
              <a:t>40</a:t>
            </a:fld>
            <a:endParaRPr lang="de-DE" sz="1200" b="0"/>
          </a:p>
        </p:txBody>
      </p:sp>
      <p:sp>
        <p:nvSpPr>
          <p:cNvPr id="43011" name="Rectangle 2"/>
          <p:cNvSpPr>
            <a:spLocks noGrp="1" noRot="1" noChangeAspect="1" noChangeArrowheads="1" noTextEdit="1"/>
          </p:cNvSpPr>
          <p:nvPr>
            <p:ph type="sldImg"/>
          </p:nvPr>
        </p:nvSpPr>
        <p:spPr>
          <a:xfrm>
            <a:off x="1150938" y="696913"/>
            <a:ext cx="4554537" cy="3414712"/>
          </a:xfrm>
          <a:ln/>
        </p:spPr>
      </p:sp>
      <p:sp>
        <p:nvSpPr>
          <p:cNvPr id="43012" name="Rectangle 3"/>
          <p:cNvSpPr>
            <a:spLocks noGrp="1" noChangeArrowheads="1"/>
          </p:cNvSpPr>
          <p:nvPr>
            <p:ph type="body" idx="1"/>
          </p:nvPr>
        </p:nvSpPr>
        <p:spPr>
          <a:xfrm>
            <a:off x="993450" y="4359519"/>
            <a:ext cx="4869501" cy="413678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781967" eaLnBrk="1" hangingPunct="1"/>
            <a:r>
              <a:rPr lang="en-GB" dirty="0" smtClean="0">
                <a:latin typeface="Arial" pitchFamily="34" charset="0"/>
              </a:rPr>
              <a:t>Disambiguate by bringing together consistent</a:t>
            </a:r>
            <a:r>
              <a:rPr lang="en-GB" baseline="0" dirty="0" smtClean="0">
                <a:latin typeface="Arial" pitchFamily="34" charset="0"/>
              </a:rPr>
              <a:t> grouping.</a:t>
            </a:r>
          </a:p>
          <a:p>
            <a:pPr defTabSz="781967" eaLnBrk="1" hangingPunct="1"/>
            <a:endParaRPr lang="en-GB" dirty="0" smtClean="0">
              <a:latin typeface="Arial" pitchFamily="34" charset="0"/>
            </a:endParaRPr>
          </a:p>
        </p:txBody>
      </p:sp>
      <p:sp>
        <p:nvSpPr>
          <p:cNvPr id="43013" name="Footer Placeholder 1"/>
          <p:cNvSpPr>
            <a:spLocks noGrp="1"/>
          </p:cNvSpPr>
          <p:nvPr>
            <p:ph type="ftr" sz="quarter" idx="4"/>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b="1">
                <a:solidFill>
                  <a:schemeClr val="tx1"/>
                </a:solidFill>
                <a:latin typeface="Arial" pitchFamily="34" charset="0"/>
              </a:defRPr>
            </a:lvl1pPr>
            <a:lvl2pPr marL="737824" indent="-283778" eaLnBrk="0" hangingPunct="0">
              <a:defRPr sz="2200" b="1">
                <a:solidFill>
                  <a:schemeClr val="tx1"/>
                </a:solidFill>
                <a:latin typeface="Arial" pitchFamily="34" charset="0"/>
              </a:defRPr>
            </a:lvl2pPr>
            <a:lvl3pPr marL="1135113" indent="-227023" eaLnBrk="0" hangingPunct="0">
              <a:defRPr sz="2200" b="1">
                <a:solidFill>
                  <a:schemeClr val="tx1"/>
                </a:solidFill>
                <a:latin typeface="Arial" pitchFamily="34" charset="0"/>
              </a:defRPr>
            </a:lvl3pPr>
            <a:lvl4pPr marL="1589159" indent="-227023" eaLnBrk="0" hangingPunct="0">
              <a:defRPr sz="2200" b="1">
                <a:solidFill>
                  <a:schemeClr val="tx1"/>
                </a:solidFill>
                <a:latin typeface="Arial" pitchFamily="34" charset="0"/>
              </a:defRPr>
            </a:lvl4pPr>
            <a:lvl5pPr marL="2043204" indent="-227023" eaLnBrk="0" hangingPunct="0">
              <a:defRPr sz="2200" b="1">
                <a:solidFill>
                  <a:schemeClr val="tx1"/>
                </a:solidFill>
                <a:latin typeface="Arial" pitchFamily="34" charset="0"/>
              </a:defRPr>
            </a:lvl5pPr>
            <a:lvl6pPr marL="2497249" indent="-227023" eaLnBrk="0" fontAlgn="base" hangingPunct="0">
              <a:spcBef>
                <a:spcPct val="0"/>
              </a:spcBef>
              <a:spcAft>
                <a:spcPct val="0"/>
              </a:spcAft>
              <a:defRPr sz="2200" b="1">
                <a:solidFill>
                  <a:schemeClr val="tx1"/>
                </a:solidFill>
                <a:latin typeface="Arial" pitchFamily="34" charset="0"/>
              </a:defRPr>
            </a:lvl6pPr>
            <a:lvl7pPr marL="2951295" indent="-227023" eaLnBrk="0" fontAlgn="base" hangingPunct="0">
              <a:spcBef>
                <a:spcPct val="0"/>
              </a:spcBef>
              <a:spcAft>
                <a:spcPct val="0"/>
              </a:spcAft>
              <a:defRPr sz="2200" b="1">
                <a:solidFill>
                  <a:schemeClr val="tx1"/>
                </a:solidFill>
                <a:latin typeface="Arial" pitchFamily="34" charset="0"/>
              </a:defRPr>
            </a:lvl7pPr>
            <a:lvl8pPr marL="3405340" indent="-227023" eaLnBrk="0" fontAlgn="base" hangingPunct="0">
              <a:spcBef>
                <a:spcPct val="0"/>
              </a:spcBef>
              <a:spcAft>
                <a:spcPct val="0"/>
              </a:spcAft>
              <a:defRPr sz="2200" b="1">
                <a:solidFill>
                  <a:schemeClr val="tx1"/>
                </a:solidFill>
                <a:latin typeface="Arial" pitchFamily="34" charset="0"/>
              </a:defRPr>
            </a:lvl8pPr>
            <a:lvl9pPr marL="3859385" indent="-227023" eaLnBrk="0" fontAlgn="base" hangingPunct="0">
              <a:spcBef>
                <a:spcPct val="0"/>
              </a:spcBef>
              <a:spcAft>
                <a:spcPct val="0"/>
              </a:spcAft>
              <a:defRPr sz="2200" b="1">
                <a:solidFill>
                  <a:schemeClr val="tx1"/>
                </a:solidFill>
                <a:latin typeface="Arial" pitchFamily="34" charset="0"/>
              </a:defRPr>
            </a:lvl9pPr>
          </a:lstStyle>
          <a:p>
            <a:pPr eaLnBrk="1" hangingPunct="1"/>
            <a:endParaRPr lang="en-US" sz="1200" b="0"/>
          </a:p>
        </p:txBody>
      </p:sp>
    </p:spTree>
    <p:extLst>
      <p:ext uri="{BB962C8B-B14F-4D97-AF65-F5344CB8AC3E}">
        <p14:creationId xmlns:p14="http://schemas.microsoft.com/office/powerpoint/2010/main" val="562932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this is a latent question</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42</a:t>
            </a:fld>
            <a:endParaRPr lang="en-US"/>
          </a:p>
        </p:txBody>
      </p:sp>
    </p:spTree>
    <p:extLst>
      <p:ext uri="{BB962C8B-B14F-4D97-AF65-F5344CB8AC3E}">
        <p14:creationId xmlns:p14="http://schemas.microsoft.com/office/powerpoint/2010/main" val="920399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analysis on the fly. Have exact context.</a:t>
            </a:r>
          </a:p>
          <a:p>
            <a:endParaRPr lang="en-US" dirty="0" smtClean="0"/>
          </a:p>
          <a:p>
            <a:r>
              <a:rPr lang="en-US" dirty="0" smtClean="0"/>
              <a:t>Not good for aggregate questions or information integration.</a:t>
            </a:r>
            <a:endParaRPr lang="en-US" dirty="0"/>
          </a:p>
        </p:txBody>
      </p:sp>
      <p:sp>
        <p:nvSpPr>
          <p:cNvPr id="4" name="Slide Number Placeholder 3"/>
          <p:cNvSpPr>
            <a:spLocks noGrp="1"/>
          </p:cNvSpPr>
          <p:nvPr>
            <p:ph type="sldNum" sz="quarter" idx="10"/>
          </p:nvPr>
        </p:nvSpPr>
        <p:spPr/>
        <p:txBody>
          <a:bodyPr/>
          <a:lstStyle/>
          <a:p>
            <a:pPr>
              <a:defRPr/>
            </a:pPr>
            <a:fld id="{032DD9B8-21BD-D44B-9807-A38DF4C9D867}" type="slidenum">
              <a:rPr lang="en-US" smtClean="0"/>
              <a:pPr>
                <a:defRPr/>
              </a:pPr>
              <a:t>46</a:t>
            </a:fld>
            <a:endParaRPr lang="en-US"/>
          </a:p>
        </p:txBody>
      </p:sp>
    </p:spTree>
    <p:extLst>
      <p:ext uri="{BB962C8B-B14F-4D97-AF65-F5344CB8AC3E}">
        <p14:creationId xmlns:p14="http://schemas.microsoft.com/office/powerpoint/2010/main" val="3319161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 I’d like to tell you about what computers can now do with material in human</a:t>
            </a:r>
            <a:r>
              <a:rPr lang="en-US" baseline="0" dirty="0" smtClean="0"/>
              <a:t> languages. We’re finding good ways to get computers to understand human language texts, and a key part of that is having computers knowing enough about the world.  Indeed, these two things are related because texts are knowledge.</a:t>
            </a:r>
            <a:endParaRPr lang="en-US" dirty="0" smtClean="0"/>
          </a:p>
          <a:p>
            <a:endParaRPr lang="en-US" dirty="0" smtClean="0"/>
          </a:p>
          <a:p>
            <a:r>
              <a:rPr lang="en-US" dirty="0" smtClean="0"/>
              <a:t>Have a good first sentence!</a:t>
            </a:r>
          </a:p>
          <a:p>
            <a:r>
              <a:rPr lang="en-US" dirty="0" smtClean="0"/>
              <a:t>Trinity College Library, Dublin. The long room.</a:t>
            </a:r>
          </a:p>
          <a:p>
            <a:endParaRPr lang="en-US" dirty="0" smtClean="0"/>
          </a:p>
        </p:txBody>
      </p:sp>
      <p:sp>
        <p:nvSpPr>
          <p:cNvPr id="4" name="Slide Number Placeholder 3"/>
          <p:cNvSpPr>
            <a:spLocks noGrp="1"/>
          </p:cNvSpPr>
          <p:nvPr>
            <p:ph type="sldNum" sz="quarter" idx="10"/>
          </p:nvPr>
        </p:nvSpPr>
        <p:spPr/>
        <p:txBody>
          <a:bodyPr/>
          <a:lstStyle/>
          <a:p>
            <a:fld id="{3EB9031F-EB71-7642-8F3C-6FDC1408CB92}"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296492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 year olds in 2012 were born in 1992. Can’t remember</a:t>
            </a:r>
            <a:r>
              <a:rPr lang="en-US" baseline="0" dirty="0" smtClean="0"/>
              <a:t> life before the web! </a:t>
            </a:r>
            <a:r>
              <a:rPr lang="en-US" sz="1200" dirty="0" smtClean="0">
                <a:solidFill>
                  <a:schemeClr val="tx2"/>
                </a:solidFill>
              </a:rPr>
              <a:t>[ex-Yahoo!/Craigslist]</a:t>
            </a:r>
            <a:r>
              <a:rPr lang="en-US" sz="2000" dirty="0" smtClean="0"/>
              <a:t> </a:t>
            </a:r>
          </a:p>
          <a:p>
            <a:endParaRPr lang="en-US" sz="2000" dirty="0" smtClean="0"/>
          </a:p>
          <a:p>
            <a:pPr marL="0">
              <a:lnSpc>
                <a:spcPct val="80000"/>
              </a:lnSpc>
              <a:spcAft>
                <a:spcPts val="600"/>
              </a:spcAft>
              <a:buFont typeface="Wingdings" pitchFamily="-65" charset="2"/>
              <a:buNone/>
            </a:pPr>
            <a:r>
              <a:rPr lang="en-US" sz="1200" dirty="0" smtClean="0"/>
              <a:t>Back in the late 90s when I was building things that passed for </a:t>
            </a:r>
            <a:r>
              <a:rPr lang="en-US" sz="1200" i="1" dirty="0" smtClean="0"/>
              <a:t>knowledge management tools</a:t>
            </a:r>
            <a:r>
              <a:rPr lang="en-US" sz="1200" dirty="0" smtClean="0"/>
              <a:t> at Marathon Oil, there was all this talk about </a:t>
            </a:r>
            <a:r>
              <a:rPr lang="en-US" sz="1200" i="1" dirty="0" smtClean="0"/>
              <a:t>knowledge workers</a:t>
            </a:r>
            <a:r>
              <a:rPr lang="en-US" sz="1200" dirty="0" smtClean="0"/>
              <a:t>. These were people who’d have vast quantities of knowledge at their fingertips. All they needed was ways to organize, classify, search, and collaborate.</a:t>
            </a:r>
          </a:p>
          <a:p>
            <a:pPr marL="0">
              <a:lnSpc>
                <a:spcPct val="80000"/>
              </a:lnSpc>
              <a:spcAft>
                <a:spcPts val="600"/>
              </a:spcAft>
              <a:buFont typeface="Wingdings" pitchFamily="-65" charset="2"/>
              <a:buNone/>
            </a:pPr>
            <a:r>
              <a:rPr lang="en-US" sz="1200" dirty="0" smtClean="0"/>
              <a:t>I think we’ve made it. But the information isn’t organized like I had envisioned a few years ago. It’s just this big ugly mess known as </a:t>
            </a:r>
            <a:r>
              <a:rPr lang="en-US" sz="1200" b="1" dirty="0" smtClean="0"/>
              <a:t>The Web</a:t>
            </a:r>
            <a:r>
              <a:rPr lang="en-US" sz="1200" dirty="0" smtClean="0"/>
              <a:t>. Lots of pockets of information from mailing lists, weblogs, communities, and company web sites are loosely tied together by hyperlinks. </a:t>
            </a:r>
            <a:r>
              <a:rPr lang="en-US" sz="1200" dirty="0" smtClean="0">
                <a:solidFill>
                  <a:srgbClr val="008000"/>
                </a:solidFill>
              </a:rPr>
              <a:t>There’s no grand schema or centralized database. There’s little structure or quality control. No global vocabulary.</a:t>
            </a:r>
          </a:p>
          <a:p>
            <a:pPr marL="0">
              <a:lnSpc>
                <a:spcPct val="80000"/>
              </a:lnSpc>
              <a:spcAft>
                <a:spcPts val="600"/>
              </a:spcAft>
              <a:buFont typeface="Wingdings" pitchFamily="-65" charset="2"/>
              <a:buNone/>
            </a:pPr>
            <a:r>
              <a:rPr lang="en-US" sz="1200" dirty="0" smtClean="0"/>
              <a:t>But even with all that going against it, it’s all indexed and easily searchable thanks largely to Google and the companies that preceded it (</a:t>
            </a:r>
            <a:r>
              <a:rPr lang="en-US" sz="1200" dirty="0" err="1" smtClean="0"/>
              <a:t>Altavista</a:t>
            </a:r>
            <a:r>
              <a:rPr lang="en-US" sz="1200" dirty="0" smtClean="0"/>
              <a:t>, Yahoo, etc.). Most of the time it actually works. </a:t>
            </a:r>
            <a:r>
              <a:rPr lang="en-US" sz="1200" b="1" dirty="0" smtClean="0"/>
              <a:t>Amazing!</a:t>
            </a: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49</a:t>
            </a:fld>
            <a:endParaRPr lang="en-US"/>
          </a:p>
        </p:txBody>
      </p:sp>
    </p:spTree>
    <p:extLst>
      <p:ext uri="{BB962C8B-B14F-4D97-AF65-F5344CB8AC3E}">
        <p14:creationId xmlns:p14="http://schemas.microsoft.com/office/powerpoint/2010/main" val="2146253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50</a:t>
            </a:fld>
            <a:endParaRPr lang="en-US"/>
          </a:p>
        </p:txBody>
      </p:sp>
    </p:spTree>
    <p:extLst>
      <p:ext uri="{BB962C8B-B14F-4D97-AF65-F5344CB8AC3E}">
        <p14:creationId xmlns:p14="http://schemas.microsoft.com/office/powerpoint/2010/main" val="2343369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your pragmatics for free</a:t>
            </a:r>
          </a:p>
          <a:p>
            <a:r>
              <a:rPr lang="en-US" dirty="0" smtClean="0"/>
              <a:t>Working with texts, it’s easy to pick up on such associations</a:t>
            </a:r>
          </a:p>
          <a:p>
            <a:r>
              <a:rPr lang="en-US" dirty="0" smtClean="0"/>
              <a:t>It’s difficult to get the same sort of easy pragmatics in knowledge bases?</a:t>
            </a: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437288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9209F-A8AC-4E64-AE41-0EEC08D01313}" type="slidenum">
              <a:rPr lang="en-US">
                <a:solidFill>
                  <a:prstClr val="black"/>
                </a:solidFill>
                <a:latin typeface="Calibri"/>
              </a:rPr>
              <a:pPr/>
              <a:t>52</a:t>
            </a:fld>
            <a:endParaRPr lang="en-US">
              <a:solidFill>
                <a:prstClr val="black"/>
              </a:solidFill>
              <a:latin typeface="Calibri"/>
            </a:endParaRPr>
          </a:p>
        </p:txBody>
      </p:sp>
    </p:spTree>
    <p:extLst>
      <p:ext uri="{BB962C8B-B14F-4D97-AF65-F5344CB8AC3E}">
        <p14:creationId xmlns:p14="http://schemas.microsoft.com/office/powerpoint/2010/main" val="3907421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79209F-A8AC-4E64-AE41-0EEC08D01313}" type="slidenum">
              <a:rPr lang="en-US">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79557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8886B8-E31C-414B-8DF2-62FA728E81E4}" type="slidenum">
              <a:rPr lang="en-US"/>
              <a:pPr>
                <a:defRPr/>
              </a:pPr>
              <a:t>54</a:t>
            </a:fld>
            <a:endParaRPr lang="en-US"/>
          </a:p>
        </p:txBody>
      </p:sp>
      <p:sp>
        <p:nvSpPr>
          <p:cNvPr id="422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22915" name="Rectangle 3"/>
          <p:cNvSpPr>
            <a:spLocks noGrp="1" noChangeArrowheads="1"/>
          </p:cNvSpPr>
          <p:nvPr>
            <p:ph type="body" idx="1"/>
          </p:nvPr>
        </p:nvSpPr>
        <p:spPr/>
        <p:txBody>
          <a:bodyPr/>
          <a:lstStyle/>
          <a:p>
            <a:pPr>
              <a:defRPr/>
            </a:pPr>
            <a:endParaRPr lang="en-US" smtClean="0">
              <a:cs typeface="+mn-cs"/>
            </a:endParaRPr>
          </a:p>
        </p:txBody>
      </p:sp>
    </p:spTree>
    <p:extLst>
      <p:ext uri="{BB962C8B-B14F-4D97-AF65-F5344CB8AC3E}">
        <p14:creationId xmlns:p14="http://schemas.microsoft.com/office/powerpoint/2010/main" val="477813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 name="Shape 780"/>
          <p:cNvSpPr>
            <a:spLocks noGrp="1" noRot="1" noChangeAspect="1"/>
          </p:cNvSpPr>
          <p:nvPr>
            <p:ph type="sldImg"/>
          </p:nvPr>
        </p:nvSpPr>
        <p:spPr>
          <a:prstGeom prst="rect">
            <a:avLst/>
          </a:prstGeom>
        </p:spPr>
        <p:txBody>
          <a:bodyPr/>
          <a:lstStyle/>
          <a:p>
            <a:endParaRPr/>
          </a:p>
        </p:txBody>
      </p:sp>
      <p:sp>
        <p:nvSpPr>
          <p:cNvPr id="781" name="Shape 781"/>
          <p:cNvSpPr>
            <a:spLocks noGrp="1"/>
          </p:cNvSpPr>
          <p:nvPr>
            <p:ph type="body" sz="quarter" idx="1"/>
          </p:nvPr>
        </p:nvSpPr>
        <p:spPr>
          <a:prstGeom prst="rect">
            <a:avLst/>
          </a:prstGeom>
        </p:spPr>
        <p:txBody>
          <a:bodyPr/>
          <a:lstStyle/>
          <a:p>
            <a:r>
              <a:t>In terms of the parsing speed, our parser is like twice faster than MaltParser, and more than 50 times faster than MSTParser.</a:t>
            </a:r>
          </a:p>
        </p:txBody>
      </p:sp>
    </p:spTree>
    <p:extLst>
      <p:ext uri="{BB962C8B-B14F-4D97-AF65-F5344CB8AC3E}">
        <p14:creationId xmlns:p14="http://schemas.microsoft.com/office/powerpoint/2010/main" val="1870172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Shape 791"/>
          <p:cNvSpPr>
            <a:spLocks noGrp="1" noRot="1" noChangeAspect="1"/>
          </p:cNvSpPr>
          <p:nvPr>
            <p:ph type="sldImg"/>
          </p:nvPr>
        </p:nvSpPr>
        <p:spPr>
          <a:prstGeom prst="rect">
            <a:avLst/>
          </a:prstGeom>
        </p:spPr>
        <p:txBody>
          <a:bodyPr/>
          <a:lstStyle/>
          <a:p>
            <a:endParaRPr/>
          </a:p>
        </p:txBody>
      </p:sp>
      <p:sp>
        <p:nvSpPr>
          <p:cNvPr id="792" name="Shape 792"/>
          <p:cNvSpPr>
            <a:spLocks noGrp="1"/>
          </p:cNvSpPr>
          <p:nvPr>
            <p:ph type="body" sz="quarter" idx="1"/>
          </p:nvPr>
        </p:nvSpPr>
        <p:spPr>
          <a:prstGeom prst="rect">
            <a:avLst/>
          </a:prstGeom>
        </p:spPr>
        <p:txBody>
          <a:bodyPr/>
          <a:lstStyle/>
          <a:p>
            <a:r>
              <a:t>In terms of the parsing speed, our parser is like twice faster than MaltParser, and more than 50 times faster than MSTParser.</a:t>
            </a:r>
          </a:p>
        </p:txBody>
      </p:sp>
    </p:spTree>
    <p:extLst>
      <p:ext uri="{BB962C8B-B14F-4D97-AF65-F5344CB8AC3E}">
        <p14:creationId xmlns:p14="http://schemas.microsoft.com/office/powerpoint/2010/main" val="1088288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 name="Shape 800"/>
          <p:cNvSpPr>
            <a:spLocks noGrp="1" noRot="1" noChangeAspect="1"/>
          </p:cNvSpPr>
          <p:nvPr>
            <p:ph type="sldImg"/>
          </p:nvPr>
        </p:nvSpPr>
        <p:spPr>
          <a:prstGeom prst="rect">
            <a:avLst/>
          </a:prstGeom>
        </p:spPr>
        <p:txBody>
          <a:bodyPr/>
          <a:lstStyle/>
          <a:p>
            <a:endParaRPr/>
          </a:p>
        </p:txBody>
      </p:sp>
      <p:sp>
        <p:nvSpPr>
          <p:cNvPr id="801" name="Shape 801"/>
          <p:cNvSpPr>
            <a:spLocks noGrp="1"/>
          </p:cNvSpPr>
          <p:nvPr>
            <p:ph type="body" sz="quarter" idx="1"/>
          </p:nvPr>
        </p:nvSpPr>
        <p:spPr>
          <a:prstGeom prst="rect">
            <a:avLst/>
          </a:prstGeom>
        </p:spPr>
        <p:txBody>
          <a:bodyPr/>
          <a:lstStyle/>
          <a:p>
            <a:r>
              <a:t>In terms of the parsing speed, our parser is like twice faster than MaltParser, and more than 50 times faster than MSTParser.</a:t>
            </a:r>
          </a:p>
        </p:txBody>
      </p:sp>
    </p:spTree>
    <p:extLst>
      <p:ext uri="{BB962C8B-B14F-4D97-AF65-F5344CB8AC3E}">
        <p14:creationId xmlns:p14="http://schemas.microsoft.com/office/powerpoint/2010/main" val="733882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Shape 809"/>
          <p:cNvSpPr>
            <a:spLocks noGrp="1" noRot="1" noChangeAspect="1"/>
          </p:cNvSpPr>
          <p:nvPr>
            <p:ph type="sldImg"/>
          </p:nvPr>
        </p:nvSpPr>
        <p:spPr>
          <a:prstGeom prst="rect">
            <a:avLst/>
          </a:prstGeom>
        </p:spPr>
        <p:txBody>
          <a:bodyPr/>
          <a:lstStyle/>
          <a:p>
            <a:endParaRPr/>
          </a:p>
        </p:txBody>
      </p:sp>
      <p:sp>
        <p:nvSpPr>
          <p:cNvPr id="810" name="Shape 810"/>
          <p:cNvSpPr>
            <a:spLocks noGrp="1"/>
          </p:cNvSpPr>
          <p:nvPr>
            <p:ph type="body" sz="quarter" idx="1"/>
          </p:nvPr>
        </p:nvSpPr>
        <p:spPr>
          <a:prstGeom prst="rect">
            <a:avLst/>
          </a:prstGeom>
        </p:spPr>
        <p:txBody>
          <a:bodyPr/>
          <a:lstStyle/>
          <a:p>
            <a:r>
              <a:t>In terms of the parsing speed, our parser is like twice faster than MaltParser, and more than 50 times faster than MSTParser.</a:t>
            </a:r>
          </a:p>
        </p:txBody>
      </p:sp>
    </p:spTree>
    <p:extLst>
      <p:ext uri="{BB962C8B-B14F-4D97-AF65-F5344CB8AC3E}">
        <p14:creationId xmlns:p14="http://schemas.microsoft.com/office/powerpoint/2010/main" val="1092648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233337"/>
        </a:solidFill>
        <a:effectLst/>
      </p:bgPr>
    </p:bg>
    <p:spTree>
      <p:nvGrpSpPr>
        <p:cNvPr id="1" name=""/>
        <p:cNvGrpSpPr/>
        <p:nvPr/>
      </p:nvGrpSpPr>
      <p:grpSpPr>
        <a:xfrm>
          <a:off x="0" y="0"/>
          <a:ext cx="0" cy="0"/>
          <a:chOff x="0" y="0"/>
          <a:chExt cx="0" cy="0"/>
        </a:xfrm>
      </p:grpSpPr>
      <p:sp>
        <p:nvSpPr>
          <p:cNvPr id="10" name="Rectangle 2"/>
          <p:cNvSpPr>
            <a:spLocks noGrp="1" noChangeArrowheads="1"/>
          </p:cNvSpPr>
          <p:nvPr>
            <p:ph type="ctrTitle"/>
          </p:nvPr>
        </p:nvSpPr>
        <p:spPr>
          <a:xfrm>
            <a:off x="1084263" y="4800600"/>
            <a:ext cx="6992937" cy="1447800"/>
          </a:xfrm>
        </p:spPr>
        <p:txBody>
          <a:bodyPr anchor="t" anchorCtr="0"/>
          <a:lstStyle>
            <a:lvl1pPr algn="ctr">
              <a:defRPr sz="2800" b="0">
                <a:solidFill>
                  <a:schemeClr val="bg1"/>
                </a:solidFill>
                <a:latin typeface="+mn-lt"/>
              </a:defRPr>
            </a:lvl1pPr>
          </a:lstStyle>
          <a:p>
            <a:r>
              <a:rPr lang="en-US" dirty="0" smtClean="0"/>
              <a:t>Click to edit Master title style</a:t>
            </a:r>
            <a:endParaRPr lang="en-US" dirty="0"/>
          </a:p>
        </p:txBody>
      </p:sp>
      <p:sp>
        <p:nvSpPr>
          <p:cNvPr id="4" name="TextBox 3"/>
          <p:cNvSpPr txBox="1">
            <a:spLocks noChangeArrowheads="1"/>
          </p:cNvSpPr>
          <p:nvPr/>
        </p:nvSpPr>
        <p:spPr bwMode="auto">
          <a:xfrm>
            <a:off x="1084263" y="2217737"/>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dirty="0" smtClean="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827337"/>
            <a:ext cx="5646737"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4800" b="1" dirty="0">
                <a:solidFill>
                  <a:srgbClr val="139CB7"/>
                </a:solidFill>
                <a:latin typeface="Calibri" charset="0"/>
              </a:rPr>
              <a:t>Information Retrieval</a:t>
            </a:r>
          </a:p>
        </p:txBody>
      </p:sp>
      <p:sp>
        <p:nvSpPr>
          <p:cNvPr id="3" name="Subtitle 2"/>
          <p:cNvSpPr>
            <a:spLocks noGrp="1"/>
          </p:cNvSpPr>
          <p:nvPr>
            <p:ph type="subTitle" idx="1"/>
          </p:nvPr>
        </p:nvSpPr>
        <p:spPr>
          <a:xfrm>
            <a:off x="4648200" y="609600"/>
            <a:ext cx="3733800" cy="1371600"/>
          </a:xfrm>
        </p:spPr>
        <p:txBody>
          <a:bodyPr anchor="ctr" anchorCtr="0"/>
          <a:lstStyle>
            <a:lvl1pPr marL="0" indent="0" algn="r">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08E10E88-658D-2545-A1B9-729B65870798}" type="datetime1">
              <a:rPr lang="en-US"/>
              <a:pPr>
                <a:defRPr/>
              </a:pPr>
              <a:t>6/9/17</a:t>
            </a:fld>
            <a:endParaRPr lang="en-US" dirty="0"/>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200FAB7A-8204-A746-9887-80C660D31040}" type="slidenum">
              <a:rPr lang="en-US"/>
              <a:pPr>
                <a:defRPr/>
              </a:pPr>
              <a:t>‹#›</a:t>
            </a:fld>
            <a:endParaRPr lang="en-US"/>
          </a:p>
        </p:txBody>
      </p:sp>
    </p:spTree>
    <p:extLst>
      <p:ext uri="{BB962C8B-B14F-4D97-AF65-F5344CB8AC3E}">
        <p14:creationId xmlns:p14="http://schemas.microsoft.com/office/powerpoint/2010/main" val="12351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4B4CA5F-9229-0144-A712-C9105B540A78}" type="datetime1">
              <a:rPr lang="en-US"/>
              <a:pPr>
                <a:defRPr/>
              </a:pPr>
              <a:t>6/9/17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B03E57-477B-5447-A87D-482B9F57B7FB}" type="slidenum">
              <a:rPr lang="en-US"/>
              <a:pPr>
                <a:defRPr/>
              </a:pPr>
              <a:t>‹#›</a:t>
            </a:fld>
            <a:endParaRPr lang="en-US"/>
          </a:p>
        </p:txBody>
      </p:sp>
    </p:spTree>
    <p:extLst>
      <p:ext uri="{BB962C8B-B14F-4D97-AF65-F5344CB8AC3E}">
        <p14:creationId xmlns:p14="http://schemas.microsoft.com/office/powerpoint/2010/main" val="273545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5D03E2-C8CF-834F-9398-C9B0614CB948}" type="datetime1">
              <a:rPr lang="en-US"/>
              <a:pPr>
                <a:defRPr/>
              </a:pPr>
              <a:t>6/9/17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9585A3-1DDE-AC48-B507-B35C121247E9}" type="slidenum">
              <a:rPr lang="en-US"/>
              <a:pPr>
                <a:defRPr/>
              </a:pPr>
              <a:t>‹#›</a:t>
            </a:fld>
            <a:endParaRPr lang="en-US"/>
          </a:p>
        </p:txBody>
      </p:sp>
    </p:spTree>
    <p:extLst>
      <p:ext uri="{BB962C8B-B14F-4D97-AF65-F5344CB8AC3E}">
        <p14:creationId xmlns:p14="http://schemas.microsoft.com/office/powerpoint/2010/main" val="225274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4073FF73-E328-FF48-B859-69958D6CCE14}" type="datetime1">
              <a:rPr lang="en-US"/>
              <a:pPr>
                <a:defRPr/>
              </a:pPr>
              <a:t>6/9/17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EF136396-EC06-4B4C-9AE1-DB84DC2B5629}" type="slidenum">
              <a:rPr lang="en-US"/>
              <a:pPr>
                <a:defRPr/>
              </a:pPr>
              <a:t>‹#›</a:t>
            </a:fld>
            <a:endParaRPr lang="en-US"/>
          </a:p>
        </p:txBody>
      </p:sp>
    </p:spTree>
    <p:extLst>
      <p:ext uri="{BB962C8B-B14F-4D97-AF65-F5344CB8AC3E}">
        <p14:creationId xmlns:p14="http://schemas.microsoft.com/office/powerpoint/2010/main" val="12167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fld id="{FCFA75A6-8A70-5441-B1CB-402BF944C47E}" type="datetime1">
              <a:rPr lang="en-US"/>
              <a:pPr>
                <a:defRPr/>
              </a:pPr>
              <a:t>6/9/17</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7D7D8C09-9C7A-D24E-9AFF-3DD22D5FFFB4}" type="slidenum">
              <a:rPr lang="en-US"/>
              <a:pPr>
                <a:defRPr/>
              </a:pPr>
              <a:t>‹#›</a:t>
            </a:fld>
            <a:endParaRPr lang="en-US"/>
          </a:p>
        </p:txBody>
      </p:sp>
    </p:spTree>
    <p:extLst>
      <p:ext uri="{BB962C8B-B14F-4D97-AF65-F5344CB8AC3E}">
        <p14:creationId xmlns:p14="http://schemas.microsoft.com/office/powerpoint/2010/main" val="381713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3597B497-A71A-1740-819A-9804C49FEFDE}" type="datetime1">
              <a:rPr lang="en-US"/>
              <a:pPr>
                <a:defRPr/>
              </a:pPr>
              <a:t>6/9/17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828E9BC4-93AF-9043-B145-28F956D27855}" type="slidenum">
              <a:rPr lang="en-US"/>
              <a:pPr>
                <a:defRPr/>
              </a:pPr>
              <a:t>‹#›</a:t>
            </a:fld>
            <a:endParaRPr lang="en-US"/>
          </a:p>
        </p:txBody>
      </p:sp>
    </p:spTree>
    <p:extLst>
      <p:ext uri="{BB962C8B-B14F-4D97-AF65-F5344CB8AC3E}">
        <p14:creationId xmlns:p14="http://schemas.microsoft.com/office/powerpoint/2010/main" val="401448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85BE30D-BFDD-D34E-819B-C6DFC1F45537}" type="datetime1">
              <a:rPr lang="en-US"/>
              <a:pPr>
                <a:defRPr/>
              </a:pPr>
              <a:t>6/9/17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56FF6D7-0795-1E49-BB0D-C874EB7E718B}" type="slidenum">
              <a:rPr lang="en-US"/>
              <a:pPr>
                <a:defRPr/>
              </a:pPr>
              <a:t>‹#›</a:t>
            </a:fld>
            <a:endParaRPr lang="en-US"/>
          </a:p>
        </p:txBody>
      </p:sp>
    </p:spTree>
    <p:extLst>
      <p:ext uri="{BB962C8B-B14F-4D97-AF65-F5344CB8AC3E}">
        <p14:creationId xmlns:p14="http://schemas.microsoft.com/office/powerpoint/2010/main" val="126476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1439DE2-A7FB-3141-8E90-5175301FBAD3}" type="datetime1">
              <a:rPr lang="en-US"/>
              <a:pPr>
                <a:defRPr/>
              </a:pPr>
              <a:t>6/9/17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1A71902-5202-B345-91B6-06D77D011A7C}" type="slidenum">
              <a:rPr lang="en-US"/>
              <a:pPr>
                <a:defRPr/>
              </a:pPr>
              <a:t>‹#›</a:t>
            </a:fld>
            <a:endParaRPr lang="en-US"/>
          </a:p>
        </p:txBody>
      </p:sp>
    </p:spTree>
    <p:extLst>
      <p:ext uri="{BB962C8B-B14F-4D97-AF65-F5344CB8AC3E}">
        <p14:creationId xmlns:p14="http://schemas.microsoft.com/office/powerpoint/2010/main" val="2945554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6D13D0-9C11-8C40-B859-74BC7D9BC080}" type="datetime1">
              <a:rPr lang="en-US"/>
              <a:pPr>
                <a:defRPr/>
              </a:pPr>
              <a:t>6/9/17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5A6EE2-8A93-2246-983F-A803AEB64E36}" type="slidenum">
              <a:rPr lang="en-US"/>
              <a:pPr>
                <a:defRPr/>
              </a:pPr>
              <a:t>‹#›</a:t>
            </a:fld>
            <a:endParaRPr lang="en-US"/>
          </a:p>
        </p:txBody>
      </p:sp>
    </p:spTree>
    <p:extLst>
      <p:ext uri="{BB962C8B-B14F-4D97-AF65-F5344CB8AC3E}">
        <p14:creationId xmlns:p14="http://schemas.microsoft.com/office/powerpoint/2010/main" val="627649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2062FEA-39CC-0F40-A601-550054FBDD5F}" type="datetime1">
              <a:rPr lang="en-US"/>
              <a:pPr>
                <a:defRPr/>
              </a:pPr>
              <a:t>6/9/17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F3F123-D72E-254A-A8C6-1B618697352A}" type="slidenum">
              <a:rPr lang="en-US"/>
              <a:pPr>
                <a:defRPr/>
              </a:pPr>
              <a:t>‹#›</a:t>
            </a:fld>
            <a:endParaRPr lang="en-US"/>
          </a:p>
        </p:txBody>
      </p:sp>
    </p:spTree>
    <p:extLst>
      <p:ext uri="{BB962C8B-B14F-4D97-AF65-F5344CB8AC3E}">
        <p14:creationId xmlns:p14="http://schemas.microsoft.com/office/powerpoint/2010/main" val="437435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D03E053-78F5-E04D-A02A-316CCB2D309B}" type="datetime1">
              <a:rPr lang="en-US"/>
              <a:pPr>
                <a:defRPr/>
              </a:pPr>
              <a:t>6/9/17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0D5876-7DD2-A34F-9FA2-BA3D7EAD0418}" type="slidenum">
              <a:rPr lang="en-US"/>
              <a:pPr>
                <a:defRPr/>
              </a:pPr>
              <a:t>‹#›</a:t>
            </a:fld>
            <a:endParaRPr lang="en-US"/>
          </a:p>
        </p:txBody>
      </p:sp>
    </p:spTree>
    <p:extLst>
      <p:ext uri="{BB962C8B-B14F-4D97-AF65-F5344CB8AC3E}">
        <p14:creationId xmlns:p14="http://schemas.microsoft.com/office/powerpoint/2010/main" val="1039789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533400" y="681037"/>
            <a:ext cx="7929564" cy="1452563"/>
          </a:xfrm>
        </p:spPr>
        <p:txBody>
          <a:bodyPr/>
          <a:lstStyle>
            <a:lvl1pPr algn="ctr">
              <a:defRPr sz="3600" b="1"/>
            </a:lvl1pPr>
          </a:lstStyle>
          <a:p>
            <a:r>
              <a:rPr lang="en-US" smtClean="0"/>
              <a:t>Click to edit Master title style</a:t>
            </a:r>
            <a:endParaRPr lang="en-US" dirty="0"/>
          </a:p>
        </p:txBody>
      </p:sp>
      <p:sp>
        <p:nvSpPr>
          <p:cNvPr id="205827" name="Rectangle 3"/>
          <p:cNvSpPr>
            <a:spLocks noGrp="1" noChangeArrowheads="1"/>
          </p:cNvSpPr>
          <p:nvPr>
            <p:ph type="subTitle" idx="1"/>
          </p:nvPr>
        </p:nvSpPr>
        <p:spPr>
          <a:xfrm>
            <a:off x="1219200" y="4343400"/>
            <a:ext cx="6705600" cy="1727200"/>
          </a:xfrm>
        </p:spPr>
        <p:txBody>
          <a:bodyPr/>
          <a:lstStyle>
            <a:lvl1pPr marL="0" indent="0" algn="ctr">
              <a:spcBef>
                <a:spcPts val="900"/>
              </a:spcBef>
              <a:buFont typeface="Times" pitchFamily="-65" charset="0"/>
              <a:buNone/>
              <a:defRPr/>
            </a:lvl1pPr>
          </a:lstStyle>
          <a:p>
            <a:r>
              <a:rPr lang="en-US" smtClean="0"/>
              <a:t>Click to edit Master subtitle style</a:t>
            </a:r>
            <a:endParaRPr lang="en-US" dirty="0"/>
          </a:p>
        </p:txBody>
      </p:sp>
      <p:sp>
        <p:nvSpPr>
          <p:cNvPr id="5" name="Rectangle 4"/>
          <p:cNvSpPr>
            <a:spLocks noGrp="1" noChangeArrowheads="1"/>
          </p:cNvSpPr>
          <p:nvPr>
            <p:ph type="dt" sz="half" idx="10"/>
          </p:nvPr>
        </p:nvSpPr>
        <p:spPr>
          <a:xfrm>
            <a:off x="7239000" y="6248400"/>
            <a:ext cx="1219200" cy="457200"/>
          </a:xfrm>
        </p:spPr>
        <p:txBody>
          <a:bodyPr anchor="b"/>
          <a:lstStyle>
            <a:lvl1pPr>
              <a:defRPr>
                <a:solidFill>
                  <a:schemeClr val="bg2"/>
                </a:solidFill>
              </a:defRPr>
            </a:lvl1pPr>
          </a:lstStyle>
          <a:p>
            <a:pPr>
              <a:defRPr/>
            </a:pPr>
            <a:endParaRPr lang="en-US" dirty="0">
              <a:solidFill>
                <a:srgbClr val="E7D19A"/>
              </a:solidFill>
              <a:latin typeface="Calibri"/>
            </a:endParaRPr>
          </a:p>
        </p:txBody>
      </p:sp>
      <p:sp>
        <p:nvSpPr>
          <p:cNvPr id="6" name="Rectangle 5"/>
          <p:cNvSpPr>
            <a:spLocks noGrp="1" noChangeArrowheads="1"/>
          </p:cNvSpPr>
          <p:nvPr>
            <p:ph type="ftr" sz="quarter" idx="11"/>
          </p:nvPr>
        </p:nvSpPr>
        <p:spPr>
          <a:xfrm>
            <a:off x="3429000" y="6248400"/>
            <a:ext cx="1905000" cy="457200"/>
          </a:xfrm>
        </p:spPr>
        <p:txBody>
          <a:bodyPr anchor="b"/>
          <a:lstStyle>
            <a:lvl1pPr>
              <a:defRPr>
                <a:solidFill>
                  <a:schemeClr val="bg2"/>
                </a:solidFill>
              </a:defRPr>
            </a:lvl1pPr>
          </a:lstStyle>
          <a:p>
            <a:pPr>
              <a:defRPr/>
            </a:pPr>
            <a:endParaRPr lang="en-US" dirty="0">
              <a:solidFill>
                <a:srgbClr val="E7D19A"/>
              </a:solidFill>
              <a:latin typeface="Calibri"/>
            </a:endParaRPr>
          </a:p>
        </p:txBody>
      </p:sp>
      <p:sp>
        <p:nvSpPr>
          <p:cNvPr id="11" name="Rectangle 6"/>
          <p:cNvSpPr>
            <a:spLocks noGrp="1" noChangeArrowheads="1"/>
          </p:cNvSpPr>
          <p:nvPr>
            <p:ph type="sldNum" sz="quarter" idx="12"/>
          </p:nvPr>
        </p:nvSpPr>
        <p:spPr>
          <a:xfrm>
            <a:off x="533400" y="6248400"/>
            <a:ext cx="765174" cy="457200"/>
          </a:xfrm>
        </p:spPr>
        <p:txBody>
          <a:bodyPr anchor="b"/>
          <a:lstStyle>
            <a:lvl1pPr>
              <a:defRPr>
                <a:solidFill>
                  <a:schemeClr val="bg2"/>
                </a:solidFill>
              </a:defRPr>
            </a:lvl1pPr>
          </a:lstStyle>
          <a:p>
            <a:fld id="{E74C7FEE-6B48-4643-BCFB-F13B0E13E171}" type="slidenum">
              <a:rPr lang="en-US">
                <a:solidFill>
                  <a:srgbClr val="E7D19A"/>
                </a:solidFill>
                <a:latin typeface="Calibri"/>
              </a:rPr>
              <a:pPr/>
              <a:t>‹#›</a:t>
            </a:fld>
            <a:endParaRPr lang="en-US" dirty="0">
              <a:solidFill>
                <a:srgbClr val="E7D19A"/>
              </a:solidFill>
              <a:latin typeface="Calibri"/>
            </a:endParaRPr>
          </a:p>
        </p:txBody>
      </p:sp>
      <p:pic>
        <p:nvPicPr>
          <p:cNvPr id="8" name="Picture 7"/>
          <p:cNvPicPr>
            <a:picLocks noChangeAspect="1"/>
          </p:cNvPicPr>
          <p:nvPr userDrawn="1"/>
        </p:nvPicPr>
        <p:blipFill>
          <a:blip r:embed="rId2"/>
          <a:stretch>
            <a:fillRect/>
          </a:stretch>
        </p:blipFill>
        <p:spPr>
          <a:xfrm>
            <a:off x="3581400" y="2438400"/>
            <a:ext cx="1630944" cy="1641939"/>
          </a:xfrm>
          <a:prstGeom prst="rect">
            <a:avLst/>
          </a:prstGeom>
        </p:spPr>
      </p:pic>
    </p:spTree>
    <p:extLst>
      <p:ext uri="{BB962C8B-B14F-4D97-AF65-F5344CB8AC3E}">
        <p14:creationId xmlns:p14="http://schemas.microsoft.com/office/powerpoint/2010/main" val="2483078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803400"/>
            <a:ext cx="8534400" cy="444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6273800"/>
            <a:ext cx="1981200" cy="457200"/>
          </a:xfrm>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xfrm>
            <a:off x="3048000" y="6273800"/>
            <a:ext cx="2895600" cy="457200"/>
          </a:xfrm>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26718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803400"/>
            <a:ext cx="8534400" cy="444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6858000" y="6273800"/>
            <a:ext cx="1981200" cy="457200"/>
          </a:xfrm>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xfrm>
            <a:off x="3048000" y="6273800"/>
            <a:ext cx="2895600" cy="457200"/>
          </a:xfrm>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2143411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9C2BDC8F-D922-0A4E-AAA0-9C7D97FF3D71}"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59654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6273800"/>
            <a:ext cx="1981200" cy="457200"/>
          </a:xfrm>
          <a:ln/>
        </p:spPr>
        <p:txBody>
          <a:bodyPr/>
          <a:lstStyle>
            <a:lvl1pPr>
              <a:defRPr/>
            </a:lvl1pPr>
          </a:lstStyle>
          <a:p>
            <a:pPr>
              <a:defRPr/>
            </a:pPr>
            <a:endParaRPr lang="en-US" dirty="0">
              <a:solidFill>
                <a:prstClr val="black"/>
              </a:solidFill>
              <a:latin typeface="Calibri"/>
            </a:endParaRPr>
          </a:p>
        </p:txBody>
      </p:sp>
      <p:sp>
        <p:nvSpPr>
          <p:cNvPr id="6" name="Rectangle 6"/>
          <p:cNvSpPr>
            <a:spLocks noGrp="1" noChangeArrowheads="1"/>
          </p:cNvSpPr>
          <p:nvPr>
            <p:ph type="ftr" sz="quarter" idx="11"/>
          </p:nvPr>
        </p:nvSpPr>
        <p:spPr>
          <a:xfrm>
            <a:off x="2667000" y="6248400"/>
            <a:ext cx="2895600" cy="457200"/>
          </a:xfrm>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6306270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No Logo">
    <p:spTree>
      <p:nvGrpSpPr>
        <p:cNvPr id="1" name=""/>
        <p:cNvGrpSpPr/>
        <p:nvPr/>
      </p:nvGrpSpPr>
      <p:grpSpPr>
        <a:xfrm>
          <a:off x="0" y="0"/>
          <a:ext cx="0" cy="0"/>
          <a:chOff x="0" y="0"/>
          <a:chExt cx="0" cy="0"/>
        </a:xfrm>
      </p:grpSpPr>
      <p:sp>
        <p:nvSpPr>
          <p:cNvPr id="2" name="Title 1"/>
          <p:cNvSpPr>
            <a:spLocks noGrp="1"/>
          </p:cNvSpPr>
          <p:nvPr>
            <p:ph type="title"/>
          </p:nvPr>
        </p:nvSpPr>
        <p:spPr>
          <a:xfrm>
            <a:off x="304800" y="508000"/>
            <a:ext cx="8534400" cy="9906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48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67200" y="1752600"/>
            <a:ext cx="3810000" cy="4495800"/>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5"/>
          <p:cNvSpPr>
            <a:spLocks noGrp="1" noChangeArrowheads="1"/>
          </p:cNvSpPr>
          <p:nvPr>
            <p:ph type="dt" sz="half" idx="10"/>
          </p:nvPr>
        </p:nvSpPr>
        <p:spPr>
          <a:xfrm>
            <a:off x="6096000" y="6273800"/>
            <a:ext cx="1981200" cy="457200"/>
          </a:xfrm>
          <a:ln/>
        </p:spPr>
        <p:txBody>
          <a:bodyPr/>
          <a:lstStyle>
            <a:lvl1pPr>
              <a:defRPr/>
            </a:lvl1pPr>
          </a:lstStyle>
          <a:p>
            <a:pPr>
              <a:defRPr/>
            </a:pPr>
            <a:endParaRPr lang="en-US" dirty="0">
              <a:solidFill>
                <a:prstClr val="black"/>
              </a:solidFill>
              <a:latin typeface="Calibri"/>
            </a:endParaRPr>
          </a:p>
        </p:txBody>
      </p:sp>
      <p:sp>
        <p:nvSpPr>
          <p:cNvPr id="6" name="Rectangle 6"/>
          <p:cNvSpPr>
            <a:spLocks noGrp="1" noChangeArrowheads="1"/>
          </p:cNvSpPr>
          <p:nvPr>
            <p:ph type="ftr" sz="quarter" idx="11"/>
          </p:nvPr>
        </p:nvSpPr>
        <p:spPr>
          <a:xfrm>
            <a:off x="2667000" y="6248400"/>
            <a:ext cx="2895600" cy="457200"/>
          </a:xfrm>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BAC7A63A-31A1-2C4C-95AA-A445DBCAB174}"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363642804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671637"/>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2311400"/>
            <a:ext cx="4040188"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7" y="1671637"/>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7" y="2311400"/>
            <a:ext cx="4041775"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5"/>
          <p:cNvSpPr>
            <a:spLocks noGrp="1" noChangeArrowheads="1"/>
          </p:cNvSpPr>
          <p:nvPr>
            <p:ph type="dt" sz="half" idx="10"/>
          </p:nvPr>
        </p:nvSpPr>
        <p:spPr>
          <a:xfrm>
            <a:off x="6248400" y="6273800"/>
            <a:ext cx="1981200" cy="457200"/>
          </a:xfrm>
          <a:ln/>
        </p:spPr>
        <p:txBody>
          <a:bodyPr/>
          <a:lstStyle>
            <a:lvl1pPr>
              <a:defRPr/>
            </a:lvl1pPr>
          </a:lstStyle>
          <a:p>
            <a:pPr>
              <a:defRPr/>
            </a:pPr>
            <a:endParaRPr lang="en-US">
              <a:solidFill>
                <a:prstClr val="black"/>
              </a:solidFill>
              <a:latin typeface="Calibri"/>
            </a:endParaRPr>
          </a:p>
        </p:txBody>
      </p:sp>
      <p:sp>
        <p:nvSpPr>
          <p:cNvPr id="8" name="Rectangle 6"/>
          <p:cNvSpPr>
            <a:spLocks noGrp="1" noChangeArrowheads="1"/>
          </p:cNvSpPr>
          <p:nvPr>
            <p:ph type="ftr" sz="quarter" idx="11"/>
          </p:nvPr>
        </p:nvSpPr>
        <p:spPr>
          <a:xfrm>
            <a:off x="2819400" y="6273800"/>
            <a:ext cx="2895600" cy="457200"/>
          </a:xfrm>
          <a:ln/>
        </p:spPr>
        <p:txBody>
          <a:bodyPr/>
          <a:lstStyle>
            <a:lvl1pPr>
              <a:defRPr/>
            </a:lvl1pPr>
          </a:lstStyle>
          <a:p>
            <a:pPr>
              <a:defRPr/>
            </a:pPr>
            <a:endParaRPr lang="en-US">
              <a:solidFill>
                <a:prstClr val="black"/>
              </a:solidFill>
              <a:latin typeface="Calibri"/>
            </a:endParaRPr>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solidFill>
                  <a:prstClr val="black"/>
                </a:solidFill>
                <a:latin typeface="Calibri"/>
              </a:rPr>
              <a:pPr/>
              <a:t>‹#›</a:t>
            </a:fld>
            <a:endParaRPr lang="en-US">
              <a:solidFill>
                <a:prstClr val="black"/>
              </a:solidFill>
              <a:latin typeface="Calibri"/>
            </a:endParaRPr>
          </a:p>
        </p:txBody>
      </p:sp>
      <p:sp>
        <p:nvSpPr>
          <p:cNvPr id="10"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
        <p:nvSpPr>
          <p:cNvPr id="11" name="Title 1"/>
          <p:cNvSpPr>
            <a:spLocks noGrp="1"/>
          </p:cNvSpPr>
          <p:nvPr>
            <p:ph type="title"/>
          </p:nvPr>
        </p:nvSpPr>
        <p:spPr>
          <a:xfrm>
            <a:off x="1371600" y="508000"/>
            <a:ext cx="7467600" cy="9906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648727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solidFill>
                  <a:prstClr val="black"/>
                </a:solidFill>
                <a:latin typeface="Calibri"/>
              </a:rPr>
              <a:pPr/>
              <a:t>‹#›</a:t>
            </a:fld>
            <a:endParaRPr lang="en-US">
              <a:solidFill>
                <a:prstClr val="black"/>
              </a:solidFill>
              <a:latin typeface="Calibri"/>
            </a:endParaRPr>
          </a:p>
        </p:txBody>
      </p:sp>
      <p:sp>
        <p:nvSpPr>
          <p:cNvPr id="6"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994475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5" name="Rectangle 7"/>
          <p:cNvSpPr>
            <a:spLocks noGrp="1" noChangeArrowheads="1"/>
          </p:cNvSpPr>
          <p:nvPr>
            <p:ph type="sldNum" sz="quarter" idx="12"/>
          </p:nvPr>
        </p:nvSpPr>
        <p:spPr>
          <a:ln/>
        </p:spPr>
        <p:txBody>
          <a:bodyPr/>
          <a:lstStyle>
            <a:lvl1pPr>
              <a:defRPr/>
            </a:lvl1pPr>
          </a:lstStyle>
          <a:p>
            <a:fld id="{03BC7101-16EA-C942-850C-355264FDE9E8}" type="slidenum">
              <a:rPr lang="en-US">
                <a:solidFill>
                  <a:prstClr val="black"/>
                </a:solidFill>
                <a:latin typeface="Calibri"/>
              </a:rPr>
              <a:pPr/>
              <a:t>‹#›</a:t>
            </a:fld>
            <a:endParaRPr lang="en-US">
              <a:solidFill>
                <a:prstClr val="black"/>
              </a:solidFill>
              <a:latin typeface="Calibri"/>
            </a:endParaRPr>
          </a:p>
        </p:txBody>
      </p:sp>
      <p:sp>
        <p:nvSpPr>
          <p:cNvPr id="6"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712736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629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905000"/>
            <a:ext cx="3008313" cy="1162051"/>
          </a:xfrm>
        </p:spPr>
        <p:txBody>
          <a:bodyPr/>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3124201"/>
            <a:ext cx="3008313" cy="30019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83729988-E849-C549-AA67-252EA40F09C2}"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2794647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497882B1-C6D6-A945-BB8B-B7B1B12471B5}"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50121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C1DFA8D9-15F1-AF4D-8149-0C26EB27AC9C}"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18943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29450" y="381000"/>
            <a:ext cx="21145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61912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6857BED9-9427-674C-8047-314E304C86F8}" type="slidenum">
              <a:rPr lang="en-US">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941618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752601"/>
            <a:ext cx="77724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4076701"/>
            <a:ext cx="77724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solidFill>
                <a:prstClr val="black"/>
              </a:solidFill>
              <a:latin typeface="Calibri"/>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latin typeface="Calibri"/>
            </a:endParaRPr>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solidFill>
                  <a:prstClr val="black"/>
                </a:solidFill>
                <a:latin typeface="Calibri"/>
              </a:rPr>
              <a:pPr/>
              <a:t>‹#›</a:t>
            </a:fld>
            <a:endParaRPr lang="en-US">
              <a:solidFill>
                <a:prstClr val="black"/>
              </a:solidFill>
              <a:latin typeface="Calibri"/>
            </a:endParaRPr>
          </a:p>
        </p:txBody>
      </p:sp>
      <p:sp>
        <p:nvSpPr>
          <p:cNvPr id="9"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
        <p:nvSpPr>
          <p:cNvPr id="10" name="Title 1"/>
          <p:cNvSpPr>
            <a:spLocks noGrp="1"/>
          </p:cNvSpPr>
          <p:nvPr>
            <p:ph type="title"/>
          </p:nvPr>
        </p:nvSpPr>
        <p:spPr>
          <a:xfrm>
            <a:off x="1371600" y="508000"/>
            <a:ext cx="7467600" cy="9906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7409074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Narrow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803400"/>
            <a:ext cx="6858000" cy="444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5"/>
          <p:cNvSpPr>
            <a:spLocks noGrp="1" noChangeArrowheads="1"/>
          </p:cNvSpPr>
          <p:nvPr>
            <p:ph type="dt" sz="half" idx="10"/>
          </p:nvPr>
        </p:nvSpPr>
        <p:spPr>
          <a:xfrm>
            <a:off x="5181600" y="6273800"/>
            <a:ext cx="1981200" cy="457200"/>
          </a:xfrm>
          <a:ln/>
        </p:spPr>
        <p:txBody>
          <a:bodyPr/>
          <a:lstStyle>
            <a:lvl1pPr>
              <a:defRPr/>
            </a:lvl1pPr>
          </a:lstStyle>
          <a:p>
            <a:pPr>
              <a:defRPr/>
            </a:pPr>
            <a:endParaRPr lang="en-US" dirty="0">
              <a:solidFill>
                <a:prstClr val="black"/>
              </a:solidFill>
              <a:latin typeface="Calibri"/>
            </a:endParaRPr>
          </a:p>
        </p:txBody>
      </p:sp>
      <p:sp>
        <p:nvSpPr>
          <p:cNvPr id="5" name="Rectangle 6"/>
          <p:cNvSpPr>
            <a:spLocks noGrp="1" noChangeArrowheads="1"/>
          </p:cNvSpPr>
          <p:nvPr>
            <p:ph type="ftr" sz="quarter" idx="11"/>
          </p:nvPr>
        </p:nvSpPr>
        <p:spPr>
          <a:xfrm>
            <a:off x="2286000" y="6273800"/>
            <a:ext cx="2895600" cy="457200"/>
          </a:xfrm>
          <a:ln/>
        </p:spPr>
        <p:txBody>
          <a:bodyPr/>
          <a:lstStyle>
            <a:lvl1pPr>
              <a:defRPr/>
            </a:lvl1pPr>
          </a:lstStyle>
          <a:p>
            <a:pPr>
              <a:defRPr/>
            </a:pPr>
            <a:endParaRPr lang="en-US" dirty="0">
              <a:solidFill>
                <a:prstClr val="black"/>
              </a:solidFill>
              <a:latin typeface="Calibri"/>
            </a:endParaRPr>
          </a:p>
        </p:txBody>
      </p:sp>
      <p:sp>
        <p:nvSpPr>
          <p:cNvPr id="6" name="Rectangle 7"/>
          <p:cNvSpPr>
            <a:spLocks noGrp="1" noChangeArrowheads="1"/>
          </p:cNvSpPr>
          <p:nvPr>
            <p:ph type="sldNum" sz="quarter" idx="12"/>
          </p:nvPr>
        </p:nvSpPr>
        <p:spPr>
          <a:ln/>
        </p:spPr>
        <p:txBody>
          <a:bodyPr/>
          <a:lstStyle>
            <a:lvl1pPr>
              <a:defRPr/>
            </a:lvl1pPr>
          </a:lstStyle>
          <a:p>
            <a:fld id="{10F35DC5-7E65-8247-99AB-4E984F8A921E}" type="slidenum">
              <a:rPr lang="en-US">
                <a:solidFill>
                  <a:prstClr val="black"/>
                </a:solidFill>
                <a:latin typeface="Calibri"/>
              </a:rPr>
              <a:pPr/>
              <a:t>‹#›</a:t>
            </a:fld>
            <a:endParaRPr lang="en-US">
              <a:solidFill>
                <a:prstClr val="black"/>
              </a:solidFill>
              <a:latin typeface="Calibri"/>
            </a:endParaRPr>
          </a:p>
        </p:txBody>
      </p:sp>
      <p:sp>
        <p:nvSpPr>
          <p:cNvPr id="8" name="Rectangle 2"/>
          <p:cNvSpPr>
            <a:spLocks noChangeArrowheads="1"/>
          </p:cNvSpPr>
          <p:nvPr userDrawn="1"/>
        </p:nvSpPr>
        <p:spPr bwMode="auto">
          <a:xfrm rot="5400000">
            <a:off x="-3406143" y="3406142"/>
            <a:ext cx="6858001" cy="45719"/>
          </a:xfrm>
          <a:prstGeom prst="rect">
            <a:avLst/>
          </a:prstGeom>
          <a:solidFill>
            <a:srgbClr val="A40508"/>
          </a:solidFill>
          <a:ln w="9525">
            <a:solidFill>
              <a:srgbClr val="A4001D"/>
            </a:solidFill>
            <a:miter lim="800000"/>
            <a:headEnd/>
            <a:tailEnd/>
          </a:ln>
          <a:effectLst/>
        </p:spPr>
        <p:txBody>
          <a:bodyPr wrap="none" anchor="ctr"/>
          <a:lstStyle/>
          <a:p>
            <a:pPr algn="ctr" defTabSz="914400">
              <a:defRPr/>
            </a:pPr>
            <a:endParaRPr lang="en-US" sz="2400">
              <a:solidFill>
                <a:srgbClr val="A50021"/>
              </a:solidFill>
              <a:latin typeface="Lucida Sans" charset="0"/>
            </a:endParaRPr>
          </a:p>
        </p:txBody>
      </p:sp>
    </p:spTree>
    <p:extLst>
      <p:ext uri="{BB962C8B-B14F-4D97-AF65-F5344CB8AC3E}">
        <p14:creationId xmlns:p14="http://schemas.microsoft.com/office/powerpoint/2010/main" val="1638296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Complete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418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727605" y="2354792"/>
            <a:ext cx="7781394" cy="750205"/>
          </a:xfrm>
          <a:ln algn="ctr"/>
        </p:spPr>
        <p:txBody>
          <a:bodyPr lIns="0" tIns="0" rIns="0" bIns="0" anchor="b"/>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18435" name="Rectangle 3"/>
          <p:cNvSpPr>
            <a:spLocks noGrp="1" noChangeArrowheads="1"/>
          </p:cNvSpPr>
          <p:nvPr>
            <p:ph type="subTitle" idx="1"/>
          </p:nvPr>
        </p:nvSpPr>
        <p:spPr>
          <a:xfrm>
            <a:off x="727606" y="4373562"/>
            <a:ext cx="7770811" cy="473207"/>
          </a:xfrm>
        </p:spPr>
        <p:txBody>
          <a:bodyPr lIns="0" tIns="0" rIns="0" bIns="0" anchor="b"/>
          <a:lstStyle>
            <a:lvl1pPr marL="0" indent="0">
              <a:spcBef>
                <a:spcPct val="0"/>
              </a:spcBef>
              <a:buFont typeface="Wingdings" pitchFamily="2" charset="2"/>
              <a:buNone/>
              <a:defRPr sz="3400">
                <a:solidFill>
                  <a:schemeClr val="tx2"/>
                </a:solidFill>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3187828818"/>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Demo Video etc slides">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727606" y="2529417"/>
            <a:ext cx="7781394" cy="750205"/>
          </a:xfrm>
          <a:ln algn="ctr"/>
        </p:spPr>
        <p:txBody>
          <a:bodyPr lIns="0" tIns="0" rIns="0" bIns="0" anchor="b"/>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8435" name="Rectangle 3"/>
          <p:cNvSpPr>
            <a:spLocks noGrp="1" noChangeArrowheads="1"/>
          </p:cNvSpPr>
          <p:nvPr>
            <p:ph type="subTitle" idx="1"/>
          </p:nvPr>
        </p:nvSpPr>
        <p:spPr>
          <a:xfrm>
            <a:off x="727606" y="4489979"/>
            <a:ext cx="7770811" cy="473207"/>
          </a:xfrm>
        </p:spPr>
        <p:txBody>
          <a:bodyPr lIns="0" tIns="0" rIns="0" bIns="0" anchor="b"/>
          <a:lstStyle>
            <a:lvl1pPr marL="0" indent="0">
              <a:spcBef>
                <a:spcPct val="0"/>
              </a:spcBef>
              <a:buFont typeface="Wingdings" pitchFamily="2" charset="2"/>
              <a:buNone/>
              <a:defRPr sz="3400">
                <a:solidFill>
                  <a:schemeClr val="tx2"/>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583075012"/>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1000" y="2600062"/>
            <a:ext cx="8380412" cy="1902059"/>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34652268"/>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80735" y="2599798"/>
            <a:ext cx="4126177"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3912" y="2599798"/>
            <a:ext cx="4127500" cy="1874359"/>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1387615"/>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00541255"/>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914845"/>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MSR - Scott Yih">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553998"/>
          </a:xfrm>
        </p:spPr>
        <p:txBody>
          <a:bodyPr/>
          <a:lstStyle>
            <a:lvl1pPr algn="l" rtl="0" fontAlgn="base">
              <a:lnSpc>
                <a:spcPct val="90000"/>
              </a:lnSpc>
              <a:spcBef>
                <a:spcPct val="0"/>
              </a:spcBef>
              <a:spcAft>
                <a:spcPct val="0"/>
              </a:spcAft>
              <a:defRPr lang="en-US" sz="40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1000" y="2600062"/>
            <a:ext cx="8380412" cy="1902059"/>
          </a:xfrm>
        </p:spPr>
        <p:txBody>
          <a:bodyPr/>
          <a:lstStyle>
            <a:lvl1pPr>
              <a:buFontTx/>
              <a:buBlip>
                <a:blip r:embed="rId2"/>
              </a:buBlip>
              <a:defRPr sz="2800"/>
            </a:lvl1pPr>
            <a:lvl2pPr>
              <a:buFontTx/>
              <a:buBlip>
                <a:blip r:embed="rId3"/>
              </a:buBlip>
              <a:defRPr sz="2400"/>
            </a:lvl2pPr>
            <a:lvl3pPr>
              <a:buFontTx/>
              <a:buBlip>
                <a:blip r:embed="rId3"/>
              </a:buBlip>
              <a:defRPr sz="2000"/>
            </a:lvl3pPr>
            <a:lvl4pPr>
              <a:buFontTx/>
              <a:buBlip>
                <a:blip r:embed="rId3"/>
              </a:buBlip>
              <a:defRPr sz="1800"/>
            </a:lvl4pPr>
            <a:lvl5pPr>
              <a:buFontTx/>
              <a:buBlip>
                <a:blip r:embed="rId3"/>
              </a:buBlip>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70063935"/>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cSld name="Default">
    <p:spTree>
      <p:nvGrpSpPr>
        <p:cNvPr id="1" name=""/>
        <p:cNvGrpSpPr/>
        <p:nvPr/>
      </p:nvGrpSpPr>
      <p:grpSpPr>
        <a:xfrm>
          <a:off x="0" y="0"/>
          <a:ext cx="0" cy="0"/>
          <a:chOff x="0" y="0"/>
          <a:chExt cx="0" cy="0"/>
        </a:xfrm>
      </p:grpSpPr>
      <p:sp>
        <p:nvSpPr>
          <p:cNvPr id="13" name="Shape 13"/>
          <p:cNvSpPr>
            <a:spLocks noGrp="1"/>
          </p:cNvSpPr>
          <p:nvPr>
            <p:ph type="title"/>
          </p:nvPr>
        </p:nvSpPr>
        <p:spPr>
          <a:xfrm>
            <a:off x="681037" y="410765"/>
            <a:ext cx="7781926" cy="1970089"/>
          </a:xfrm>
          <a:prstGeom prst="rect">
            <a:avLst/>
          </a:prstGeom>
        </p:spPr>
        <p:txBody>
          <a:bodyPr/>
          <a:lstStyle>
            <a:lvl1pPr algn="ctr">
              <a:defRPr sz="5062"/>
            </a:lvl1pPr>
          </a:lstStyle>
          <a:p>
            <a:r>
              <a:t>Title Text</a:t>
            </a:r>
          </a:p>
        </p:txBody>
      </p:sp>
      <p:sp>
        <p:nvSpPr>
          <p:cNvPr id="14" name="Shape 14"/>
          <p:cNvSpPr>
            <a:spLocks noGrp="1"/>
          </p:cNvSpPr>
          <p:nvPr>
            <p:ph type="body" sz="half" idx="1"/>
          </p:nvPr>
        </p:nvSpPr>
        <p:spPr>
          <a:xfrm>
            <a:off x="1371600" y="4191000"/>
            <a:ext cx="6400801" cy="2667001"/>
          </a:xfrm>
          <a:prstGeom prst="rect">
            <a:avLst/>
          </a:prstGeom>
        </p:spPr>
        <p:txBody>
          <a:bodyPr/>
          <a:lstStyle>
            <a:lvl1pPr marL="0" indent="0" algn="ctr">
              <a:buClrTx/>
              <a:buSzTx/>
              <a:buFontTx/>
              <a:buNone/>
              <a:defRPr>
                <a:latin typeface="+mj-lt"/>
                <a:ea typeface="+mj-ea"/>
                <a:cs typeface="+mj-cs"/>
                <a:sym typeface="Corbel"/>
              </a:defRPr>
            </a:lvl1pPr>
            <a:lvl2pPr marL="0" indent="321457" algn="ctr">
              <a:buClrTx/>
              <a:buSzTx/>
              <a:buFontTx/>
              <a:buNone/>
              <a:defRPr>
                <a:latin typeface="+mj-lt"/>
                <a:ea typeface="+mj-ea"/>
                <a:cs typeface="+mj-cs"/>
                <a:sym typeface="Corbel"/>
              </a:defRPr>
            </a:lvl2pPr>
            <a:lvl3pPr marL="0" indent="562550" algn="ctr">
              <a:buClrTx/>
              <a:buSzTx/>
              <a:buFontTx/>
              <a:buNone/>
              <a:defRPr>
                <a:latin typeface="+mj-lt"/>
                <a:ea typeface="+mj-ea"/>
                <a:cs typeface="+mj-cs"/>
                <a:sym typeface="Corbel"/>
              </a:defRPr>
            </a:lvl3pPr>
            <a:lvl4pPr marL="0" indent="803643" algn="ctr">
              <a:buClrTx/>
              <a:buSzTx/>
              <a:buFontTx/>
              <a:buNone/>
              <a:defRPr>
                <a:latin typeface="+mj-lt"/>
                <a:ea typeface="+mj-ea"/>
                <a:cs typeface="+mj-cs"/>
                <a:sym typeface="Corbel"/>
              </a:defRPr>
            </a:lvl4pPr>
            <a:lvl5pPr marL="0" indent="1044736" algn="ctr">
              <a:buClrTx/>
              <a:buSzTx/>
              <a:buFontTx/>
              <a:buNone/>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pic>
        <p:nvPicPr>
          <p:cNvPr id="15" name="image.png"/>
          <p:cNvPicPr>
            <a:picLocks noChangeAspect="1"/>
          </p:cNvPicPr>
          <p:nvPr/>
        </p:nvPicPr>
        <p:blipFill>
          <a:blip r:embed="rId2">
            <a:extLst/>
          </a:blip>
          <a:stretch>
            <a:fillRect/>
          </a:stretch>
        </p:blipFill>
        <p:spPr>
          <a:xfrm>
            <a:off x="3858826" y="2587260"/>
            <a:ext cx="1426348" cy="1397334"/>
          </a:xfrm>
          <a:prstGeom prst="rect">
            <a:avLst/>
          </a:prstGeom>
          <a:ln w="12700">
            <a:miter lim="400000"/>
          </a:ln>
        </p:spPr>
      </p:pic>
      <p:sp>
        <p:nvSpPr>
          <p:cNvPr id="16" name="Shape 16"/>
          <p:cNvSpPr>
            <a:spLocks noGrp="1"/>
          </p:cNvSpPr>
          <p:nvPr>
            <p:ph type="sldNum" sz="quarter" idx="2"/>
          </p:nvPr>
        </p:nvSpPr>
        <p:spPr>
          <a:xfrm>
            <a:off x="6556375" y="6379488"/>
            <a:ext cx="1905000" cy="326113"/>
          </a:xfrm>
          <a:prstGeom prst="rect">
            <a:avLst/>
          </a:prstGeom>
        </p:spPr>
        <p:txBody>
          <a:bodyPr/>
          <a:lstStyle>
            <a:lvl1pPr>
              <a:defRPr>
                <a:latin typeface="Lucida Sans"/>
                <a:ea typeface="Lucida Sans"/>
                <a:cs typeface="Lucida Sans"/>
                <a:sym typeface="Lucida Sans"/>
              </a:defRPr>
            </a:lvl1pPr>
          </a:lstStyle>
          <a:p>
            <a:fld id="{86CB4B4D-7CA3-9044-876B-883B54F8677D}" type="slidenum">
              <a:rPr/>
              <a:pPr/>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3" name="Shape 2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a:p>
        </p:txBody>
      </p:sp>
      <p:sp>
        <p:nvSpPr>
          <p:cNvPr id="25" name="Shape 25"/>
          <p:cNvSpPr>
            <a:spLocks noGrp="1"/>
          </p:cNvSpPr>
          <p:nvPr>
            <p:ph type="title"/>
          </p:nvPr>
        </p:nvSpPr>
        <p:spPr>
          <a:prstGeom prst="rect">
            <a:avLst/>
          </a:prstGeom>
        </p:spPr>
        <p:txBody>
          <a:bodyPr/>
          <a:lstStyle/>
          <a:p>
            <a:r>
              <a:t>Title Text</a:t>
            </a: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2" name="Shape 32"/>
          <p:cNvSpPr>
            <a:spLocks noGrp="1"/>
          </p:cNvSpPr>
          <p:nvPr>
            <p:ph type="title"/>
          </p:nvPr>
        </p:nvSpPr>
        <p:spPr>
          <a:xfrm>
            <a:off x="669727" y="312539"/>
            <a:ext cx="7804547" cy="1518047"/>
          </a:xfrm>
          <a:prstGeom prst="rect">
            <a:avLst/>
          </a:prstGeom>
        </p:spPr>
        <p:txBody>
          <a:bodyPr lIns="50800" tIns="50800" rIns="50800" bIns="50800" anchor="ctr">
            <a:normAutofit/>
          </a:bodyPr>
          <a:lstStyle>
            <a:lvl1pPr algn="ctr" defTabSz="410751">
              <a:defRPr sz="5625">
                <a:latin typeface="+mn-lt"/>
                <a:ea typeface="+mn-ea"/>
                <a:cs typeface="+mn-cs"/>
                <a:sym typeface="Helvetica Light"/>
              </a:defRPr>
            </a:lvl1pPr>
          </a:lstStyle>
          <a:p>
            <a:r>
              <a:t>Title Text</a:t>
            </a:r>
          </a:p>
        </p:txBody>
      </p:sp>
      <p:sp>
        <p:nvSpPr>
          <p:cNvPr id="33" name="Shape 33"/>
          <p:cNvSpPr>
            <a:spLocks noGrp="1"/>
          </p:cNvSpPr>
          <p:nvPr>
            <p:ph type="body" idx="1"/>
          </p:nvPr>
        </p:nvSpPr>
        <p:spPr>
          <a:xfrm>
            <a:off x="669727" y="1830586"/>
            <a:ext cx="7804547" cy="4420195"/>
          </a:xfrm>
          <a:prstGeom prst="rect">
            <a:avLst/>
          </a:prstGeom>
        </p:spPr>
        <p:txBody>
          <a:bodyPr lIns="50800" tIns="50800" rIns="50800" bIns="50800" anchor="ctr">
            <a:normAutofit/>
          </a:bodyPr>
          <a:lstStyle>
            <a:lvl1pPr marL="312528" indent="-312528" defTabSz="410751">
              <a:spcBef>
                <a:spcPts val="2953"/>
              </a:spcBef>
              <a:buClrTx/>
              <a:buSzPct val="75000"/>
              <a:buFontTx/>
              <a:defRPr sz="2531">
                <a:latin typeface="+mn-lt"/>
                <a:ea typeface="+mn-ea"/>
                <a:cs typeface="+mn-cs"/>
                <a:sym typeface="Helvetica Light"/>
              </a:defRPr>
            </a:lvl1pPr>
            <a:lvl2pPr marL="625056" indent="-312528" defTabSz="410751">
              <a:spcBef>
                <a:spcPts val="2953"/>
              </a:spcBef>
              <a:buClrTx/>
              <a:buSzPct val="75000"/>
              <a:buFontTx/>
              <a:defRPr sz="2531">
                <a:latin typeface="+mn-lt"/>
                <a:ea typeface="+mn-ea"/>
                <a:cs typeface="+mn-cs"/>
                <a:sym typeface="Helvetica Light"/>
              </a:defRPr>
            </a:lvl2pPr>
            <a:lvl3pPr marL="937584" indent="-312528" defTabSz="410751">
              <a:spcBef>
                <a:spcPts val="2953"/>
              </a:spcBef>
              <a:buClrTx/>
              <a:buSzPct val="75000"/>
              <a:buFontTx/>
              <a:defRPr sz="2531">
                <a:latin typeface="+mn-lt"/>
                <a:ea typeface="+mn-ea"/>
                <a:cs typeface="+mn-cs"/>
                <a:sym typeface="Helvetica Light"/>
              </a:defRPr>
            </a:lvl3pPr>
            <a:lvl4pPr marL="1250112" indent="-312528" defTabSz="410751">
              <a:spcBef>
                <a:spcPts val="2953"/>
              </a:spcBef>
              <a:buClrTx/>
              <a:buSzPct val="75000"/>
              <a:buFontTx/>
              <a:defRPr sz="2531">
                <a:latin typeface="+mn-lt"/>
                <a:ea typeface="+mn-ea"/>
                <a:cs typeface="+mn-cs"/>
                <a:sym typeface="Helvetica Light"/>
              </a:defRPr>
            </a:lvl4pPr>
            <a:lvl5pPr marL="1562640" indent="-312528" defTabSz="410751">
              <a:spcBef>
                <a:spcPts val="2953"/>
              </a:spcBef>
              <a:buClrTx/>
              <a:buSzPct val="75000"/>
              <a:buFontTx/>
              <a:defRPr sz="253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1" name="Shape 41"/>
          <p:cNvSpPr>
            <a:spLocks noGrp="1"/>
          </p:cNvSpPr>
          <p:nvPr>
            <p:ph type="title"/>
          </p:nvPr>
        </p:nvSpPr>
        <p:spPr>
          <a:xfrm>
            <a:off x="892969" y="1151930"/>
            <a:ext cx="7358063" cy="2321719"/>
          </a:xfrm>
          <a:prstGeom prst="rect">
            <a:avLst/>
          </a:prstGeom>
        </p:spPr>
        <p:txBody>
          <a:bodyPr lIns="50800" tIns="50800" rIns="50800" bIns="50800">
            <a:normAutofit/>
          </a:bodyPr>
          <a:lstStyle>
            <a:lvl1pPr algn="ctr" defTabSz="410751">
              <a:defRPr sz="5625">
                <a:latin typeface="+mn-lt"/>
                <a:ea typeface="+mn-ea"/>
                <a:cs typeface="+mn-cs"/>
                <a:sym typeface="Helvetica Light"/>
              </a:defRPr>
            </a:lvl1pPr>
          </a:lstStyle>
          <a:p>
            <a:r>
              <a:t>Title Text</a:t>
            </a:r>
          </a:p>
        </p:txBody>
      </p:sp>
      <p:sp>
        <p:nvSpPr>
          <p:cNvPr id="42" name="Shape 42"/>
          <p:cNvSpPr>
            <a:spLocks noGrp="1"/>
          </p:cNvSpPr>
          <p:nvPr>
            <p:ph type="body" sz="quarter" idx="1"/>
          </p:nvPr>
        </p:nvSpPr>
        <p:spPr>
          <a:xfrm>
            <a:off x="892969" y="3536156"/>
            <a:ext cx="7358063" cy="794742"/>
          </a:xfrm>
          <a:prstGeom prst="rect">
            <a:avLst/>
          </a:prstGeom>
        </p:spPr>
        <p:txBody>
          <a:bodyPr lIns="50800" tIns="50800" rIns="50800" bIns="50800">
            <a:normAutofit/>
          </a:bodyPr>
          <a:lstStyle>
            <a:lvl1pPr marL="0" indent="0" algn="ctr" defTabSz="410751">
              <a:spcBef>
                <a:spcPts val="0"/>
              </a:spcBef>
              <a:buClrTx/>
              <a:buSzTx/>
              <a:buFontTx/>
              <a:buNone/>
              <a:defRPr sz="2250">
                <a:latin typeface="+mn-lt"/>
                <a:ea typeface="+mn-ea"/>
                <a:cs typeface="+mn-cs"/>
                <a:sym typeface="Helvetica Light"/>
              </a:defRPr>
            </a:lvl1pPr>
            <a:lvl2pPr marL="0" indent="160729" algn="ctr" defTabSz="410751">
              <a:spcBef>
                <a:spcPts val="0"/>
              </a:spcBef>
              <a:buClrTx/>
              <a:buSzTx/>
              <a:buFontTx/>
              <a:buNone/>
              <a:defRPr sz="2250">
                <a:latin typeface="+mn-lt"/>
                <a:ea typeface="+mn-ea"/>
                <a:cs typeface="+mn-cs"/>
                <a:sym typeface="Helvetica Light"/>
              </a:defRPr>
            </a:lvl2pPr>
            <a:lvl3pPr marL="0" indent="321457" algn="ctr" defTabSz="410751">
              <a:spcBef>
                <a:spcPts val="0"/>
              </a:spcBef>
              <a:buClrTx/>
              <a:buSzTx/>
              <a:buFontTx/>
              <a:buNone/>
              <a:defRPr sz="2250">
                <a:latin typeface="+mn-lt"/>
                <a:ea typeface="+mn-ea"/>
                <a:cs typeface="+mn-cs"/>
                <a:sym typeface="Helvetica Light"/>
              </a:defRPr>
            </a:lvl3pPr>
            <a:lvl4pPr marL="0" indent="482186" algn="ctr" defTabSz="410751">
              <a:spcBef>
                <a:spcPts val="0"/>
              </a:spcBef>
              <a:buClrTx/>
              <a:buSzTx/>
              <a:buFontTx/>
              <a:buNone/>
              <a:defRPr sz="2250">
                <a:latin typeface="+mn-lt"/>
                <a:ea typeface="+mn-ea"/>
                <a:cs typeface="+mn-cs"/>
                <a:sym typeface="Helvetica Light"/>
              </a:defRPr>
            </a:lvl4pPr>
            <a:lvl5pPr marL="0" indent="642915" algn="ctr" defTabSz="410751">
              <a:spcBef>
                <a:spcPts val="0"/>
              </a:spcBef>
              <a:buClrTx/>
              <a:buSzTx/>
              <a:buFontTx/>
              <a:buNone/>
              <a:defRPr sz="225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3" name="Shape 43"/>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50" name="Shape 50"/>
          <p:cNvSpPr>
            <a:spLocks noGrp="1"/>
          </p:cNvSpPr>
          <p:nvPr>
            <p:ph type="body" idx="1"/>
          </p:nvPr>
        </p:nvSpPr>
        <p:spPr>
          <a:prstGeom prst="rect">
            <a:avLst/>
          </a:prstGeom>
        </p:spPr>
        <p:txBody>
          <a:bodyPr/>
          <a:lstStyle>
            <a:lvl1pPr>
              <a:defRPr>
                <a:latin typeface="+mj-lt"/>
                <a:ea typeface="+mj-ea"/>
                <a:cs typeface="+mj-cs"/>
                <a:sym typeface="Corbel"/>
              </a:defRPr>
            </a:lvl1pPr>
            <a:lvl2pPr>
              <a:defRPr>
                <a:latin typeface="+mj-lt"/>
                <a:ea typeface="+mj-ea"/>
                <a:cs typeface="+mj-cs"/>
                <a:sym typeface="Corbel"/>
              </a:defRPr>
            </a:lvl2pPr>
            <a:lvl3pPr>
              <a:defRPr>
                <a:latin typeface="+mj-lt"/>
                <a:ea typeface="+mj-ea"/>
                <a:cs typeface="+mj-cs"/>
                <a:sym typeface="Corbel"/>
              </a:defRPr>
            </a:lvl3pPr>
            <a:lvl4pPr>
              <a:defRPr>
                <a:latin typeface="+mj-lt"/>
                <a:ea typeface="+mj-ea"/>
                <a:cs typeface="+mj-cs"/>
                <a:sym typeface="Corbel"/>
              </a:defRPr>
            </a:lvl4pPr>
            <a:lvl5pPr>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sp>
        <p:nvSpPr>
          <p:cNvPr id="51" name="Shape 51"/>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cSld name="Default">
    <p:spTree>
      <p:nvGrpSpPr>
        <p:cNvPr id="1" name=""/>
        <p:cNvGrpSpPr/>
        <p:nvPr/>
      </p:nvGrpSpPr>
      <p:grpSpPr>
        <a:xfrm>
          <a:off x="0" y="0"/>
          <a:ext cx="0" cy="0"/>
          <a:chOff x="0" y="0"/>
          <a:chExt cx="0" cy="0"/>
        </a:xfrm>
      </p:grpSpPr>
      <p:sp>
        <p:nvSpPr>
          <p:cNvPr id="13" name="Shape 13"/>
          <p:cNvSpPr>
            <a:spLocks noGrp="1"/>
          </p:cNvSpPr>
          <p:nvPr>
            <p:ph type="title"/>
          </p:nvPr>
        </p:nvSpPr>
        <p:spPr>
          <a:xfrm>
            <a:off x="681037" y="410765"/>
            <a:ext cx="7781926" cy="1970089"/>
          </a:xfrm>
          <a:prstGeom prst="rect">
            <a:avLst/>
          </a:prstGeom>
        </p:spPr>
        <p:txBody>
          <a:bodyPr/>
          <a:lstStyle>
            <a:lvl1pPr algn="ctr">
              <a:defRPr sz="5062"/>
            </a:lvl1pPr>
          </a:lstStyle>
          <a:p>
            <a:r>
              <a:t>Title Text</a:t>
            </a:r>
          </a:p>
        </p:txBody>
      </p:sp>
      <p:sp>
        <p:nvSpPr>
          <p:cNvPr id="14" name="Shape 14"/>
          <p:cNvSpPr>
            <a:spLocks noGrp="1"/>
          </p:cNvSpPr>
          <p:nvPr>
            <p:ph type="body" sz="half" idx="1"/>
          </p:nvPr>
        </p:nvSpPr>
        <p:spPr>
          <a:xfrm>
            <a:off x="1371600" y="4191000"/>
            <a:ext cx="6400801" cy="2667001"/>
          </a:xfrm>
          <a:prstGeom prst="rect">
            <a:avLst/>
          </a:prstGeom>
        </p:spPr>
        <p:txBody>
          <a:bodyPr/>
          <a:lstStyle>
            <a:lvl1pPr marL="0" indent="0" algn="ctr">
              <a:buClrTx/>
              <a:buSzTx/>
              <a:buFontTx/>
              <a:buNone/>
              <a:defRPr>
                <a:latin typeface="+mj-lt"/>
                <a:ea typeface="+mj-ea"/>
                <a:cs typeface="+mj-cs"/>
                <a:sym typeface="Corbel"/>
              </a:defRPr>
            </a:lvl1pPr>
            <a:lvl2pPr marL="0" indent="321457" algn="ctr">
              <a:buClrTx/>
              <a:buSzTx/>
              <a:buFontTx/>
              <a:buNone/>
              <a:defRPr>
                <a:latin typeface="+mj-lt"/>
                <a:ea typeface="+mj-ea"/>
                <a:cs typeface="+mj-cs"/>
                <a:sym typeface="Corbel"/>
              </a:defRPr>
            </a:lvl2pPr>
            <a:lvl3pPr marL="0" indent="562550" algn="ctr">
              <a:buClrTx/>
              <a:buSzTx/>
              <a:buFontTx/>
              <a:buNone/>
              <a:defRPr>
                <a:latin typeface="+mj-lt"/>
                <a:ea typeface="+mj-ea"/>
                <a:cs typeface="+mj-cs"/>
                <a:sym typeface="Corbel"/>
              </a:defRPr>
            </a:lvl3pPr>
            <a:lvl4pPr marL="0" indent="803643" algn="ctr">
              <a:buClrTx/>
              <a:buSzTx/>
              <a:buFontTx/>
              <a:buNone/>
              <a:defRPr>
                <a:latin typeface="+mj-lt"/>
                <a:ea typeface="+mj-ea"/>
                <a:cs typeface="+mj-cs"/>
                <a:sym typeface="Corbel"/>
              </a:defRPr>
            </a:lvl4pPr>
            <a:lvl5pPr marL="0" indent="1044736" algn="ctr">
              <a:buClrTx/>
              <a:buSzTx/>
              <a:buFontTx/>
              <a:buNone/>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pic>
        <p:nvPicPr>
          <p:cNvPr id="15" name="image.png"/>
          <p:cNvPicPr>
            <a:picLocks noChangeAspect="1"/>
          </p:cNvPicPr>
          <p:nvPr/>
        </p:nvPicPr>
        <p:blipFill>
          <a:blip r:embed="rId2">
            <a:extLst/>
          </a:blip>
          <a:stretch>
            <a:fillRect/>
          </a:stretch>
        </p:blipFill>
        <p:spPr>
          <a:xfrm>
            <a:off x="3858826" y="2587260"/>
            <a:ext cx="1426348" cy="1397334"/>
          </a:xfrm>
          <a:prstGeom prst="rect">
            <a:avLst/>
          </a:prstGeom>
          <a:ln w="12700">
            <a:miter lim="400000"/>
          </a:ln>
        </p:spPr>
      </p:pic>
      <p:sp>
        <p:nvSpPr>
          <p:cNvPr id="16" name="Shape 16"/>
          <p:cNvSpPr>
            <a:spLocks noGrp="1"/>
          </p:cNvSpPr>
          <p:nvPr>
            <p:ph type="sldNum" sz="quarter" idx="2"/>
          </p:nvPr>
        </p:nvSpPr>
        <p:spPr>
          <a:xfrm>
            <a:off x="6556375" y="6379488"/>
            <a:ext cx="1905000" cy="326113"/>
          </a:xfrm>
          <a:prstGeom prst="rect">
            <a:avLst/>
          </a:prstGeom>
        </p:spPr>
        <p:txBody>
          <a:bodyPr/>
          <a:lstStyle>
            <a:lvl1pPr>
              <a:defRPr>
                <a:latin typeface="Lucida Sans"/>
                <a:ea typeface="Lucida Sans"/>
                <a:cs typeface="Lucida Sans"/>
                <a:sym typeface="Lucida Sans"/>
              </a:defRPr>
            </a:lvl1pPr>
          </a:lstStyle>
          <a:p>
            <a:fld id="{86CB4B4D-7CA3-9044-876B-883B54F8677D}" type="slidenum">
              <a:rPr/>
              <a:pPr/>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3" name="Shape 2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a:p>
        </p:txBody>
      </p:sp>
      <p:sp>
        <p:nvSpPr>
          <p:cNvPr id="25" name="Shape 25"/>
          <p:cNvSpPr>
            <a:spLocks noGrp="1"/>
          </p:cNvSpPr>
          <p:nvPr>
            <p:ph type="title"/>
          </p:nvPr>
        </p:nvSpPr>
        <p:spPr>
          <a:prstGeom prst="rect">
            <a:avLst/>
          </a:prstGeom>
        </p:spPr>
        <p:txBody>
          <a:bodyPr/>
          <a:lstStyle/>
          <a:p>
            <a:r>
              <a:t>Title Text</a:t>
            </a: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2" name="Shape 32"/>
          <p:cNvSpPr>
            <a:spLocks noGrp="1"/>
          </p:cNvSpPr>
          <p:nvPr>
            <p:ph type="title"/>
          </p:nvPr>
        </p:nvSpPr>
        <p:spPr>
          <a:xfrm>
            <a:off x="669727" y="312539"/>
            <a:ext cx="7804547" cy="1518047"/>
          </a:xfrm>
          <a:prstGeom prst="rect">
            <a:avLst/>
          </a:prstGeom>
        </p:spPr>
        <p:txBody>
          <a:bodyPr lIns="50800" tIns="50800" rIns="50800" bIns="50800" anchor="ctr">
            <a:normAutofit/>
          </a:bodyPr>
          <a:lstStyle>
            <a:lvl1pPr algn="ctr" defTabSz="410751">
              <a:defRPr sz="5625">
                <a:latin typeface="+mn-lt"/>
                <a:ea typeface="+mn-ea"/>
                <a:cs typeface="+mn-cs"/>
                <a:sym typeface="Helvetica Light"/>
              </a:defRPr>
            </a:lvl1pPr>
          </a:lstStyle>
          <a:p>
            <a:r>
              <a:t>Title Text</a:t>
            </a:r>
          </a:p>
        </p:txBody>
      </p:sp>
      <p:sp>
        <p:nvSpPr>
          <p:cNvPr id="33" name="Shape 33"/>
          <p:cNvSpPr>
            <a:spLocks noGrp="1"/>
          </p:cNvSpPr>
          <p:nvPr>
            <p:ph type="body" idx="1"/>
          </p:nvPr>
        </p:nvSpPr>
        <p:spPr>
          <a:xfrm>
            <a:off x="669727" y="1830586"/>
            <a:ext cx="7804547" cy="4420195"/>
          </a:xfrm>
          <a:prstGeom prst="rect">
            <a:avLst/>
          </a:prstGeom>
        </p:spPr>
        <p:txBody>
          <a:bodyPr lIns="50800" tIns="50800" rIns="50800" bIns="50800" anchor="ctr">
            <a:normAutofit/>
          </a:bodyPr>
          <a:lstStyle>
            <a:lvl1pPr marL="312528" indent="-312528" defTabSz="410751">
              <a:spcBef>
                <a:spcPts val="2953"/>
              </a:spcBef>
              <a:buClrTx/>
              <a:buSzPct val="75000"/>
              <a:buFontTx/>
              <a:defRPr sz="2531">
                <a:latin typeface="+mn-lt"/>
                <a:ea typeface="+mn-ea"/>
                <a:cs typeface="+mn-cs"/>
                <a:sym typeface="Helvetica Light"/>
              </a:defRPr>
            </a:lvl1pPr>
            <a:lvl2pPr marL="625056" indent="-312528" defTabSz="410751">
              <a:spcBef>
                <a:spcPts val="2953"/>
              </a:spcBef>
              <a:buClrTx/>
              <a:buSzPct val="75000"/>
              <a:buFontTx/>
              <a:defRPr sz="2531">
                <a:latin typeface="+mn-lt"/>
                <a:ea typeface="+mn-ea"/>
                <a:cs typeface="+mn-cs"/>
                <a:sym typeface="Helvetica Light"/>
              </a:defRPr>
            </a:lvl2pPr>
            <a:lvl3pPr marL="937584" indent="-312528" defTabSz="410751">
              <a:spcBef>
                <a:spcPts val="2953"/>
              </a:spcBef>
              <a:buClrTx/>
              <a:buSzPct val="75000"/>
              <a:buFontTx/>
              <a:defRPr sz="2531">
                <a:latin typeface="+mn-lt"/>
                <a:ea typeface="+mn-ea"/>
                <a:cs typeface="+mn-cs"/>
                <a:sym typeface="Helvetica Light"/>
              </a:defRPr>
            </a:lvl3pPr>
            <a:lvl4pPr marL="1250112" indent="-312528" defTabSz="410751">
              <a:spcBef>
                <a:spcPts val="2953"/>
              </a:spcBef>
              <a:buClrTx/>
              <a:buSzPct val="75000"/>
              <a:buFontTx/>
              <a:defRPr sz="2531">
                <a:latin typeface="+mn-lt"/>
                <a:ea typeface="+mn-ea"/>
                <a:cs typeface="+mn-cs"/>
                <a:sym typeface="Helvetica Light"/>
              </a:defRPr>
            </a:lvl4pPr>
            <a:lvl5pPr marL="1562640" indent="-312528" defTabSz="410751">
              <a:spcBef>
                <a:spcPts val="2953"/>
              </a:spcBef>
              <a:buClrTx/>
              <a:buSzPct val="75000"/>
              <a:buFontTx/>
              <a:defRPr sz="253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1" name="Shape 41"/>
          <p:cNvSpPr>
            <a:spLocks noGrp="1"/>
          </p:cNvSpPr>
          <p:nvPr>
            <p:ph type="title"/>
          </p:nvPr>
        </p:nvSpPr>
        <p:spPr>
          <a:xfrm>
            <a:off x="892969" y="1151930"/>
            <a:ext cx="7358063" cy="2321719"/>
          </a:xfrm>
          <a:prstGeom prst="rect">
            <a:avLst/>
          </a:prstGeom>
        </p:spPr>
        <p:txBody>
          <a:bodyPr lIns="50800" tIns="50800" rIns="50800" bIns="50800">
            <a:normAutofit/>
          </a:bodyPr>
          <a:lstStyle>
            <a:lvl1pPr algn="ctr" defTabSz="410751">
              <a:defRPr sz="5625">
                <a:latin typeface="+mn-lt"/>
                <a:ea typeface="+mn-ea"/>
                <a:cs typeface="+mn-cs"/>
                <a:sym typeface="Helvetica Light"/>
              </a:defRPr>
            </a:lvl1pPr>
          </a:lstStyle>
          <a:p>
            <a:r>
              <a:t>Title Text</a:t>
            </a:r>
          </a:p>
        </p:txBody>
      </p:sp>
      <p:sp>
        <p:nvSpPr>
          <p:cNvPr id="42" name="Shape 42"/>
          <p:cNvSpPr>
            <a:spLocks noGrp="1"/>
          </p:cNvSpPr>
          <p:nvPr>
            <p:ph type="body" sz="quarter" idx="1"/>
          </p:nvPr>
        </p:nvSpPr>
        <p:spPr>
          <a:xfrm>
            <a:off x="892969" y="3536156"/>
            <a:ext cx="7358063" cy="794742"/>
          </a:xfrm>
          <a:prstGeom prst="rect">
            <a:avLst/>
          </a:prstGeom>
        </p:spPr>
        <p:txBody>
          <a:bodyPr lIns="50800" tIns="50800" rIns="50800" bIns="50800">
            <a:normAutofit/>
          </a:bodyPr>
          <a:lstStyle>
            <a:lvl1pPr marL="0" indent="0" algn="ctr" defTabSz="410751">
              <a:spcBef>
                <a:spcPts val="0"/>
              </a:spcBef>
              <a:buClrTx/>
              <a:buSzTx/>
              <a:buFontTx/>
              <a:buNone/>
              <a:defRPr sz="2250">
                <a:latin typeface="+mn-lt"/>
                <a:ea typeface="+mn-ea"/>
                <a:cs typeface="+mn-cs"/>
                <a:sym typeface="Helvetica Light"/>
              </a:defRPr>
            </a:lvl1pPr>
            <a:lvl2pPr marL="0" indent="160729" algn="ctr" defTabSz="410751">
              <a:spcBef>
                <a:spcPts val="0"/>
              </a:spcBef>
              <a:buClrTx/>
              <a:buSzTx/>
              <a:buFontTx/>
              <a:buNone/>
              <a:defRPr sz="2250">
                <a:latin typeface="+mn-lt"/>
                <a:ea typeface="+mn-ea"/>
                <a:cs typeface="+mn-cs"/>
                <a:sym typeface="Helvetica Light"/>
              </a:defRPr>
            </a:lvl2pPr>
            <a:lvl3pPr marL="0" indent="321457" algn="ctr" defTabSz="410751">
              <a:spcBef>
                <a:spcPts val="0"/>
              </a:spcBef>
              <a:buClrTx/>
              <a:buSzTx/>
              <a:buFontTx/>
              <a:buNone/>
              <a:defRPr sz="2250">
                <a:latin typeface="+mn-lt"/>
                <a:ea typeface="+mn-ea"/>
                <a:cs typeface="+mn-cs"/>
                <a:sym typeface="Helvetica Light"/>
              </a:defRPr>
            </a:lvl3pPr>
            <a:lvl4pPr marL="0" indent="482186" algn="ctr" defTabSz="410751">
              <a:spcBef>
                <a:spcPts val="0"/>
              </a:spcBef>
              <a:buClrTx/>
              <a:buSzTx/>
              <a:buFontTx/>
              <a:buNone/>
              <a:defRPr sz="2250">
                <a:latin typeface="+mn-lt"/>
                <a:ea typeface="+mn-ea"/>
                <a:cs typeface="+mn-cs"/>
                <a:sym typeface="Helvetica Light"/>
              </a:defRPr>
            </a:lvl4pPr>
            <a:lvl5pPr marL="0" indent="642915" algn="ctr" defTabSz="410751">
              <a:spcBef>
                <a:spcPts val="0"/>
              </a:spcBef>
              <a:buClrTx/>
              <a:buSzTx/>
              <a:buFontTx/>
              <a:buNone/>
              <a:defRPr sz="225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3" name="Shape 43"/>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50" name="Shape 50"/>
          <p:cNvSpPr>
            <a:spLocks noGrp="1"/>
          </p:cNvSpPr>
          <p:nvPr>
            <p:ph type="body" idx="1"/>
          </p:nvPr>
        </p:nvSpPr>
        <p:spPr>
          <a:prstGeom prst="rect">
            <a:avLst/>
          </a:prstGeom>
        </p:spPr>
        <p:txBody>
          <a:bodyPr/>
          <a:lstStyle>
            <a:lvl1pPr>
              <a:defRPr>
                <a:latin typeface="+mj-lt"/>
                <a:ea typeface="+mj-ea"/>
                <a:cs typeface="+mj-cs"/>
                <a:sym typeface="Corbel"/>
              </a:defRPr>
            </a:lvl1pPr>
            <a:lvl2pPr>
              <a:defRPr>
                <a:latin typeface="+mj-lt"/>
                <a:ea typeface="+mj-ea"/>
                <a:cs typeface="+mj-cs"/>
                <a:sym typeface="Corbel"/>
              </a:defRPr>
            </a:lvl2pPr>
            <a:lvl3pPr>
              <a:defRPr>
                <a:latin typeface="+mj-lt"/>
                <a:ea typeface="+mj-ea"/>
                <a:cs typeface="+mj-cs"/>
                <a:sym typeface="Corbel"/>
              </a:defRPr>
            </a:lvl3pPr>
            <a:lvl4pPr>
              <a:defRPr>
                <a:latin typeface="+mj-lt"/>
                <a:ea typeface="+mj-ea"/>
                <a:cs typeface="+mj-cs"/>
                <a:sym typeface="Corbel"/>
              </a:defRPr>
            </a:lvl4pPr>
            <a:lvl5pPr>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sp>
        <p:nvSpPr>
          <p:cNvPr id="51" name="Shape 51"/>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cSld name="Default">
    <p:spTree>
      <p:nvGrpSpPr>
        <p:cNvPr id="1" name=""/>
        <p:cNvGrpSpPr/>
        <p:nvPr/>
      </p:nvGrpSpPr>
      <p:grpSpPr>
        <a:xfrm>
          <a:off x="0" y="0"/>
          <a:ext cx="0" cy="0"/>
          <a:chOff x="0" y="0"/>
          <a:chExt cx="0" cy="0"/>
        </a:xfrm>
      </p:grpSpPr>
      <p:sp>
        <p:nvSpPr>
          <p:cNvPr id="13" name="Shape 13"/>
          <p:cNvSpPr>
            <a:spLocks noGrp="1"/>
          </p:cNvSpPr>
          <p:nvPr>
            <p:ph type="title"/>
          </p:nvPr>
        </p:nvSpPr>
        <p:spPr>
          <a:xfrm>
            <a:off x="681037" y="410765"/>
            <a:ext cx="7781926" cy="1970089"/>
          </a:xfrm>
          <a:prstGeom prst="rect">
            <a:avLst/>
          </a:prstGeom>
        </p:spPr>
        <p:txBody>
          <a:bodyPr/>
          <a:lstStyle>
            <a:lvl1pPr algn="ctr">
              <a:defRPr sz="5062"/>
            </a:lvl1pPr>
          </a:lstStyle>
          <a:p>
            <a:r>
              <a:t>Title Text</a:t>
            </a:r>
          </a:p>
        </p:txBody>
      </p:sp>
      <p:sp>
        <p:nvSpPr>
          <p:cNvPr id="14" name="Shape 14"/>
          <p:cNvSpPr>
            <a:spLocks noGrp="1"/>
          </p:cNvSpPr>
          <p:nvPr>
            <p:ph type="body" sz="half" idx="1"/>
          </p:nvPr>
        </p:nvSpPr>
        <p:spPr>
          <a:xfrm>
            <a:off x="1371600" y="4191000"/>
            <a:ext cx="6400801" cy="2667001"/>
          </a:xfrm>
          <a:prstGeom prst="rect">
            <a:avLst/>
          </a:prstGeom>
        </p:spPr>
        <p:txBody>
          <a:bodyPr/>
          <a:lstStyle>
            <a:lvl1pPr marL="0" indent="0" algn="ctr">
              <a:buClrTx/>
              <a:buSzTx/>
              <a:buFontTx/>
              <a:buNone/>
              <a:defRPr>
                <a:latin typeface="+mj-lt"/>
                <a:ea typeface="+mj-ea"/>
                <a:cs typeface="+mj-cs"/>
                <a:sym typeface="Corbel"/>
              </a:defRPr>
            </a:lvl1pPr>
            <a:lvl2pPr marL="0" indent="321457" algn="ctr">
              <a:buClrTx/>
              <a:buSzTx/>
              <a:buFontTx/>
              <a:buNone/>
              <a:defRPr>
                <a:latin typeface="+mj-lt"/>
                <a:ea typeface="+mj-ea"/>
                <a:cs typeface="+mj-cs"/>
                <a:sym typeface="Corbel"/>
              </a:defRPr>
            </a:lvl2pPr>
            <a:lvl3pPr marL="0" indent="562550" algn="ctr">
              <a:buClrTx/>
              <a:buSzTx/>
              <a:buFontTx/>
              <a:buNone/>
              <a:defRPr>
                <a:latin typeface="+mj-lt"/>
                <a:ea typeface="+mj-ea"/>
                <a:cs typeface="+mj-cs"/>
                <a:sym typeface="Corbel"/>
              </a:defRPr>
            </a:lvl3pPr>
            <a:lvl4pPr marL="0" indent="803643" algn="ctr">
              <a:buClrTx/>
              <a:buSzTx/>
              <a:buFontTx/>
              <a:buNone/>
              <a:defRPr>
                <a:latin typeface="+mj-lt"/>
                <a:ea typeface="+mj-ea"/>
                <a:cs typeface="+mj-cs"/>
                <a:sym typeface="Corbel"/>
              </a:defRPr>
            </a:lvl4pPr>
            <a:lvl5pPr marL="0" indent="1044736" algn="ctr">
              <a:buClrTx/>
              <a:buSzTx/>
              <a:buFontTx/>
              <a:buNone/>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pic>
        <p:nvPicPr>
          <p:cNvPr id="15" name="image.png"/>
          <p:cNvPicPr>
            <a:picLocks noChangeAspect="1"/>
          </p:cNvPicPr>
          <p:nvPr/>
        </p:nvPicPr>
        <p:blipFill>
          <a:blip r:embed="rId2">
            <a:extLst/>
          </a:blip>
          <a:stretch>
            <a:fillRect/>
          </a:stretch>
        </p:blipFill>
        <p:spPr>
          <a:xfrm>
            <a:off x="3858826" y="2587260"/>
            <a:ext cx="1426348" cy="1397334"/>
          </a:xfrm>
          <a:prstGeom prst="rect">
            <a:avLst/>
          </a:prstGeom>
          <a:ln w="12700">
            <a:miter lim="400000"/>
          </a:ln>
        </p:spPr>
      </p:pic>
      <p:sp>
        <p:nvSpPr>
          <p:cNvPr id="16" name="Shape 16"/>
          <p:cNvSpPr>
            <a:spLocks noGrp="1"/>
          </p:cNvSpPr>
          <p:nvPr>
            <p:ph type="sldNum" sz="quarter" idx="2"/>
          </p:nvPr>
        </p:nvSpPr>
        <p:spPr>
          <a:xfrm>
            <a:off x="6556375" y="6379488"/>
            <a:ext cx="1905000" cy="326113"/>
          </a:xfrm>
          <a:prstGeom prst="rect">
            <a:avLst/>
          </a:prstGeom>
        </p:spPr>
        <p:txBody>
          <a:bodyPr/>
          <a:lstStyle>
            <a:lvl1pPr>
              <a:defRPr>
                <a:latin typeface="Lucida Sans"/>
                <a:ea typeface="Lucida Sans"/>
                <a:cs typeface="Lucida Sans"/>
                <a:sym typeface="Lucida Sans"/>
              </a:defRPr>
            </a:lvl1pPr>
          </a:lstStyle>
          <a:p>
            <a:fld id="{86CB4B4D-7CA3-9044-876B-883B54F8677D}" type="slidenum">
              <a:rPr/>
              <a:pPr/>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3" name="Shape 2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a:p>
        </p:txBody>
      </p:sp>
      <p:sp>
        <p:nvSpPr>
          <p:cNvPr id="25" name="Shape 25"/>
          <p:cNvSpPr>
            <a:spLocks noGrp="1"/>
          </p:cNvSpPr>
          <p:nvPr>
            <p:ph type="title"/>
          </p:nvPr>
        </p:nvSpPr>
        <p:spPr>
          <a:prstGeom prst="rect">
            <a:avLst/>
          </a:prstGeom>
        </p:spPr>
        <p:txBody>
          <a:bodyPr/>
          <a:lstStyle/>
          <a:p>
            <a:r>
              <a:t>Title Text</a:t>
            </a: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2" name="Shape 32"/>
          <p:cNvSpPr>
            <a:spLocks noGrp="1"/>
          </p:cNvSpPr>
          <p:nvPr>
            <p:ph type="title"/>
          </p:nvPr>
        </p:nvSpPr>
        <p:spPr>
          <a:xfrm>
            <a:off x="669727" y="312539"/>
            <a:ext cx="7804547" cy="1518047"/>
          </a:xfrm>
          <a:prstGeom prst="rect">
            <a:avLst/>
          </a:prstGeom>
        </p:spPr>
        <p:txBody>
          <a:bodyPr lIns="50800" tIns="50800" rIns="50800" bIns="50800" anchor="ctr">
            <a:normAutofit/>
          </a:bodyPr>
          <a:lstStyle>
            <a:lvl1pPr algn="ctr" defTabSz="410751">
              <a:defRPr sz="5625">
                <a:latin typeface="+mn-lt"/>
                <a:ea typeface="+mn-ea"/>
                <a:cs typeface="+mn-cs"/>
                <a:sym typeface="Helvetica Light"/>
              </a:defRPr>
            </a:lvl1pPr>
          </a:lstStyle>
          <a:p>
            <a:r>
              <a:t>Title Text</a:t>
            </a:r>
          </a:p>
        </p:txBody>
      </p:sp>
      <p:sp>
        <p:nvSpPr>
          <p:cNvPr id="33" name="Shape 33"/>
          <p:cNvSpPr>
            <a:spLocks noGrp="1"/>
          </p:cNvSpPr>
          <p:nvPr>
            <p:ph type="body" idx="1"/>
          </p:nvPr>
        </p:nvSpPr>
        <p:spPr>
          <a:xfrm>
            <a:off x="669727" y="1830586"/>
            <a:ext cx="7804547" cy="4420195"/>
          </a:xfrm>
          <a:prstGeom prst="rect">
            <a:avLst/>
          </a:prstGeom>
        </p:spPr>
        <p:txBody>
          <a:bodyPr lIns="50800" tIns="50800" rIns="50800" bIns="50800" anchor="ctr">
            <a:normAutofit/>
          </a:bodyPr>
          <a:lstStyle>
            <a:lvl1pPr marL="312528" indent="-312528" defTabSz="410751">
              <a:spcBef>
                <a:spcPts val="2953"/>
              </a:spcBef>
              <a:buClrTx/>
              <a:buSzPct val="75000"/>
              <a:buFontTx/>
              <a:defRPr sz="2531">
                <a:latin typeface="+mn-lt"/>
                <a:ea typeface="+mn-ea"/>
                <a:cs typeface="+mn-cs"/>
                <a:sym typeface="Helvetica Light"/>
              </a:defRPr>
            </a:lvl1pPr>
            <a:lvl2pPr marL="625056" indent="-312528" defTabSz="410751">
              <a:spcBef>
                <a:spcPts val="2953"/>
              </a:spcBef>
              <a:buClrTx/>
              <a:buSzPct val="75000"/>
              <a:buFontTx/>
              <a:defRPr sz="2531">
                <a:latin typeface="+mn-lt"/>
                <a:ea typeface="+mn-ea"/>
                <a:cs typeface="+mn-cs"/>
                <a:sym typeface="Helvetica Light"/>
              </a:defRPr>
            </a:lvl2pPr>
            <a:lvl3pPr marL="937584" indent="-312528" defTabSz="410751">
              <a:spcBef>
                <a:spcPts val="2953"/>
              </a:spcBef>
              <a:buClrTx/>
              <a:buSzPct val="75000"/>
              <a:buFontTx/>
              <a:defRPr sz="2531">
                <a:latin typeface="+mn-lt"/>
                <a:ea typeface="+mn-ea"/>
                <a:cs typeface="+mn-cs"/>
                <a:sym typeface="Helvetica Light"/>
              </a:defRPr>
            </a:lvl3pPr>
            <a:lvl4pPr marL="1250112" indent="-312528" defTabSz="410751">
              <a:spcBef>
                <a:spcPts val="2953"/>
              </a:spcBef>
              <a:buClrTx/>
              <a:buSzPct val="75000"/>
              <a:buFontTx/>
              <a:defRPr sz="2531">
                <a:latin typeface="+mn-lt"/>
                <a:ea typeface="+mn-ea"/>
                <a:cs typeface="+mn-cs"/>
                <a:sym typeface="Helvetica Light"/>
              </a:defRPr>
            </a:lvl4pPr>
            <a:lvl5pPr marL="1562640" indent="-312528" defTabSz="410751">
              <a:spcBef>
                <a:spcPts val="2953"/>
              </a:spcBef>
              <a:buClrTx/>
              <a:buSzPct val="75000"/>
              <a:buFontTx/>
              <a:defRPr sz="253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4" name="Shape 34"/>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41" name="Shape 41"/>
          <p:cNvSpPr>
            <a:spLocks noGrp="1"/>
          </p:cNvSpPr>
          <p:nvPr>
            <p:ph type="title"/>
          </p:nvPr>
        </p:nvSpPr>
        <p:spPr>
          <a:xfrm>
            <a:off x="892969" y="1151930"/>
            <a:ext cx="7358063" cy="2321719"/>
          </a:xfrm>
          <a:prstGeom prst="rect">
            <a:avLst/>
          </a:prstGeom>
        </p:spPr>
        <p:txBody>
          <a:bodyPr lIns="50800" tIns="50800" rIns="50800" bIns="50800">
            <a:normAutofit/>
          </a:bodyPr>
          <a:lstStyle>
            <a:lvl1pPr algn="ctr" defTabSz="410751">
              <a:defRPr sz="5625">
                <a:latin typeface="+mn-lt"/>
                <a:ea typeface="+mn-ea"/>
                <a:cs typeface="+mn-cs"/>
                <a:sym typeface="Helvetica Light"/>
              </a:defRPr>
            </a:lvl1pPr>
          </a:lstStyle>
          <a:p>
            <a:r>
              <a:t>Title Text</a:t>
            </a:r>
          </a:p>
        </p:txBody>
      </p:sp>
      <p:sp>
        <p:nvSpPr>
          <p:cNvPr id="42" name="Shape 42"/>
          <p:cNvSpPr>
            <a:spLocks noGrp="1"/>
          </p:cNvSpPr>
          <p:nvPr>
            <p:ph type="body" sz="quarter" idx="1"/>
          </p:nvPr>
        </p:nvSpPr>
        <p:spPr>
          <a:xfrm>
            <a:off x="892969" y="3536156"/>
            <a:ext cx="7358063" cy="794742"/>
          </a:xfrm>
          <a:prstGeom prst="rect">
            <a:avLst/>
          </a:prstGeom>
        </p:spPr>
        <p:txBody>
          <a:bodyPr lIns="50800" tIns="50800" rIns="50800" bIns="50800">
            <a:normAutofit/>
          </a:bodyPr>
          <a:lstStyle>
            <a:lvl1pPr marL="0" indent="0" algn="ctr" defTabSz="410751">
              <a:spcBef>
                <a:spcPts val="0"/>
              </a:spcBef>
              <a:buClrTx/>
              <a:buSzTx/>
              <a:buFontTx/>
              <a:buNone/>
              <a:defRPr sz="2250">
                <a:latin typeface="+mn-lt"/>
                <a:ea typeface="+mn-ea"/>
                <a:cs typeface="+mn-cs"/>
                <a:sym typeface="Helvetica Light"/>
              </a:defRPr>
            </a:lvl1pPr>
            <a:lvl2pPr marL="0" indent="160729" algn="ctr" defTabSz="410751">
              <a:spcBef>
                <a:spcPts val="0"/>
              </a:spcBef>
              <a:buClrTx/>
              <a:buSzTx/>
              <a:buFontTx/>
              <a:buNone/>
              <a:defRPr sz="2250">
                <a:latin typeface="+mn-lt"/>
                <a:ea typeface="+mn-ea"/>
                <a:cs typeface="+mn-cs"/>
                <a:sym typeface="Helvetica Light"/>
              </a:defRPr>
            </a:lvl2pPr>
            <a:lvl3pPr marL="0" indent="321457" algn="ctr" defTabSz="410751">
              <a:spcBef>
                <a:spcPts val="0"/>
              </a:spcBef>
              <a:buClrTx/>
              <a:buSzTx/>
              <a:buFontTx/>
              <a:buNone/>
              <a:defRPr sz="2250">
                <a:latin typeface="+mn-lt"/>
                <a:ea typeface="+mn-ea"/>
                <a:cs typeface="+mn-cs"/>
                <a:sym typeface="Helvetica Light"/>
              </a:defRPr>
            </a:lvl3pPr>
            <a:lvl4pPr marL="0" indent="482186" algn="ctr" defTabSz="410751">
              <a:spcBef>
                <a:spcPts val="0"/>
              </a:spcBef>
              <a:buClrTx/>
              <a:buSzTx/>
              <a:buFontTx/>
              <a:buNone/>
              <a:defRPr sz="2250">
                <a:latin typeface="+mn-lt"/>
                <a:ea typeface="+mn-ea"/>
                <a:cs typeface="+mn-cs"/>
                <a:sym typeface="Helvetica Light"/>
              </a:defRPr>
            </a:lvl4pPr>
            <a:lvl5pPr marL="0" indent="642915" algn="ctr" defTabSz="410751">
              <a:spcBef>
                <a:spcPts val="0"/>
              </a:spcBef>
              <a:buClrTx/>
              <a:buSzTx/>
              <a:buFontTx/>
              <a:buNone/>
              <a:defRPr sz="225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3" name="Shape 43"/>
          <p:cNvSpPr>
            <a:spLocks noGrp="1"/>
          </p:cNvSpPr>
          <p:nvPr>
            <p:ph type="sldNum" sz="quarter" idx="2"/>
          </p:nvPr>
        </p:nvSpPr>
        <p:spPr>
          <a:xfrm>
            <a:off x="4408837" y="6505277"/>
            <a:ext cx="317396" cy="297389"/>
          </a:xfrm>
          <a:prstGeom prst="rect">
            <a:avLst/>
          </a:prstGeom>
        </p:spPr>
        <p:txBody>
          <a:bodyPr wrap="none" lIns="50800" tIns="50800" rIns="50800" bIns="50800" anchor="t"/>
          <a:lstStyle>
            <a:lvl1pPr algn="ctr" defTabSz="410751">
              <a:defRPr>
                <a:latin typeface="+mn-lt"/>
                <a:ea typeface="+mn-ea"/>
                <a:cs typeface="+mn-cs"/>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50" name="Shape 50"/>
          <p:cNvSpPr>
            <a:spLocks noGrp="1"/>
          </p:cNvSpPr>
          <p:nvPr>
            <p:ph type="body" idx="1"/>
          </p:nvPr>
        </p:nvSpPr>
        <p:spPr>
          <a:prstGeom prst="rect">
            <a:avLst/>
          </a:prstGeom>
        </p:spPr>
        <p:txBody>
          <a:bodyPr/>
          <a:lstStyle>
            <a:lvl1pPr>
              <a:defRPr>
                <a:latin typeface="+mj-lt"/>
                <a:ea typeface="+mj-ea"/>
                <a:cs typeface="+mj-cs"/>
                <a:sym typeface="Corbel"/>
              </a:defRPr>
            </a:lvl1pPr>
            <a:lvl2pPr>
              <a:defRPr>
                <a:latin typeface="+mj-lt"/>
                <a:ea typeface="+mj-ea"/>
                <a:cs typeface="+mj-cs"/>
                <a:sym typeface="Corbel"/>
              </a:defRPr>
            </a:lvl2pPr>
            <a:lvl3pPr>
              <a:defRPr>
                <a:latin typeface="+mj-lt"/>
                <a:ea typeface="+mj-ea"/>
                <a:cs typeface="+mj-cs"/>
                <a:sym typeface="Corbel"/>
              </a:defRPr>
            </a:lvl3pPr>
            <a:lvl4pPr>
              <a:defRPr>
                <a:latin typeface="+mj-lt"/>
                <a:ea typeface="+mj-ea"/>
                <a:cs typeface="+mj-cs"/>
                <a:sym typeface="Corbel"/>
              </a:defRPr>
            </a:lvl4pPr>
            <a:lvl5pPr>
              <a:defRPr>
                <a:latin typeface="+mj-lt"/>
                <a:ea typeface="+mj-ea"/>
                <a:cs typeface="+mj-cs"/>
                <a:sym typeface="Corbel"/>
              </a:defRPr>
            </a:lvl5pPr>
          </a:lstStyle>
          <a:p>
            <a:r>
              <a:t>Body Level One</a:t>
            </a:r>
          </a:p>
          <a:p>
            <a:pPr lvl="1"/>
            <a:r>
              <a:t>Body Level Two</a:t>
            </a:r>
          </a:p>
          <a:p>
            <a:pPr lvl="2"/>
            <a:r>
              <a:t>Body Level Three</a:t>
            </a:r>
          </a:p>
          <a:p>
            <a:pPr lvl="3"/>
            <a:r>
              <a:t>Body Level Four</a:t>
            </a:r>
          </a:p>
          <a:p>
            <a:pPr lvl="4"/>
            <a:r>
              <a:t>Body Level Five</a:t>
            </a:r>
          </a:p>
        </p:txBody>
      </p:sp>
      <p:sp>
        <p:nvSpPr>
          <p:cNvPr id="51" name="Shape 51"/>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slideLayout" Target="../slideLayouts/slideLayout28.xml"/><Relationship Id="rId18" Type="http://schemas.openxmlformats.org/officeDocument/2006/relationships/theme" Target="../theme/theme2.xml"/><Relationship Id="rId19"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image" Target="../media/image4.png"/><Relationship Id="rId12" Type="http://schemas.openxmlformats.org/officeDocument/2006/relationships/image" Target="../media/image5.png"/><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theme" Target="../theme/theme3.xml"/><Relationship Id="rId9" Type="http://schemas.openxmlformats.org/officeDocument/2006/relationships/image" Target="../media/image2.png"/><Relationship Id="rId10"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theme" Target="../theme/theme4.xml"/><Relationship Id="rId1" Type="http://schemas.openxmlformats.org/officeDocument/2006/relationships/slideLayout" Target="../slideLayouts/slideLayout36.xml"/><Relationship Id="rId2"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3.xml"/><Relationship Id="rId4" Type="http://schemas.openxmlformats.org/officeDocument/2006/relationships/slideLayout" Target="../slideLayouts/slideLayout44.xml"/><Relationship Id="rId5" Type="http://schemas.openxmlformats.org/officeDocument/2006/relationships/slideLayout" Target="../slideLayouts/slideLayout45.xml"/><Relationship Id="rId6" Type="http://schemas.openxmlformats.org/officeDocument/2006/relationships/theme" Target="../theme/theme5.xml"/><Relationship Id="rId1" Type="http://schemas.openxmlformats.org/officeDocument/2006/relationships/slideLayout" Target="../slideLayouts/slideLayout41.xml"/><Relationship Id="rId2"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theme" Target="../theme/theme6.xml"/><Relationship Id="rId1" Type="http://schemas.openxmlformats.org/officeDocument/2006/relationships/slideLayout" Target="../slideLayouts/slideLayout46.xml"/><Relationship Id="rId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C94D80F5-A22F-8840-9DD1-6084DAD4E081}" type="datetime1">
              <a:rPr lang="en-US"/>
              <a:pPr>
                <a:defRPr/>
              </a:pPr>
              <a:t>6/9/17</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63434E6D-6387-6940-9E92-A9C4C7785FB8}"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Lst>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title"/>
          </p:nvPr>
        </p:nvSpPr>
        <p:spPr bwMode="auto">
          <a:xfrm>
            <a:off x="1371600" y="508000"/>
            <a:ext cx="7467600" cy="9906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a:p>
        </p:txBody>
      </p:sp>
      <p:sp>
        <p:nvSpPr>
          <p:cNvPr id="1029" name="Rectangle 4"/>
          <p:cNvSpPr>
            <a:spLocks noGrp="1" noChangeArrowheads="1"/>
          </p:cNvSpPr>
          <p:nvPr>
            <p:ph type="body" idx="1"/>
          </p:nvPr>
        </p:nvSpPr>
        <p:spPr bwMode="auto">
          <a:xfrm>
            <a:off x="304800" y="1803400"/>
            <a:ext cx="8534400" cy="4445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4805" name="Rectangle 5"/>
          <p:cNvSpPr>
            <a:spLocks noGrp="1" noChangeArrowheads="1"/>
          </p:cNvSpPr>
          <p:nvPr>
            <p:ph type="dt" sz="half" idx="2"/>
          </p:nvPr>
        </p:nvSpPr>
        <p:spPr bwMode="auto">
          <a:xfrm>
            <a:off x="6858000" y="6273800"/>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defTabSz="914400">
              <a:defRPr/>
            </a:pPr>
            <a:endParaRPr lang="en-US" dirty="0">
              <a:solidFill>
                <a:prstClr val="black"/>
              </a:solidFill>
              <a:latin typeface="Calibri"/>
            </a:endParaRPr>
          </a:p>
        </p:txBody>
      </p:sp>
      <p:sp>
        <p:nvSpPr>
          <p:cNvPr id="204806" name="Rectangle 6"/>
          <p:cNvSpPr>
            <a:spLocks noGrp="1" noChangeArrowheads="1"/>
          </p:cNvSpPr>
          <p:nvPr>
            <p:ph type="ftr" sz="quarter" idx="3"/>
          </p:nvPr>
        </p:nvSpPr>
        <p:spPr bwMode="auto">
          <a:xfrm>
            <a:off x="32004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defTabSz="914400">
              <a:defRPr/>
            </a:pPr>
            <a:endParaRPr lang="en-US" dirty="0">
              <a:solidFill>
                <a:prstClr val="black"/>
              </a:solidFill>
              <a:latin typeface="Calibri"/>
            </a:endParaRPr>
          </a:p>
        </p:txBody>
      </p:sp>
      <p:sp>
        <p:nvSpPr>
          <p:cNvPr id="204807" name="Rectangle 7"/>
          <p:cNvSpPr>
            <a:spLocks noGrp="1" noChangeArrowheads="1"/>
          </p:cNvSpPr>
          <p:nvPr>
            <p:ph type="sldNum" sz="quarter" idx="4"/>
          </p:nvPr>
        </p:nvSpPr>
        <p:spPr bwMode="auto">
          <a:xfrm>
            <a:off x="304800" y="6273800"/>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mn-lt"/>
              </a:defRPr>
            </a:lvl1pPr>
          </a:lstStyle>
          <a:p>
            <a:pPr defTabSz="914400"/>
            <a:fld id="{91F816EA-24CC-2048-859A-C5EA9F275392}" type="slidenum">
              <a:rPr lang="en-US" smtClean="0">
                <a:solidFill>
                  <a:prstClr val="black"/>
                </a:solidFill>
                <a:latin typeface="Calibri"/>
              </a:rPr>
              <a:pPr defTabSz="914400"/>
              <a:t>‹#›</a:t>
            </a:fld>
            <a:endParaRPr lang="en-US" dirty="0">
              <a:solidFill>
                <a:prstClr val="black"/>
              </a:solidFill>
              <a:latin typeface="Calibri"/>
            </a:endParaRPr>
          </a:p>
        </p:txBody>
      </p:sp>
      <p:pic>
        <p:nvPicPr>
          <p:cNvPr id="10" name="Picture 9"/>
          <p:cNvPicPr>
            <a:picLocks noChangeAspect="1"/>
          </p:cNvPicPr>
          <p:nvPr/>
        </p:nvPicPr>
        <p:blipFill>
          <a:blip r:embed="rId19"/>
          <a:stretch>
            <a:fillRect/>
          </a:stretch>
        </p:blipFill>
        <p:spPr>
          <a:xfrm>
            <a:off x="274058" y="533400"/>
            <a:ext cx="960755" cy="967232"/>
          </a:xfrm>
          <a:prstGeom prst="rect">
            <a:avLst/>
          </a:prstGeom>
        </p:spPr>
      </p:pic>
    </p:spTree>
    <p:extLst>
      <p:ext uri="{BB962C8B-B14F-4D97-AF65-F5344CB8AC3E}">
        <p14:creationId xmlns:p14="http://schemas.microsoft.com/office/powerpoint/2010/main" val="103513650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p:titleStyle>
    <p:body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414198"/>
            <a:ext cx="8380412" cy="75020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Title Slide</a:t>
            </a:r>
          </a:p>
        </p:txBody>
      </p:sp>
      <p:sp>
        <p:nvSpPr>
          <p:cNvPr id="1027" name="Rectangle 8"/>
          <p:cNvSpPr>
            <a:spLocks noGrp="1" noChangeArrowheads="1"/>
          </p:cNvSpPr>
          <p:nvPr>
            <p:ph type="body" idx="1"/>
          </p:nvPr>
        </p:nvSpPr>
        <p:spPr bwMode="auto">
          <a:xfrm>
            <a:off x="381000" y="2600062"/>
            <a:ext cx="8380412" cy="20764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966335359"/>
      </p:ext>
    </p:extLst>
  </p:cSld>
  <p:clrMap bg1="dk2" tx1="lt1" bg2="dk1"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Lst>
  <p:transition>
    <p:fade/>
  </p:transition>
  <p:timing>
    <p:tnLst>
      <p:par>
        <p:cTn id="1" dur="indefinite" restart="never" nodeType="tmRoot"/>
      </p:par>
    </p:tnLst>
  </p:timing>
  <p:hf sldNum="0" hdr="0" dt="0"/>
  <p:txStyles>
    <p:titleStyle>
      <a:lvl1pPr algn="l" defTabSz="912777" rtl="0" eaLnBrk="1" fontAlgn="base" hangingPunct="1">
        <a:lnSpc>
          <a:spcPct val="90000"/>
        </a:lnSpc>
        <a:spcBef>
          <a:spcPct val="0"/>
        </a:spcBef>
        <a:spcAft>
          <a:spcPct val="0"/>
        </a:spcAft>
        <a:defRPr lang="en-US" sz="5400" b="0" cap="none" spc="-300" dirty="0" smtClean="0">
          <a:ln w="3175">
            <a:noFill/>
          </a:ln>
          <a:gradFill flip="none" rotWithShape="1">
            <a:gsLst>
              <a:gs pos="28000">
                <a:srgbClr val="FEF9DA"/>
              </a:gs>
              <a:gs pos="52000">
                <a:schemeClr val="accent1"/>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vl2pPr algn="l" defTabSz="912777" rtl="0" eaLnBrk="1" fontAlgn="base" hangingPunct="1">
        <a:lnSpc>
          <a:spcPct val="90000"/>
        </a:lnSpc>
        <a:spcBef>
          <a:spcPct val="0"/>
        </a:spcBef>
        <a:spcAft>
          <a:spcPct val="0"/>
        </a:spcAft>
        <a:defRPr sz="4500">
          <a:solidFill>
            <a:schemeClr val="tx2"/>
          </a:solidFill>
          <a:latin typeface="Segoe Semibold" pitchFamily="34" charset="0"/>
        </a:defRPr>
      </a:lvl2pPr>
      <a:lvl3pPr algn="l" defTabSz="912777" rtl="0" eaLnBrk="1" fontAlgn="base" hangingPunct="1">
        <a:lnSpc>
          <a:spcPct val="90000"/>
        </a:lnSpc>
        <a:spcBef>
          <a:spcPct val="0"/>
        </a:spcBef>
        <a:spcAft>
          <a:spcPct val="0"/>
        </a:spcAft>
        <a:defRPr sz="4500">
          <a:solidFill>
            <a:schemeClr val="tx2"/>
          </a:solidFill>
          <a:latin typeface="Segoe Semibold" pitchFamily="34" charset="0"/>
        </a:defRPr>
      </a:lvl3pPr>
      <a:lvl4pPr algn="l" defTabSz="912777" rtl="0" eaLnBrk="1" fontAlgn="base" hangingPunct="1">
        <a:lnSpc>
          <a:spcPct val="90000"/>
        </a:lnSpc>
        <a:spcBef>
          <a:spcPct val="0"/>
        </a:spcBef>
        <a:spcAft>
          <a:spcPct val="0"/>
        </a:spcAft>
        <a:defRPr sz="4500">
          <a:solidFill>
            <a:schemeClr val="tx2"/>
          </a:solidFill>
          <a:latin typeface="Segoe Semibold" pitchFamily="34" charset="0"/>
        </a:defRPr>
      </a:lvl4pPr>
      <a:lvl5pPr algn="l" defTabSz="912777" rtl="0" eaLnBrk="1" fontAlgn="base" hangingPunct="1">
        <a:lnSpc>
          <a:spcPct val="90000"/>
        </a:lnSpc>
        <a:spcBef>
          <a:spcPct val="0"/>
        </a:spcBef>
        <a:spcAft>
          <a:spcPct val="0"/>
        </a:spcAft>
        <a:defRPr sz="4500">
          <a:solidFill>
            <a:schemeClr val="tx2"/>
          </a:solidFill>
          <a:latin typeface="Segoe Semibold" pitchFamily="34" charset="0"/>
        </a:defRPr>
      </a:lvl5pPr>
      <a:lvl6pPr marL="380970" algn="l" defTabSz="914063" rtl="0" eaLnBrk="1" fontAlgn="base" hangingPunct="1">
        <a:lnSpc>
          <a:spcPct val="90000"/>
        </a:lnSpc>
        <a:spcBef>
          <a:spcPct val="0"/>
        </a:spcBef>
        <a:spcAft>
          <a:spcPct val="0"/>
        </a:spcAft>
        <a:defRPr sz="4500">
          <a:solidFill>
            <a:schemeClr val="tx2"/>
          </a:solidFill>
          <a:latin typeface="Segoe Semibold" pitchFamily="34" charset="0"/>
        </a:defRPr>
      </a:lvl6pPr>
      <a:lvl7pPr marL="761940" algn="l" defTabSz="914063" rtl="0" eaLnBrk="1" fontAlgn="base" hangingPunct="1">
        <a:lnSpc>
          <a:spcPct val="90000"/>
        </a:lnSpc>
        <a:spcBef>
          <a:spcPct val="0"/>
        </a:spcBef>
        <a:spcAft>
          <a:spcPct val="0"/>
        </a:spcAft>
        <a:defRPr sz="4500">
          <a:solidFill>
            <a:schemeClr val="tx2"/>
          </a:solidFill>
          <a:latin typeface="Segoe Semibold" pitchFamily="34" charset="0"/>
        </a:defRPr>
      </a:lvl7pPr>
      <a:lvl8pPr marL="1142908" algn="l" defTabSz="914063" rtl="0" eaLnBrk="1" fontAlgn="base" hangingPunct="1">
        <a:lnSpc>
          <a:spcPct val="90000"/>
        </a:lnSpc>
        <a:spcBef>
          <a:spcPct val="0"/>
        </a:spcBef>
        <a:spcAft>
          <a:spcPct val="0"/>
        </a:spcAft>
        <a:defRPr sz="4500">
          <a:solidFill>
            <a:schemeClr val="tx2"/>
          </a:solidFill>
          <a:latin typeface="Segoe Semibold" pitchFamily="34" charset="0"/>
        </a:defRPr>
      </a:lvl8pPr>
      <a:lvl9pPr marL="1523878" algn="l" defTabSz="914063" rtl="0" eaLnBrk="1" fontAlgn="base" hangingPunct="1">
        <a:lnSpc>
          <a:spcPct val="90000"/>
        </a:lnSpc>
        <a:spcBef>
          <a:spcPct val="0"/>
        </a:spcBef>
        <a:spcAft>
          <a:spcPct val="0"/>
        </a:spcAft>
        <a:defRPr sz="4500">
          <a:solidFill>
            <a:schemeClr val="tx2"/>
          </a:solidFill>
          <a:latin typeface="Segoe Semibold" pitchFamily="34" charset="0"/>
        </a:defRPr>
      </a:lvl9pPr>
    </p:titleStyle>
    <p:bodyStyle>
      <a:lvl1pPr marL="382573" indent="-382573" algn="l" defTabSz="912777" rtl="0" eaLnBrk="1" fontAlgn="base" hangingPunct="1">
        <a:lnSpc>
          <a:spcPct val="90000"/>
        </a:lnSpc>
        <a:spcBef>
          <a:spcPct val="30000"/>
        </a:spcBef>
        <a:spcAft>
          <a:spcPct val="0"/>
        </a:spcAft>
        <a:buClr>
          <a:schemeClr val="tx2"/>
        </a:buClr>
        <a:buSzPct val="95000"/>
        <a:buFontTx/>
        <a:buBlip>
          <a:blip r:embed="rId10"/>
        </a:buBlip>
        <a:defRPr sz="3000">
          <a:solidFill>
            <a:schemeClr val="tx1"/>
          </a:solidFill>
          <a:latin typeface="+mn-lt"/>
          <a:ea typeface="+mn-ea"/>
          <a:cs typeface="+mn-cs"/>
        </a:defRPr>
      </a:lvl1pPr>
      <a:lvl2pPr marL="704822" indent="-317487" algn="l" defTabSz="912777" rtl="0" eaLnBrk="1" fontAlgn="base" hangingPunct="1">
        <a:lnSpc>
          <a:spcPct val="90000"/>
        </a:lnSpc>
        <a:spcBef>
          <a:spcPct val="30000"/>
        </a:spcBef>
        <a:spcAft>
          <a:spcPct val="0"/>
        </a:spcAft>
        <a:buClr>
          <a:schemeClr val="tx2"/>
        </a:buClr>
        <a:buSzPct val="80000"/>
        <a:buFontTx/>
        <a:buBlip>
          <a:blip r:embed="rId11"/>
        </a:buBlip>
        <a:defRPr sz="2700">
          <a:solidFill>
            <a:schemeClr val="tx1"/>
          </a:solidFill>
          <a:latin typeface="+mn-lt"/>
        </a:defRPr>
      </a:lvl2pPr>
      <a:lvl3pPr marL="988974" indent="-282564" algn="l" defTabSz="912777" rtl="0" eaLnBrk="1" fontAlgn="base" hangingPunct="1">
        <a:lnSpc>
          <a:spcPct val="90000"/>
        </a:lnSpc>
        <a:spcBef>
          <a:spcPct val="30000"/>
        </a:spcBef>
        <a:spcAft>
          <a:spcPct val="0"/>
        </a:spcAft>
        <a:buClr>
          <a:schemeClr val="tx2"/>
        </a:buClr>
        <a:buSzPct val="80000"/>
        <a:buFontTx/>
        <a:buBlip>
          <a:blip r:embed="rId11"/>
        </a:buBlip>
        <a:defRPr sz="2300">
          <a:solidFill>
            <a:schemeClr val="tx1"/>
          </a:solidFill>
          <a:latin typeface="+mn-lt"/>
        </a:defRPr>
      </a:lvl3pPr>
      <a:lvl4pPr marL="1266774" indent="-276214" algn="l" defTabSz="912777" rtl="0" eaLnBrk="1" fontAlgn="base" hangingPunct="1">
        <a:lnSpc>
          <a:spcPct val="90000"/>
        </a:lnSpc>
        <a:spcBef>
          <a:spcPct val="30000"/>
        </a:spcBef>
        <a:spcAft>
          <a:spcPct val="0"/>
        </a:spcAft>
        <a:buClr>
          <a:schemeClr val="tx2"/>
        </a:buClr>
        <a:buSzPct val="80000"/>
        <a:buFontTx/>
        <a:buBlip>
          <a:blip r:embed="rId11"/>
        </a:buBlip>
        <a:defRPr sz="2000">
          <a:solidFill>
            <a:schemeClr val="tx1"/>
          </a:solidFill>
          <a:latin typeface="+mn-lt"/>
        </a:defRPr>
      </a:lvl4pPr>
      <a:lvl5pPr marL="1530289" indent="-260340" algn="l" defTabSz="912777" rtl="0" eaLnBrk="1" fontAlgn="base" hangingPunct="1">
        <a:lnSpc>
          <a:spcPct val="90000"/>
        </a:lnSpc>
        <a:spcBef>
          <a:spcPct val="30000"/>
        </a:spcBef>
        <a:spcAft>
          <a:spcPct val="0"/>
        </a:spcAft>
        <a:buClr>
          <a:schemeClr val="tx2"/>
        </a:buClr>
        <a:buSzPct val="80000"/>
        <a:buFontTx/>
        <a:buBlip>
          <a:blip r:embed="rId11"/>
        </a:buBlip>
        <a:defRPr sz="2000">
          <a:solidFill>
            <a:schemeClr val="tx1"/>
          </a:solidFill>
          <a:latin typeface="+mn-lt"/>
        </a:defRPr>
      </a:lvl5pPr>
      <a:lvl6pPr marL="1911463"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6pPr>
      <a:lvl7pPr marL="2292432"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7pPr>
      <a:lvl8pPr marL="267340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8pPr>
      <a:lvl9pPr marL="305437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12"/>
        </a:buBlip>
        <a:defRPr sz="2000">
          <a:solidFill>
            <a:schemeClr val="tx1"/>
          </a:solidFill>
          <a:latin typeface="+mn-lt"/>
        </a:defRPr>
      </a:lvl9pPr>
    </p:bodyStyle>
    <p:otherStyle>
      <a:defPPr>
        <a:defRPr lang="en-US"/>
      </a:defPPr>
      <a:lvl1pPr marL="0" algn="l" defTabSz="761940" rtl="0" eaLnBrk="1" latinLnBrk="0" hangingPunct="1">
        <a:defRPr sz="1500" kern="1200">
          <a:solidFill>
            <a:schemeClr val="tx1"/>
          </a:solidFill>
          <a:latin typeface="+mn-lt"/>
          <a:ea typeface="+mn-ea"/>
          <a:cs typeface="+mn-cs"/>
        </a:defRPr>
      </a:lvl1pPr>
      <a:lvl2pPr marL="380970" algn="l" defTabSz="761940" rtl="0" eaLnBrk="1" latinLnBrk="0" hangingPunct="1">
        <a:defRPr sz="1500" kern="1200">
          <a:solidFill>
            <a:schemeClr val="tx1"/>
          </a:solidFill>
          <a:latin typeface="+mn-lt"/>
          <a:ea typeface="+mn-ea"/>
          <a:cs typeface="+mn-cs"/>
        </a:defRPr>
      </a:lvl2pPr>
      <a:lvl3pPr marL="761940" algn="l" defTabSz="761940" rtl="0" eaLnBrk="1" latinLnBrk="0" hangingPunct="1">
        <a:defRPr sz="1500" kern="1200">
          <a:solidFill>
            <a:schemeClr val="tx1"/>
          </a:solidFill>
          <a:latin typeface="+mn-lt"/>
          <a:ea typeface="+mn-ea"/>
          <a:cs typeface="+mn-cs"/>
        </a:defRPr>
      </a:lvl3pPr>
      <a:lvl4pPr marL="1142908" algn="l" defTabSz="761940" rtl="0" eaLnBrk="1" latinLnBrk="0" hangingPunct="1">
        <a:defRPr sz="1500" kern="1200">
          <a:solidFill>
            <a:schemeClr val="tx1"/>
          </a:solidFill>
          <a:latin typeface="+mn-lt"/>
          <a:ea typeface="+mn-ea"/>
          <a:cs typeface="+mn-cs"/>
        </a:defRPr>
      </a:lvl4pPr>
      <a:lvl5pPr marL="1523878" algn="l" defTabSz="761940" rtl="0" eaLnBrk="1" latinLnBrk="0" hangingPunct="1">
        <a:defRPr sz="1500" kern="1200">
          <a:solidFill>
            <a:schemeClr val="tx1"/>
          </a:solidFill>
          <a:latin typeface="+mn-lt"/>
          <a:ea typeface="+mn-ea"/>
          <a:cs typeface="+mn-cs"/>
        </a:defRPr>
      </a:lvl5pPr>
      <a:lvl6pPr marL="1904848" algn="l" defTabSz="761940" rtl="0" eaLnBrk="1" latinLnBrk="0" hangingPunct="1">
        <a:defRPr sz="1500" kern="1200">
          <a:solidFill>
            <a:schemeClr val="tx1"/>
          </a:solidFill>
          <a:latin typeface="+mn-lt"/>
          <a:ea typeface="+mn-ea"/>
          <a:cs typeface="+mn-cs"/>
        </a:defRPr>
      </a:lvl6pPr>
      <a:lvl7pPr marL="2285818" algn="l" defTabSz="761940" rtl="0" eaLnBrk="1" latinLnBrk="0" hangingPunct="1">
        <a:defRPr sz="1500" kern="1200">
          <a:solidFill>
            <a:schemeClr val="tx1"/>
          </a:solidFill>
          <a:latin typeface="+mn-lt"/>
          <a:ea typeface="+mn-ea"/>
          <a:cs typeface="+mn-cs"/>
        </a:defRPr>
      </a:lvl7pPr>
      <a:lvl8pPr marL="2666787" algn="l" defTabSz="761940" rtl="0" eaLnBrk="1" latinLnBrk="0" hangingPunct="1">
        <a:defRPr sz="1500" kern="1200">
          <a:solidFill>
            <a:schemeClr val="tx1"/>
          </a:solidFill>
          <a:latin typeface="+mn-lt"/>
          <a:ea typeface="+mn-ea"/>
          <a:cs typeface="+mn-cs"/>
        </a:defRPr>
      </a:lvl8pPr>
      <a:lvl9pPr marL="3047756" algn="l" defTabSz="761940"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685800" y="1752600"/>
            <a:ext cx="7772401" cy="510540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lstStyle/>
          <a:p>
            <a:r>
              <a:t>Body Level One</a:t>
            </a:r>
          </a:p>
          <a:p>
            <a:pPr lvl="1"/>
            <a:r>
              <a:t>Body Level Two</a:t>
            </a:r>
          </a:p>
          <a:p>
            <a:pPr lvl="2"/>
            <a:r>
              <a:t>Body Level Three</a:t>
            </a:r>
          </a:p>
          <a:p>
            <a:pPr lvl="3"/>
            <a:r>
              <a:t>Body Level Four</a:t>
            </a:r>
          </a:p>
          <a:p>
            <a:pPr lvl="4"/>
            <a:r>
              <a:t>Body Level Five</a:t>
            </a:r>
          </a:p>
        </p:txBody>
      </p:sp>
      <p:sp>
        <p:nvSpPr>
          <p:cNvPr id="3" name="Shape 3"/>
          <p:cNvSpPr/>
          <p:nvPr/>
        </p:nvSpPr>
        <p:spPr>
          <a:xfrm>
            <a:off x="4535901" y="3187331"/>
            <a:ext cx="72200" cy="483338"/>
          </a:xfrm>
          <a:prstGeom prst="rect">
            <a:avLst/>
          </a:prstGeom>
          <a:ln w="12700">
            <a:miter lim="400000"/>
          </a:ln>
        </p:spPr>
        <p:txBody>
          <a:bodyPr wrap="none" lIns="35719" tIns="35719" rIns="35719" bIns="35719" anchor="ctr">
            <a:spAutoFit/>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4" name="Shape 4"/>
          <p:cNvSpPr/>
          <p:nvPr/>
        </p:nvSpPr>
        <p:spPr>
          <a:xfrm flipV="1">
            <a:off x="4214812" y="3071812"/>
            <a:ext cx="892969" cy="892969"/>
          </a:xfrm>
          <a:prstGeom prst="line">
            <a:avLst/>
          </a:prstGeom>
          <a:ln w="25400">
            <a:solidFill>
              <a:srgbClr val="FFFFFF"/>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5" name="Shape 5"/>
          <p:cNvSpPr>
            <a:spLocks noGrp="1"/>
          </p:cNvSpPr>
          <p:nvPr>
            <p:ph type="sldNum" sz="quarter" idx="2"/>
          </p:nvPr>
        </p:nvSpPr>
        <p:spPr>
          <a:xfrm>
            <a:off x="6553200" y="6379488"/>
            <a:ext cx="1905000" cy="326113"/>
          </a:xfrm>
          <a:prstGeom prst="rect">
            <a:avLst/>
          </a:prstGeom>
          <a:ln w="12700">
            <a:miter lim="400000"/>
          </a:ln>
        </p:spPr>
        <p:txBody>
          <a:bodyPr lIns="65023" tIns="65023" rIns="65023" bIns="65023" anchor="b">
            <a:spAutoFit/>
          </a:bodyPr>
          <a:lstStyle>
            <a:lvl1pPr algn="r" defTabSz="642915">
              <a:defRPr sz="1266">
                <a:solidFill>
                  <a:srgbClr val="000000"/>
                </a:solidFill>
                <a:latin typeface="+mj-lt"/>
                <a:ea typeface="+mj-ea"/>
                <a:cs typeface="+mj-cs"/>
                <a:sym typeface="Corbel"/>
              </a:defRPr>
            </a:lvl1pPr>
          </a:lstStyle>
          <a:p>
            <a:pPr fontAlgn="auto" hangingPunct="0">
              <a:spcBef>
                <a:spcPts val="0"/>
              </a:spcBef>
              <a:spcAft>
                <a:spcPts val="0"/>
              </a:spcAft>
            </a:pPr>
            <a:fld id="{86CB4B4D-7CA3-9044-876B-883B54F8677D}" type="slidenum">
              <a:rPr lang="uk-UA" kern="0" smtClean="0"/>
              <a:pPr fontAlgn="auto" hangingPunct="0">
                <a:spcBef>
                  <a:spcPts val="0"/>
                </a:spcBef>
                <a:spcAft>
                  <a:spcPts val="0"/>
                </a:spcAft>
              </a:pPr>
              <a:t>‹#›</a:t>
            </a:fld>
            <a:endParaRPr lang="uk-UA" kern="0"/>
          </a:p>
        </p:txBody>
      </p:sp>
      <p:sp>
        <p:nvSpPr>
          <p:cNvPr id="6" name="Shape 6"/>
          <p:cNvSpPr>
            <a:spLocks noGrp="1"/>
          </p:cNvSpPr>
          <p:nvPr>
            <p:ph type="title"/>
          </p:nvPr>
        </p:nvSpPr>
        <p:spPr>
          <a:xfrm>
            <a:off x="1371600" y="-1"/>
            <a:ext cx="7772401" cy="1371601"/>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lstStyle/>
          <a:p>
            <a:r>
              <a:t>Title Text</a:t>
            </a:r>
          </a:p>
        </p:txBody>
      </p:sp>
    </p:spTree>
    <p:extLst>
      <p:ext uri="{BB962C8B-B14F-4D97-AF65-F5344CB8AC3E}">
        <p14:creationId xmlns:p14="http://schemas.microsoft.com/office/powerpoint/2010/main" val="1057177793"/>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Lst>
  <p:transition spd="med"/>
  <p:txStyles>
    <p:titleStyle>
      <a:lvl1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1pPr>
      <a:lvl2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2pPr>
      <a:lvl3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3pPr>
      <a:lvl4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4pPr>
      <a:lvl5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5pPr>
      <a:lvl6pPr marL="0" marR="0" indent="321457"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6pPr>
      <a:lvl7pPr marL="0" marR="0" indent="642915"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7pPr>
      <a:lvl8pPr marL="0" marR="0" indent="964372"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8pPr>
      <a:lvl9pPr marL="0" marR="0" indent="1285829"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9pPr>
    </p:titleStyle>
    <p:bodyStyle>
      <a:lvl1pPr marL="341548"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1pPr>
      <a:lvl2pPr marL="594695" marR="0" indent="-27323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2pPr>
      <a:lvl3pPr marL="866149" marR="0" indent="-303599"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3pPr>
      <a:lvl4pPr marL="1145192"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4pPr>
      <a:lvl5pPr marL="1435077"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5pPr>
      <a:lvl6pPr marL="1756534"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6pPr>
      <a:lvl7pPr marL="2077992"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7pPr>
      <a:lvl8pPr marL="2399449"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8pPr>
      <a:lvl9pPr marL="2720906"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9pPr>
    </p:bodyStyle>
    <p:otherStyle>
      <a:lvl1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1pPr>
      <a:lvl2pPr marL="0" marR="0" indent="321457"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2pPr>
      <a:lvl3pPr marL="0" marR="0" indent="642915"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3pPr>
      <a:lvl4pPr marL="0" marR="0" indent="964372"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4pPr>
      <a:lvl5pPr marL="0" marR="0" indent="1285829"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5pPr>
      <a:lvl6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6pPr>
      <a:lvl7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7pPr>
      <a:lvl8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8pPr>
      <a:lvl9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685800" y="1752600"/>
            <a:ext cx="7772401" cy="510540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lstStyle/>
          <a:p>
            <a:r>
              <a:t>Body Level One</a:t>
            </a:r>
          </a:p>
          <a:p>
            <a:pPr lvl="1"/>
            <a:r>
              <a:t>Body Level Two</a:t>
            </a:r>
          </a:p>
          <a:p>
            <a:pPr lvl="2"/>
            <a:r>
              <a:t>Body Level Three</a:t>
            </a:r>
          </a:p>
          <a:p>
            <a:pPr lvl="3"/>
            <a:r>
              <a:t>Body Level Four</a:t>
            </a:r>
          </a:p>
          <a:p>
            <a:pPr lvl="4"/>
            <a:r>
              <a:t>Body Level Five</a:t>
            </a:r>
          </a:p>
        </p:txBody>
      </p:sp>
      <p:sp>
        <p:nvSpPr>
          <p:cNvPr id="3" name="Shape 3"/>
          <p:cNvSpPr/>
          <p:nvPr/>
        </p:nvSpPr>
        <p:spPr>
          <a:xfrm>
            <a:off x="4535901" y="3187331"/>
            <a:ext cx="72200" cy="483338"/>
          </a:xfrm>
          <a:prstGeom prst="rect">
            <a:avLst/>
          </a:prstGeom>
          <a:ln w="12700">
            <a:miter lim="400000"/>
          </a:ln>
        </p:spPr>
        <p:txBody>
          <a:bodyPr wrap="none" lIns="35719" tIns="35719" rIns="35719" bIns="35719" anchor="ctr">
            <a:spAutoFit/>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4" name="Shape 4"/>
          <p:cNvSpPr/>
          <p:nvPr/>
        </p:nvSpPr>
        <p:spPr>
          <a:xfrm flipV="1">
            <a:off x="4214812" y="3071812"/>
            <a:ext cx="892969" cy="892969"/>
          </a:xfrm>
          <a:prstGeom prst="line">
            <a:avLst/>
          </a:prstGeom>
          <a:ln w="25400">
            <a:solidFill>
              <a:srgbClr val="FFFFFF"/>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5" name="Shape 5"/>
          <p:cNvSpPr>
            <a:spLocks noGrp="1"/>
          </p:cNvSpPr>
          <p:nvPr>
            <p:ph type="sldNum" sz="quarter" idx="2"/>
          </p:nvPr>
        </p:nvSpPr>
        <p:spPr>
          <a:xfrm>
            <a:off x="6553200" y="6379488"/>
            <a:ext cx="1905000" cy="326113"/>
          </a:xfrm>
          <a:prstGeom prst="rect">
            <a:avLst/>
          </a:prstGeom>
          <a:ln w="12700">
            <a:miter lim="400000"/>
          </a:ln>
        </p:spPr>
        <p:txBody>
          <a:bodyPr lIns="65023" tIns="65023" rIns="65023" bIns="65023" anchor="b">
            <a:spAutoFit/>
          </a:bodyPr>
          <a:lstStyle>
            <a:lvl1pPr algn="r" defTabSz="642915">
              <a:defRPr sz="1266">
                <a:solidFill>
                  <a:srgbClr val="000000"/>
                </a:solidFill>
                <a:latin typeface="+mj-lt"/>
                <a:ea typeface="+mj-ea"/>
                <a:cs typeface="+mj-cs"/>
                <a:sym typeface="Corbel"/>
              </a:defRPr>
            </a:lvl1pPr>
          </a:lstStyle>
          <a:p>
            <a:pPr fontAlgn="auto" hangingPunct="0">
              <a:spcBef>
                <a:spcPts val="0"/>
              </a:spcBef>
              <a:spcAft>
                <a:spcPts val="0"/>
              </a:spcAft>
            </a:pPr>
            <a:fld id="{86CB4B4D-7CA3-9044-876B-883B54F8677D}" type="slidenum">
              <a:rPr lang="uk-UA" kern="0" smtClean="0"/>
              <a:pPr fontAlgn="auto" hangingPunct="0">
                <a:spcBef>
                  <a:spcPts val="0"/>
                </a:spcBef>
                <a:spcAft>
                  <a:spcPts val="0"/>
                </a:spcAft>
              </a:pPr>
              <a:t>‹#›</a:t>
            </a:fld>
            <a:endParaRPr lang="uk-UA" kern="0"/>
          </a:p>
        </p:txBody>
      </p:sp>
      <p:sp>
        <p:nvSpPr>
          <p:cNvPr id="6" name="Shape 6"/>
          <p:cNvSpPr>
            <a:spLocks noGrp="1"/>
          </p:cNvSpPr>
          <p:nvPr>
            <p:ph type="title"/>
          </p:nvPr>
        </p:nvSpPr>
        <p:spPr>
          <a:xfrm>
            <a:off x="1371600" y="-1"/>
            <a:ext cx="7772401" cy="1371601"/>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lstStyle/>
          <a:p>
            <a:r>
              <a:t>Title Text</a:t>
            </a:r>
          </a:p>
        </p:txBody>
      </p:sp>
    </p:spTree>
    <p:extLst>
      <p:ext uri="{BB962C8B-B14F-4D97-AF65-F5344CB8AC3E}">
        <p14:creationId xmlns:p14="http://schemas.microsoft.com/office/powerpoint/2010/main" val="638510466"/>
      </p:ext>
    </p:extLst>
  </p:cSld>
  <p:clrMap bg1="dk1" tx1="lt1" bg2="dk2" tx2="lt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Lst>
  <p:transition spd="med"/>
  <p:txStyles>
    <p:titleStyle>
      <a:lvl1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1pPr>
      <a:lvl2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2pPr>
      <a:lvl3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3pPr>
      <a:lvl4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4pPr>
      <a:lvl5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5pPr>
      <a:lvl6pPr marL="0" marR="0" indent="321457"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6pPr>
      <a:lvl7pPr marL="0" marR="0" indent="642915"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7pPr>
      <a:lvl8pPr marL="0" marR="0" indent="964372"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8pPr>
      <a:lvl9pPr marL="0" marR="0" indent="1285829"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9pPr>
    </p:titleStyle>
    <p:bodyStyle>
      <a:lvl1pPr marL="341548"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1pPr>
      <a:lvl2pPr marL="594695" marR="0" indent="-27323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2pPr>
      <a:lvl3pPr marL="866149" marR="0" indent="-303599"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3pPr>
      <a:lvl4pPr marL="1145192"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4pPr>
      <a:lvl5pPr marL="1435077"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5pPr>
      <a:lvl6pPr marL="1756534"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6pPr>
      <a:lvl7pPr marL="2077992"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7pPr>
      <a:lvl8pPr marL="2399449"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8pPr>
      <a:lvl9pPr marL="2720906"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9pPr>
    </p:bodyStyle>
    <p:otherStyle>
      <a:lvl1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1pPr>
      <a:lvl2pPr marL="0" marR="0" indent="321457"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2pPr>
      <a:lvl3pPr marL="0" marR="0" indent="642915"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3pPr>
      <a:lvl4pPr marL="0" marR="0" indent="964372"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4pPr>
      <a:lvl5pPr marL="0" marR="0" indent="1285829"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5pPr>
      <a:lvl6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6pPr>
      <a:lvl7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7pPr>
      <a:lvl8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8pPr>
      <a:lvl9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685800" y="1752600"/>
            <a:ext cx="7772401" cy="510540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lstStyle/>
          <a:p>
            <a:r>
              <a:t>Body Level One</a:t>
            </a:r>
          </a:p>
          <a:p>
            <a:pPr lvl="1"/>
            <a:r>
              <a:t>Body Level Two</a:t>
            </a:r>
          </a:p>
          <a:p>
            <a:pPr lvl="2"/>
            <a:r>
              <a:t>Body Level Three</a:t>
            </a:r>
          </a:p>
          <a:p>
            <a:pPr lvl="3"/>
            <a:r>
              <a:t>Body Level Four</a:t>
            </a:r>
          </a:p>
          <a:p>
            <a:pPr lvl="4"/>
            <a:r>
              <a:t>Body Level Five</a:t>
            </a:r>
          </a:p>
        </p:txBody>
      </p:sp>
      <p:sp>
        <p:nvSpPr>
          <p:cNvPr id="3" name="Shape 3"/>
          <p:cNvSpPr/>
          <p:nvPr/>
        </p:nvSpPr>
        <p:spPr>
          <a:xfrm>
            <a:off x="4535901" y="3187331"/>
            <a:ext cx="72200" cy="483338"/>
          </a:xfrm>
          <a:prstGeom prst="rect">
            <a:avLst/>
          </a:prstGeom>
          <a:ln w="12700">
            <a:miter lim="400000"/>
          </a:ln>
        </p:spPr>
        <p:txBody>
          <a:bodyPr wrap="none" lIns="35719" tIns="35719" rIns="35719" bIns="35719" anchor="ctr">
            <a:spAutoFit/>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4" name="Shape 4"/>
          <p:cNvSpPr/>
          <p:nvPr/>
        </p:nvSpPr>
        <p:spPr>
          <a:xfrm flipV="1">
            <a:off x="4214812" y="3071812"/>
            <a:ext cx="892969" cy="892969"/>
          </a:xfrm>
          <a:prstGeom prst="line">
            <a:avLst/>
          </a:prstGeom>
          <a:ln w="25400">
            <a:solidFill>
              <a:srgbClr val="FFFFFF"/>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5" name="Shape 5"/>
          <p:cNvSpPr>
            <a:spLocks noGrp="1"/>
          </p:cNvSpPr>
          <p:nvPr>
            <p:ph type="sldNum" sz="quarter" idx="2"/>
          </p:nvPr>
        </p:nvSpPr>
        <p:spPr>
          <a:xfrm>
            <a:off x="6553200" y="6379488"/>
            <a:ext cx="1905000" cy="326113"/>
          </a:xfrm>
          <a:prstGeom prst="rect">
            <a:avLst/>
          </a:prstGeom>
          <a:ln w="12700">
            <a:miter lim="400000"/>
          </a:ln>
        </p:spPr>
        <p:txBody>
          <a:bodyPr lIns="65023" tIns="65023" rIns="65023" bIns="65023" anchor="b">
            <a:spAutoFit/>
          </a:bodyPr>
          <a:lstStyle>
            <a:lvl1pPr algn="r" defTabSz="642915">
              <a:defRPr sz="1266">
                <a:solidFill>
                  <a:srgbClr val="000000"/>
                </a:solidFill>
                <a:latin typeface="+mj-lt"/>
                <a:ea typeface="+mj-ea"/>
                <a:cs typeface="+mj-cs"/>
                <a:sym typeface="Corbel"/>
              </a:defRPr>
            </a:lvl1pPr>
          </a:lstStyle>
          <a:p>
            <a:pPr fontAlgn="auto" hangingPunct="0">
              <a:spcBef>
                <a:spcPts val="0"/>
              </a:spcBef>
              <a:spcAft>
                <a:spcPts val="0"/>
              </a:spcAft>
            </a:pPr>
            <a:fld id="{86CB4B4D-7CA3-9044-876B-883B54F8677D}" type="slidenum">
              <a:rPr lang="uk-UA" kern="0" smtClean="0"/>
              <a:pPr fontAlgn="auto" hangingPunct="0">
                <a:spcBef>
                  <a:spcPts val="0"/>
                </a:spcBef>
                <a:spcAft>
                  <a:spcPts val="0"/>
                </a:spcAft>
              </a:pPr>
              <a:t>‹#›</a:t>
            </a:fld>
            <a:endParaRPr lang="uk-UA" kern="0"/>
          </a:p>
        </p:txBody>
      </p:sp>
      <p:sp>
        <p:nvSpPr>
          <p:cNvPr id="6" name="Shape 6"/>
          <p:cNvSpPr>
            <a:spLocks noGrp="1"/>
          </p:cNvSpPr>
          <p:nvPr>
            <p:ph type="title"/>
          </p:nvPr>
        </p:nvSpPr>
        <p:spPr>
          <a:xfrm>
            <a:off x="1371600" y="-1"/>
            <a:ext cx="7772401" cy="1371601"/>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nchor="b"/>
          <a:lstStyle/>
          <a:p>
            <a:r>
              <a:t>Title Text</a:t>
            </a:r>
          </a:p>
        </p:txBody>
      </p:sp>
    </p:spTree>
    <p:extLst>
      <p:ext uri="{BB962C8B-B14F-4D97-AF65-F5344CB8AC3E}">
        <p14:creationId xmlns:p14="http://schemas.microsoft.com/office/powerpoint/2010/main" val="542466099"/>
      </p:ext>
    </p:extLst>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Lst>
  <p:transition spd="med"/>
  <p:txStyles>
    <p:titleStyle>
      <a:lvl1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1pPr>
      <a:lvl2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2pPr>
      <a:lvl3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3pPr>
      <a:lvl4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4pPr>
      <a:lvl5pPr marL="0" marR="0" indent="0"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5pPr>
      <a:lvl6pPr marL="0" marR="0" indent="321457"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6pPr>
      <a:lvl7pPr marL="0" marR="0" indent="642915"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7pPr>
      <a:lvl8pPr marL="0" marR="0" indent="964372"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8pPr>
      <a:lvl9pPr marL="0" marR="0" indent="1285829" algn="l" defTabSz="642915" latinLnBrk="0">
        <a:lnSpc>
          <a:spcPct val="100000"/>
        </a:lnSpc>
        <a:spcBef>
          <a:spcPts val="0"/>
        </a:spcBef>
        <a:spcAft>
          <a:spcPts val="0"/>
        </a:spcAft>
        <a:buClrTx/>
        <a:buSzTx/>
        <a:buFontTx/>
        <a:buNone/>
        <a:tabLst/>
        <a:defRPr sz="4219" b="0" i="0" u="none" strike="noStrike" cap="none" spc="0" baseline="0">
          <a:ln>
            <a:noFill/>
          </a:ln>
          <a:solidFill>
            <a:srgbClr val="000000"/>
          </a:solidFill>
          <a:uFillTx/>
          <a:latin typeface="Gill Sans MT"/>
          <a:ea typeface="Gill Sans MT"/>
          <a:cs typeface="Gill Sans MT"/>
          <a:sym typeface="Gill Sans MT"/>
        </a:defRPr>
      </a:lvl9pPr>
    </p:titleStyle>
    <p:bodyStyle>
      <a:lvl1pPr marL="341548"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1pPr>
      <a:lvl2pPr marL="594695" marR="0" indent="-27323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2pPr>
      <a:lvl3pPr marL="866149" marR="0" indent="-303599"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3pPr>
      <a:lvl4pPr marL="1145192" marR="0" indent="-341548"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4pPr>
      <a:lvl5pPr marL="1435077"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5pPr>
      <a:lvl6pPr marL="1756534"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6pPr>
      <a:lvl7pPr marL="2077992"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7pPr>
      <a:lvl8pPr marL="2399449"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8pPr>
      <a:lvl9pPr marL="2720906" marR="0" indent="-390341" algn="l" defTabSz="642915" latinLnBrk="0">
        <a:lnSpc>
          <a:spcPct val="100000"/>
        </a:lnSpc>
        <a:spcBef>
          <a:spcPts val="352"/>
        </a:spcBef>
        <a:spcAft>
          <a:spcPts val="0"/>
        </a:spcAft>
        <a:buClr>
          <a:srgbClr val="CC0000"/>
        </a:buClr>
        <a:buSzPct val="100000"/>
        <a:buFont typeface="Times"/>
        <a:buChar char="•"/>
        <a:tabLst/>
        <a:defRPr sz="2391" b="0" i="0" u="none" strike="noStrike" cap="none" spc="0" baseline="0">
          <a:ln>
            <a:noFill/>
          </a:ln>
          <a:solidFill>
            <a:srgbClr val="000000"/>
          </a:solidFill>
          <a:uFillTx/>
          <a:latin typeface="Avenir Book"/>
          <a:ea typeface="Avenir Book"/>
          <a:cs typeface="Avenir Book"/>
          <a:sym typeface="Avenir Book"/>
        </a:defRPr>
      </a:lvl9pPr>
    </p:bodyStyle>
    <p:otherStyle>
      <a:lvl1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1pPr>
      <a:lvl2pPr marL="0" marR="0" indent="321457"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2pPr>
      <a:lvl3pPr marL="0" marR="0" indent="642915"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3pPr>
      <a:lvl4pPr marL="0" marR="0" indent="964372"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4pPr>
      <a:lvl5pPr marL="0" marR="0" indent="1285829"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5pPr>
      <a:lvl6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6pPr>
      <a:lvl7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7pPr>
      <a:lvl8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8pPr>
      <a:lvl9pPr marL="0" marR="0" indent="0" algn="r" defTabSz="642915"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moz.com/google-algorithm-change" TargetMode="External"/><Relationship Id="rId3" Type="http://schemas.openxmlformats.org/officeDocument/2006/relationships/hyperlink" Target="http://www.forbes.com/sites/roberthof/2013/09/26/google-just-revamped-search-to-handle-your-long-question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4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52.xml.rels><?xml version="1.0" encoding="UTF-8" standalone="yes"?>
<Relationships xmlns="http://schemas.openxmlformats.org/package/2006/relationships"><Relationship Id="rId3" Type="http://schemas.openxmlformats.org/officeDocument/2006/relationships/image" Target="../media/image45.tmp"/><Relationship Id="rId4" Type="http://schemas.openxmlformats.org/officeDocument/2006/relationships/image" Target="../media/image46.tmp"/><Relationship Id="rId5" Type="http://schemas.openxmlformats.org/officeDocument/2006/relationships/image" Target="../media/image47.png"/><Relationship Id="rId1" Type="http://schemas.openxmlformats.org/officeDocument/2006/relationships/slideLayout" Target="../slideLayouts/slideLayout31.xml"/><Relationship Id="rId2" Type="http://schemas.openxmlformats.org/officeDocument/2006/relationships/notesSlide" Target="../notesSlides/notesSlide16.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7" Type="http://schemas.openxmlformats.org/officeDocument/2006/relationships/image" Target="../media/image120.png"/><Relationship Id="rId1" Type="http://schemas.openxmlformats.org/officeDocument/2006/relationships/slideLayout" Target="../slideLayouts/slideLayout31.xml"/><Relationship Id="rId2" Type="http://schemas.openxmlformats.org/officeDocument/2006/relationships/notesSlide" Target="../notesSlides/notesSlide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image" Target="../media/image48.png"/><Relationship Id="rId3" Type="http://schemas.openxmlformats.org/officeDocument/2006/relationships/image" Target="../media/image49.jpeg"/></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38.xml"/><Relationship Id="rId2"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53.png"/><Relationship Id="rId5" Type="http://schemas.openxmlformats.org/officeDocument/2006/relationships/image" Target="../media/image54.png"/><Relationship Id="rId1" Type="http://schemas.openxmlformats.org/officeDocument/2006/relationships/slideLayout" Target="../slideLayouts/slideLayout39.xml"/><Relationship Id="rId2" Type="http://schemas.openxmlformats.org/officeDocument/2006/relationships/image" Target="../media/image5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5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60.png"/><Relationship Id="rId1" Type="http://schemas.openxmlformats.org/officeDocument/2006/relationships/slideLayout" Target="../slideLayouts/slideLayout37.xml"/><Relationship Id="rId2" Type="http://schemas.openxmlformats.org/officeDocument/2006/relationships/image" Target="../media/image57.png"/></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9.png"/><Relationship Id="rId5" Type="http://schemas.openxmlformats.org/officeDocument/2006/relationships/image" Target="../media/image61.png"/><Relationship Id="rId6" Type="http://schemas.openxmlformats.org/officeDocument/2006/relationships/image" Target="../media/image62.png"/><Relationship Id="rId1" Type="http://schemas.openxmlformats.org/officeDocument/2006/relationships/slideLayout" Target="../slideLayouts/slideLayout42.xml"/><Relationship Id="rId2" Type="http://schemas.openxmlformats.org/officeDocument/2006/relationships/image" Target="../media/image5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9.xml"/><Relationship Id="rId3" Type="http://schemas.openxmlformats.org/officeDocument/2006/relationships/chart" Target="../charts/chart1.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40.xml"/><Relationship Id="rId2" Type="http://schemas.openxmlformats.org/officeDocument/2006/relationships/notesSlide" Target="../notesSlides/notesSlide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1.xml"/><Relationship Id="rId3" Type="http://schemas.openxmlformats.org/officeDocument/2006/relationships/image" Target="../media/image6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2.xml"/><Relationship Id="rId3" Type="http://schemas.openxmlformats.org/officeDocument/2006/relationships/image" Target="../media/image6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 Id="rId3"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hangingPunct="1"/>
            <a:r>
              <a:rPr lang="en-US" dirty="0">
                <a:latin typeface="Calibri" charset="0"/>
                <a:ea typeface="ＭＳ Ｐゴシック" charset="0"/>
                <a:cs typeface="ＭＳ Ｐゴシック" charset="0"/>
              </a:rPr>
              <a:t>CS276: </a:t>
            </a:r>
            <a:r>
              <a:rPr lang="en-US" dirty="0">
                <a:latin typeface="Calibri" charset="0"/>
                <a:ea typeface="ＭＳ Ｐゴシック" charset="0"/>
                <a:cs typeface="Times New Roman" charset="0"/>
              </a:rPr>
              <a:t>Information Retrieval and Web </a:t>
            </a:r>
            <a:r>
              <a:rPr lang="en-US" dirty="0" smtClean="0">
                <a:latin typeface="Calibri" charset="0"/>
                <a:ea typeface="ＭＳ Ｐゴシック" charset="0"/>
                <a:cs typeface="Times New Roman" charset="0"/>
              </a:rPr>
              <a:t>Search</a:t>
            </a:r>
            <a:r>
              <a:rPr lang="en-US" dirty="0">
                <a:latin typeface="Calibri" charset="0"/>
                <a:ea typeface="ＭＳ Ｐゴシック" charset="0"/>
                <a:cs typeface="Times New Roman" charset="0"/>
              </a:rPr>
              <a:t/>
            </a:r>
            <a:br>
              <a:rPr lang="en-US" dirty="0">
                <a:latin typeface="Calibri" charset="0"/>
                <a:ea typeface="ＭＳ Ｐゴシック" charset="0"/>
                <a:cs typeface="Times New Roman" charset="0"/>
              </a:rPr>
            </a:br>
            <a:r>
              <a:rPr lang="en-US" dirty="0" smtClean="0">
                <a:latin typeface="Calibri" charset="0"/>
                <a:ea typeface="ＭＳ Ｐゴシック" charset="0"/>
                <a:cs typeface="ＭＳ Ｐゴシック" charset="0"/>
              </a:rPr>
              <a:t>Lecture </a:t>
            </a:r>
            <a:r>
              <a:rPr lang="en-US" dirty="0">
                <a:latin typeface="Calibri" charset="0"/>
                <a:ea typeface="ＭＳ Ｐゴシック" charset="0"/>
                <a:cs typeface="ＭＳ Ｐゴシック" charset="0"/>
              </a:rPr>
              <a:t>19: Web Question </a:t>
            </a:r>
            <a:r>
              <a:rPr lang="en-US" dirty="0" smtClean="0">
                <a:latin typeface="Calibri" charset="0"/>
                <a:ea typeface="ＭＳ Ｐゴシック" charset="0"/>
                <a:cs typeface="ＭＳ Ｐゴシック" charset="0"/>
              </a:rPr>
              <a:t>Answering</a:t>
            </a:r>
            <a:endParaRPr lang="en-US" dirty="0"/>
          </a:p>
        </p:txBody>
      </p:sp>
      <p:sp>
        <p:nvSpPr>
          <p:cNvPr id="3" name="Subtitle 2"/>
          <p:cNvSpPr>
            <a:spLocks noGrp="1"/>
          </p:cNvSpPr>
          <p:nvPr>
            <p:ph type="subTitle" idx="1"/>
          </p:nvPr>
        </p:nvSpPr>
        <p:spPr/>
        <p:txBody>
          <a:bodyPr/>
          <a:lstStyle/>
          <a:p>
            <a:r>
              <a:rPr lang="en-US" dirty="0">
                <a:latin typeface="Calibri" charset="0"/>
                <a:ea typeface="ＭＳ Ｐゴシック" charset="0"/>
                <a:cs typeface="Times New Roman" charset="0"/>
              </a:rPr>
              <a:t>Christopher </a:t>
            </a:r>
            <a:r>
              <a:rPr lang="en-US" dirty="0" smtClean="0">
                <a:latin typeface="Calibri" charset="0"/>
                <a:ea typeface="ＭＳ Ｐゴシック" charset="0"/>
                <a:cs typeface="Times New Roman" charset="0"/>
              </a:rPr>
              <a:t>Manning</a:t>
            </a:r>
          </a:p>
          <a:p>
            <a:r>
              <a:rPr lang="en-US" dirty="0" smtClean="0">
                <a:latin typeface="Calibri" charset="0"/>
                <a:ea typeface="ＭＳ Ｐゴシック" charset="0"/>
                <a:cs typeface="Times New Roman" charset="0"/>
              </a:rPr>
              <a:t>Pandu Nayak</a:t>
            </a:r>
            <a:endParaRPr lang="en-US" dirty="0">
              <a:latin typeface="Calibri" charset="0"/>
              <a:ea typeface="ＭＳ Ｐゴシック" charset="0"/>
              <a:cs typeface="Times New Roman" charset="0"/>
            </a:endParaRPr>
          </a:p>
        </p:txBody>
      </p:sp>
    </p:spTree>
    <p:extLst>
      <p:ext uri="{BB962C8B-B14F-4D97-AF65-F5344CB8AC3E}">
        <p14:creationId xmlns:p14="http://schemas.microsoft.com/office/powerpoint/2010/main" val="4153570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“Information retrieval”</a:t>
            </a:r>
            <a:endParaRPr lang="en-US" dirty="0"/>
          </a:p>
        </p:txBody>
      </p:sp>
      <p:sp>
        <p:nvSpPr>
          <p:cNvPr id="4" name="Content Placeholder 3"/>
          <p:cNvSpPr>
            <a:spLocks noGrp="1"/>
          </p:cNvSpPr>
          <p:nvPr>
            <p:ph idx="1"/>
          </p:nvPr>
        </p:nvSpPr>
        <p:spPr/>
        <p:txBody>
          <a:bodyPr/>
          <a:lstStyle/>
          <a:p>
            <a:pPr marL="0" indent="0">
              <a:buNone/>
            </a:pPr>
            <a:endParaRPr lang="en-US" dirty="0" smtClean="0"/>
          </a:p>
          <a:p>
            <a:pPr marL="0" indent="0">
              <a:buNone/>
            </a:pPr>
            <a:r>
              <a:rPr lang="en-US" dirty="0" smtClean="0"/>
              <a:t>The name </a:t>
            </a:r>
            <a:r>
              <a:rPr lang="en-US" b="1" dirty="0" smtClean="0"/>
              <a:t>information retrieval </a:t>
            </a:r>
            <a:r>
              <a:rPr lang="en-US" dirty="0" smtClean="0"/>
              <a:t>is standard, but as traditionally practiced, it’s not really right</a:t>
            </a:r>
          </a:p>
          <a:p>
            <a:pPr marL="0" indent="0">
              <a:buNone/>
            </a:pPr>
            <a:endParaRPr lang="en-US" dirty="0"/>
          </a:p>
          <a:p>
            <a:pPr marL="0" indent="0">
              <a:buNone/>
            </a:pPr>
            <a:r>
              <a:rPr lang="en-US" dirty="0" smtClean="0"/>
              <a:t>All you get is </a:t>
            </a:r>
            <a:r>
              <a:rPr lang="en-US" b="1" dirty="0" smtClean="0"/>
              <a:t>document retrieval</a:t>
            </a:r>
            <a:r>
              <a:rPr lang="en-US" dirty="0" smtClean="0"/>
              <a:t>, and beyond that the job is up to you</a:t>
            </a:r>
            <a:endParaRPr lang="en-US" dirty="0"/>
          </a:p>
        </p:txBody>
      </p:sp>
    </p:spTree>
    <p:extLst>
      <p:ext uri="{BB962C8B-B14F-4D97-AF65-F5344CB8AC3E}">
        <p14:creationId xmlns:p14="http://schemas.microsoft.com/office/powerpoint/2010/main" val="39190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4"/>
          <p:cNvSpPr>
            <a:spLocks noGrp="1" noChangeArrowheads="1"/>
          </p:cNvSpPr>
          <p:nvPr>
            <p:ph type="title"/>
          </p:nvPr>
        </p:nvSpPr>
        <p:spPr/>
        <p:txBody>
          <a:bodyPr/>
          <a:lstStyle/>
          <a:p>
            <a:pPr eaLnBrk="1" hangingPunct="1">
              <a:defRPr/>
            </a:pPr>
            <a:r>
              <a:rPr lang="en-GB" dirty="0" smtClean="0">
                <a:cs typeface="+mj-cs"/>
              </a:rPr>
              <a:t>Getting information</a:t>
            </a:r>
            <a:endParaRPr lang="en-US" dirty="0" smtClean="0">
              <a:cs typeface="+mj-cs"/>
            </a:endParaRPr>
          </a:p>
        </p:txBody>
      </p:sp>
      <p:sp>
        <p:nvSpPr>
          <p:cNvPr id="112645" name="Rectangle 5"/>
          <p:cNvSpPr>
            <a:spLocks noGrp="1" noChangeArrowheads="1"/>
          </p:cNvSpPr>
          <p:nvPr>
            <p:ph type="body" idx="1"/>
          </p:nvPr>
        </p:nvSpPr>
        <p:spPr/>
        <p:txBody>
          <a:bodyPr/>
          <a:lstStyle/>
          <a:p>
            <a:pPr marL="0" indent="0" eaLnBrk="1" hangingPunct="1">
              <a:buFont typeface="Wingdings" charset="0"/>
              <a:buNone/>
              <a:defRPr/>
            </a:pPr>
            <a:r>
              <a:rPr lang="en-GB" sz="2400" dirty="0" smtClean="0">
                <a:latin typeface="Corbel"/>
                <a:cs typeface="Corbel"/>
              </a:rPr>
              <a:t>The common person’s view? </a:t>
            </a:r>
            <a:r>
              <a:rPr lang="en-GB" sz="2400" dirty="0" smtClean="0">
                <a:solidFill>
                  <a:srgbClr val="A40508"/>
                </a:solidFill>
                <a:latin typeface="Corbel"/>
                <a:cs typeface="Corbel"/>
              </a:rPr>
              <a:t>[From a novel]</a:t>
            </a:r>
          </a:p>
          <a:p>
            <a:pPr marL="457200" lvl="1" indent="0" eaLnBrk="1" hangingPunct="1">
              <a:buFont typeface="Wingdings" charset="0"/>
              <a:buNone/>
              <a:defRPr/>
            </a:pPr>
            <a:r>
              <a:rPr lang="en-GB" dirty="0" smtClean="0">
                <a:latin typeface="Corbel"/>
                <a:cs typeface="Corbel"/>
              </a:rPr>
              <a:t>“I like the Internet. Really, I do. Any time I need a piece of shareware or I want to find out the weather in Bogota … I’m the first guy to get the modem humming.  But as a source of information, it sucks.  You got a billion pieces of data, struggling to be heard and seen and downloaded, and anything I want to know seems to get trampled underfoot in the crowd.”</a:t>
            </a:r>
          </a:p>
          <a:p>
            <a:pPr marL="457200" lvl="1" indent="0" eaLnBrk="1" hangingPunct="1">
              <a:buFont typeface="Wingdings" charset="0"/>
              <a:buNone/>
              <a:defRPr/>
            </a:pPr>
            <a:endParaRPr lang="en-GB" dirty="0" smtClean="0">
              <a:latin typeface="Corbel"/>
              <a:cs typeface="Corbel"/>
            </a:endParaRPr>
          </a:p>
          <a:p>
            <a:pPr marL="914400" lvl="2" indent="0" eaLnBrk="1" hangingPunct="1">
              <a:lnSpc>
                <a:spcPct val="80000"/>
              </a:lnSpc>
              <a:buFont typeface="Wingdings" charset="0"/>
              <a:buNone/>
              <a:defRPr/>
            </a:pPr>
            <a:r>
              <a:rPr lang="en-GB" dirty="0">
                <a:latin typeface="Corbel"/>
                <a:cs typeface="Corbel"/>
              </a:rPr>
              <a:t> </a:t>
            </a:r>
            <a:r>
              <a:rPr lang="en-GB" dirty="0" smtClean="0">
                <a:latin typeface="Corbel"/>
                <a:cs typeface="Corbel"/>
              </a:rPr>
              <a:t>                   Michael Marshall.  </a:t>
            </a:r>
            <a:r>
              <a:rPr lang="en-GB" i="1" dirty="0" smtClean="0">
                <a:latin typeface="Corbel"/>
                <a:cs typeface="Corbel"/>
              </a:rPr>
              <a:t>The Straw Men.</a:t>
            </a:r>
            <a:r>
              <a:rPr lang="en-GB" dirty="0" smtClean="0">
                <a:latin typeface="Corbel"/>
                <a:cs typeface="Corbel"/>
              </a:rPr>
              <a:t>  HarperCollins, 2002.</a:t>
            </a:r>
            <a:endParaRPr lang="en-GB" sz="1800" dirty="0" smtClean="0">
              <a:latin typeface="Corbel"/>
              <a:cs typeface="Corbel"/>
            </a:endParaRPr>
          </a:p>
        </p:txBody>
      </p:sp>
      <p:pic>
        <p:nvPicPr>
          <p:cNvPr id="2" name="Picture 1"/>
          <p:cNvPicPr>
            <a:picLocks noChangeAspect="1"/>
          </p:cNvPicPr>
          <p:nvPr/>
        </p:nvPicPr>
        <p:blipFill>
          <a:blip r:embed="rId3"/>
          <a:stretch>
            <a:fillRect/>
          </a:stretch>
        </p:blipFill>
        <p:spPr>
          <a:xfrm>
            <a:off x="990600" y="4876800"/>
            <a:ext cx="1091319" cy="1815367"/>
          </a:xfrm>
          <a:prstGeom prst="rect">
            <a:avLst/>
          </a:prstGeom>
        </p:spPr>
      </p:pic>
    </p:spTree>
    <p:extLst>
      <p:ext uri="{BB962C8B-B14F-4D97-AF65-F5344CB8AC3E}">
        <p14:creationId xmlns:p14="http://schemas.microsoft.com/office/powerpoint/2010/main" val="137223233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Search in 2025?</a:t>
            </a:r>
            <a:endParaRPr lang="en-US" dirty="0"/>
          </a:p>
        </p:txBody>
      </p:sp>
      <p:sp>
        <p:nvSpPr>
          <p:cNvPr id="4" name="Content Placeholder 3"/>
          <p:cNvSpPr>
            <a:spLocks noGrp="1"/>
          </p:cNvSpPr>
          <p:nvPr>
            <p:ph idx="1"/>
          </p:nvPr>
        </p:nvSpPr>
        <p:spPr/>
        <p:txBody>
          <a:bodyPr/>
          <a:lstStyle/>
          <a:p>
            <a:pPr marL="0" indent="0">
              <a:buNone/>
            </a:pPr>
            <a:r>
              <a:rPr lang="en-US" dirty="0" smtClean="0"/>
              <a:t>The web, it is a changing. </a:t>
            </a:r>
          </a:p>
          <a:p>
            <a:pPr marL="0" indent="0">
              <a:buNone/>
            </a:pPr>
            <a:endParaRPr lang="en-US" dirty="0"/>
          </a:p>
          <a:p>
            <a:pPr marL="0" indent="0">
              <a:buNone/>
            </a:pPr>
            <a:r>
              <a:rPr lang="en-US" dirty="0" smtClean="0"/>
              <a:t>What will people do in 2025?</a:t>
            </a:r>
          </a:p>
          <a:p>
            <a:pPr eaLnBrk="1" hangingPunct="1"/>
            <a:r>
              <a:rPr lang="en-US" dirty="0" smtClean="0">
                <a:ea typeface="ＭＳ Ｐゴシック" charset="0"/>
                <a:cs typeface="ＭＳ Ｐゴシック" charset="0"/>
              </a:rPr>
              <a:t>Type key words into a search box?</a:t>
            </a:r>
          </a:p>
          <a:p>
            <a:pPr eaLnBrk="1" hangingPunct="1"/>
            <a:r>
              <a:rPr lang="en-US" dirty="0" smtClean="0">
                <a:ea typeface="ＭＳ Ｐゴシック" charset="0"/>
                <a:cs typeface="ＭＳ Ｐゴシック" charset="0"/>
              </a:rPr>
              <a:t>Use the Semantic Web?</a:t>
            </a:r>
          </a:p>
          <a:p>
            <a:pPr eaLnBrk="1" hangingPunct="1"/>
            <a:r>
              <a:rPr lang="en-US" dirty="0" smtClean="0">
                <a:ea typeface="ＭＳ Ｐゴシック" charset="0"/>
                <a:cs typeface="ＭＳ Ｐゴシック" charset="0"/>
              </a:rPr>
              <a:t>Ask questions to their computer in natural language?</a:t>
            </a:r>
          </a:p>
          <a:p>
            <a:pPr eaLnBrk="1" hangingPunct="1"/>
            <a:r>
              <a:rPr lang="en-US" dirty="0" smtClean="0">
                <a:ea typeface="ＭＳ Ｐゴシック" charset="0"/>
                <a:cs typeface="ＭＳ Ｐゴシック" charset="0"/>
              </a:rPr>
              <a:t>Use social or “human powered” search?</a:t>
            </a:r>
          </a:p>
          <a:p>
            <a:endParaRPr lang="en-US" dirty="0"/>
          </a:p>
        </p:txBody>
      </p:sp>
    </p:spTree>
    <p:extLst>
      <p:ext uri="{BB962C8B-B14F-4D97-AF65-F5344CB8AC3E}">
        <p14:creationId xmlns:p14="http://schemas.microsoft.com/office/powerpoint/2010/main" val="220333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know that’s happening?</a:t>
            </a:r>
            <a:endParaRPr lang="en-US" dirty="0"/>
          </a:p>
        </p:txBody>
      </p:sp>
      <p:sp>
        <p:nvSpPr>
          <p:cNvPr id="3" name="Content Placeholder 2"/>
          <p:cNvSpPr>
            <a:spLocks noGrp="1"/>
          </p:cNvSpPr>
          <p:nvPr>
            <p:ph idx="1"/>
          </p:nvPr>
        </p:nvSpPr>
        <p:spPr/>
        <p:txBody>
          <a:bodyPr/>
          <a:lstStyle/>
          <a:p>
            <a:r>
              <a:rPr lang="en-US" dirty="0" smtClean="0"/>
              <a:t>Much of what is going on is in the products of companies, and there isn’t exactly careful research explaining or evaluating it</a:t>
            </a:r>
          </a:p>
          <a:p>
            <a:r>
              <a:rPr lang="en-US" dirty="0" smtClean="0"/>
              <a:t>So most of this is my own meandering observations giving voice over to slides from others</a:t>
            </a:r>
            <a:endParaRPr lang="en-US" dirty="0"/>
          </a:p>
        </p:txBody>
      </p:sp>
    </p:spTree>
    <p:extLst>
      <p:ext uri="{BB962C8B-B14F-4D97-AF65-F5344CB8AC3E}">
        <p14:creationId xmlns:p14="http://schemas.microsoft.com/office/powerpoint/2010/main" val="1232604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a:t>
            </a:r>
            <a:br>
              <a:rPr lang="en-US" dirty="0" smtClean="0"/>
            </a:br>
            <a:r>
              <a:rPr lang="en-US" dirty="0" smtClean="0"/>
              <a:t>What’s been happening? 2013–2017</a:t>
            </a:r>
            <a:endParaRPr lang="en-US" dirty="0"/>
          </a:p>
        </p:txBody>
      </p:sp>
      <p:sp>
        <p:nvSpPr>
          <p:cNvPr id="3" name="Content Placeholder 2"/>
          <p:cNvSpPr>
            <a:spLocks noGrp="1"/>
          </p:cNvSpPr>
          <p:nvPr>
            <p:ph idx="1"/>
          </p:nvPr>
        </p:nvSpPr>
        <p:spPr/>
        <p:txBody>
          <a:bodyPr/>
          <a:lstStyle/>
          <a:p>
            <a:r>
              <a:rPr lang="en-US" sz="2400" dirty="0" smtClean="0"/>
              <a:t>Many updates a year </a:t>
            </a:r>
            <a:r>
              <a:rPr lang="is-IS" sz="2400" dirty="0" smtClean="0"/>
              <a:t>… and 3rd party sites try to track them</a:t>
            </a:r>
          </a:p>
          <a:p>
            <a:pPr lvl="1"/>
            <a:r>
              <a:rPr lang="is-IS" sz="2000" dirty="0" smtClean="0"/>
              <a:t>e.g., </a:t>
            </a:r>
            <a:r>
              <a:rPr lang="en-US" sz="2000" dirty="0">
                <a:hlinkClick r:id="rId2"/>
              </a:rPr>
              <a:t>https://</a:t>
            </a:r>
            <a:r>
              <a:rPr lang="en-US" sz="2000" dirty="0" smtClean="0">
                <a:hlinkClick r:id="rId2"/>
              </a:rPr>
              <a:t>moz.com/google-algorithm-change</a:t>
            </a:r>
            <a:r>
              <a:rPr lang="en-US" sz="2000" dirty="0" smtClean="0"/>
              <a:t> by &amp; aimed at SEOs</a:t>
            </a:r>
          </a:p>
          <a:p>
            <a:r>
              <a:rPr lang="en-US" sz="2400" dirty="0" smtClean="0"/>
              <a:t>I just mention a few changes here</a:t>
            </a:r>
          </a:p>
          <a:p>
            <a:endParaRPr lang="en-US" sz="2400" dirty="0" smtClean="0"/>
          </a:p>
          <a:p>
            <a:r>
              <a:rPr lang="en-US" sz="2400" dirty="0" smtClean="0"/>
              <a:t>New search index at Google: “Hummingbird” (2013)</a:t>
            </a:r>
          </a:p>
          <a:p>
            <a:pPr lvl="1"/>
            <a:r>
              <a:rPr lang="en-US" sz="1800" dirty="0" smtClean="0">
                <a:hlinkClick r:id="rId3"/>
              </a:rPr>
              <a:t>http://www.forbes.com/sites/roberthof/2013/09/26/google-just-revamped-search-to-handle-your-long-questions/</a:t>
            </a:r>
            <a:endParaRPr lang="en-US" sz="1800" dirty="0" smtClean="0"/>
          </a:p>
          <a:p>
            <a:pPr lvl="1"/>
            <a:r>
              <a:rPr lang="en-US" sz="2000" dirty="0" smtClean="0"/>
              <a:t>Answering long, “natural language” questions better</a:t>
            </a:r>
          </a:p>
          <a:p>
            <a:pPr lvl="1"/>
            <a:r>
              <a:rPr lang="en-US" sz="2000" dirty="0" smtClean="0"/>
              <a:t>Partly to deal with spoken queries on mobile</a:t>
            </a:r>
          </a:p>
          <a:p>
            <a:r>
              <a:rPr lang="en-US" sz="2400" dirty="0" smtClean="0"/>
              <a:t>More use of the Google Knowledge Graph (2014)</a:t>
            </a:r>
          </a:p>
          <a:p>
            <a:pPr lvl="1"/>
            <a:r>
              <a:rPr lang="en-US" sz="2000" dirty="0" smtClean="0"/>
              <a:t>Concepts versus words</a:t>
            </a:r>
          </a:p>
          <a:p>
            <a:r>
              <a:rPr lang="en-US" sz="2400" dirty="0" err="1" smtClean="0"/>
              <a:t>RankBrain</a:t>
            </a:r>
            <a:r>
              <a:rPr lang="en-US" sz="2400" dirty="0" smtClean="0"/>
              <a:t> (second half of 2015):</a:t>
            </a:r>
          </a:p>
          <a:p>
            <a:pPr lvl="1"/>
            <a:r>
              <a:rPr lang="en-US" sz="2000" dirty="0" smtClean="0"/>
              <a:t>A neural net helps in document matching for the long tail</a:t>
            </a:r>
          </a:p>
          <a:p>
            <a:endParaRPr lang="en-US" dirty="0"/>
          </a:p>
          <a:p>
            <a:endParaRPr lang="en-US" dirty="0"/>
          </a:p>
        </p:txBody>
      </p:sp>
    </p:spTree>
    <p:extLst>
      <p:ext uri="{BB962C8B-B14F-4D97-AF65-F5344CB8AC3E}">
        <p14:creationId xmlns:p14="http://schemas.microsoft.com/office/powerpoint/2010/main" val="410931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a:t>
            </a:r>
            <a:br>
              <a:rPr lang="en-US" dirty="0" smtClean="0"/>
            </a:br>
            <a:r>
              <a:rPr lang="en-US" dirty="0" smtClean="0"/>
              <a:t>What’s been happening? 2013–2017</a:t>
            </a:r>
            <a:endParaRPr lang="en-US" dirty="0"/>
          </a:p>
        </p:txBody>
      </p:sp>
      <p:sp>
        <p:nvSpPr>
          <p:cNvPr id="3" name="Content Placeholder 2"/>
          <p:cNvSpPr>
            <a:spLocks noGrp="1"/>
          </p:cNvSpPr>
          <p:nvPr>
            <p:ph idx="1"/>
          </p:nvPr>
        </p:nvSpPr>
        <p:spPr/>
        <p:txBody>
          <a:bodyPr>
            <a:normAutofit/>
          </a:bodyPr>
          <a:lstStyle/>
          <a:p>
            <a:r>
              <a:rPr lang="en-US" dirty="0" smtClean="0"/>
              <a:t>“Pigeon” update (July 2014):</a:t>
            </a:r>
          </a:p>
          <a:p>
            <a:pPr lvl="1"/>
            <a:r>
              <a:rPr lang="en-US" dirty="0" smtClean="0"/>
              <a:t>More use of distance and location in ranking signals</a:t>
            </a:r>
          </a:p>
          <a:p>
            <a:r>
              <a:rPr lang="en-US" dirty="0" smtClean="0"/>
              <a:t>“</a:t>
            </a:r>
            <a:r>
              <a:rPr lang="en-US" dirty="0" err="1" smtClean="0"/>
              <a:t>Mobilegeddon</a:t>
            </a:r>
            <a:r>
              <a:rPr lang="en-US" dirty="0" smtClean="0"/>
              <a:t>” (Apr 21, 2015):</a:t>
            </a:r>
          </a:p>
          <a:p>
            <a:pPr lvl="1"/>
            <a:r>
              <a:rPr lang="en-US" dirty="0" smtClean="0"/>
              <a:t> “Mobile friendliness” as a major ranking signal</a:t>
            </a:r>
          </a:p>
          <a:p>
            <a:r>
              <a:rPr lang="en-US" dirty="0" smtClean="0"/>
              <a:t>“App Indexing” (Android, iOS support May 2015)</a:t>
            </a:r>
          </a:p>
          <a:p>
            <a:pPr lvl="1"/>
            <a:r>
              <a:rPr lang="en-US" dirty="0" smtClean="0"/>
              <a:t>Search results can take you to an app</a:t>
            </a:r>
          </a:p>
          <a:p>
            <a:r>
              <a:rPr lang="en-US" dirty="0" smtClean="0"/>
              <a:t>Mobile-friendly 2 (May 12, 2016):</a:t>
            </a:r>
          </a:p>
          <a:p>
            <a:pPr lvl="1"/>
            <a:r>
              <a:rPr lang="en-US" dirty="0" smtClean="0"/>
              <a:t>About half of all searches are now from mobile</a:t>
            </a:r>
            <a:endParaRPr lang="en-US" dirty="0"/>
          </a:p>
          <a:p>
            <a:r>
              <a:rPr lang="en-US" dirty="0" smtClean="0"/>
              <a:t>“Fred” (1st quarter 2017)</a:t>
            </a:r>
          </a:p>
          <a:p>
            <a:pPr lvl="1"/>
            <a:r>
              <a:rPr lang="en-US" dirty="0" smtClean="0"/>
              <a:t>Various changes discounting </a:t>
            </a:r>
            <a:r>
              <a:rPr lang="en-US" dirty="0" err="1" smtClean="0"/>
              <a:t>spammy</a:t>
            </a:r>
            <a:r>
              <a:rPr lang="en-US" dirty="0" smtClean="0"/>
              <a:t>, </a:t>
            </a:r>
            <a:r>
              <a:rPr lang="en-US" dirty="0" err="1" smtClean="0"/>
              <a:t>clickbaity</a:t>
            </a:r>
            <a:r>
              <a:rPr lang="en-US" dirty="0" smtClean="0"/>
              <a:t>, fake? sites</a:t>
            </a:r>
          </a:p>
        </p:txBody>
      </p:sp>
    </p:spTree>
    <p:extLst>
      <p:ext uri="{BB962C8B-B14F-4D97-AF65-F5344CB8AC3E}">
        <p14:creationId xmlns:p14="http://schemas.microsoft.com/office/powerpoint/2010/main" val="1476428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knowledge bases</a:t>
            </a:r>
            <a:endParaRPr lang="en-US" dirty="0"/>
          </a:p>
        </p:txBody>
      </p:sp>
      <p:sp>
        <p:nvSpPr>
          <p:cNvPr id="3" name="Content Placeholder 2"/>
          <p:cNvSpPr>
            <a:spLocks noGrp="1"/>
          </p:cNvSpPr>
          <p:nvPr>
            <p:ph idx="1"/>
          </p:nvPr>
        </p:nvSpPr>
        <p:spPr/>
        <p:txBody>
          <a:bodyPr/>
          <a:lstStyle/>
          <a:p>
            <a:r>
              <a:rPr lang="en-US" dirty="0" smtClean="0"/>
              <a:t>Google Knowledge Graph</a:t>
            </a:r>
          </a:p>
          <a:p>
            <a:r>
              <a:rPr lang="en-US" dirty="0" smtClean="0"/>
              <a:t>Facebook Graph Search</a:t>
            </a:r>
          </a:p>
          <a:p>
            <a:r>
              <a:rPr lang="en-US" dirty="0" smtClean="0"/>
              <a:t>Bing’s Satori</a:t>
            </a:r>
          </a:p>
          <a:p>
            <a:r>
              <a:rPr lang="en-US" dirty="0" smtClean="0"/>
              <a:t>Things like Wolfram Alpha</a:t>
            </a:r>
          </a:p>
          <a:p>
            <a:endParaRPr lang="en-US" dirty="0"/>
          </a:p>
          <a:p>
            <a:pPr marL="0" indent="0">
              <a:buNone/>
            </a:pPr>
            <a:r>
              <a:rPr lang="en-US" dirty="0" smtClean="0"/>
              <a:t>Common theme: Doing graph search over structured knowledge rather than traditional text search</a:t>
            </a:r>
          </a:p>
          <a:p>
            <a:endParaRPr lang="en-US" dirty="0"/>
          </a:p>
        </p:txBody>
      </p:sp>
    </p:spTree>
    <p:extLst>
      <p:ext uri="{BB962C8B-B14F-4D97-AF65-F5344CB8AC3E}">
        <p14:creationId xmlns:p14="http://schemas.microsoft.com/office/powerpoint/2010/main" val="3323983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been happening</a:t>
            </a:r>
            <a:endParaRPr lang="en-US" dirty="0"/>
          </a:p>
        </p:txBody>
      </p:sp>
      <p:sp>
        <p:nvSpPr>
          <p:cNvPr id="3" name="Content Placeholder 2"/>
          <p:cNvSpPr>
            <a:spLocks noGrp="1"/>
          </p:cNvSpPr>
          <p:nvPr>
            <p:ph idx="1"/>
          </p:nvPr>
        </p:nvSpPr>
        <p:spPr/>
        <p:txBody>
          <a:bodyPr/>
          <a:lstStyle/>
          <a:p>
            <a:r>
              <a:rPr lang="en-US" dirty="0" smtClean="0"/>
              <a:t>More semi-structured information embedded in web pages</a:t>
            </a:r>
          </a:p>
          <a:p>
            <a:pPr lvl="1"/>
            <a:r>
              <a:rPr lang="en-US" dirty="0" err="1" smtClean="0"/>
              <a:t>schema.org</a:t>
            </a:r>
            <a:endParaRPr lang="en-US" dirty="0" smtClean="0"/>
          </a:p>
          <a:p>
            <a:endParaRPr lang="en-US" dirty="0"/>
          </a:p>
        </p:txBody>
      </p:sp>
      <p:pic>
        <p:nvPicPr>
          <p:cNvPr id="6" name="Picture 5"/>
          <p:cNvPicPr>
            <a:picLocks noChangeAspect="1"/>
          </p:cNvPicPr>
          <p:nvPr/>
        </p:nvPicPr>
        <p:blipFill>
          <a:blip r:embed="rId2"/>
          <a:stretch>
            <a:fillRect/>
          </a:stretch>
        </p:blipFill>
        <p:spPr>
          <a:xfrm>
            <a:off x="3630246" y="2438400"/>
            <a:ext cx="4827954" cy="4279323"/>
          </a:xfrm>
          <a:prstGeom prst="rect">
            <a:avLst/>
          </a:prstGeom>
        </p:spPr>
      </p:pic>
      <p:pic>
        <p:nvPicPr>
          <p:cNvPr id="5" name="Picture 4"/>
          <p:cNvPicPr>
            <a:picLocks noChangeAspect="1"/>
          </p:cNvPicPr>
          <p:nvPr/>
        </p:nvPicPr>
        <p:blipFill>
          <a:blip r:embed="rId3"/>
          <a:stretch>
            <a:fillRect/>
          </a:stretch>
        </p:blipFill>
        <p:spPr>
          <a:xfrm>
            <a:off x="228600" y="5159065"/>
            <a:ext cx="8703976" cy="1546535"/>
          </a:xfrm>
          <a:prstGeom prst="rect">
            <a:avLst/>
          </a:prstGeom>
        </p:spPr>
      </p:pic>
    </p:spTree>
    <p:extLst>
      <p:ext uri="{BB962C8B-B14F-4D97-AF65-F5344CB8AC3E}">
        <p14:creationId xmlns:p14="http://schemas.microsoft.com/office/powerpoint/2010/main" val="98250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a:t>
            </a:r>
            <a:endParaRPr lang="en-US" dirty="0"/>
          </a:p>
        </p:txBody>
      </p:sp>
      <p:sp>
        <p:nvSpPr>
          <p:cNvPr id="3" name="Content Placeholder 2"/>
          <p:cNvSpPr>
            <a:spLocks noGrp="1"/>
          </p:cNvSpPr>
          <p:nvPr>
            <p:ph sz="half" idx="1"/>
          </p:nvPr>
        </p:nvSpPr>
        <p:spPr/>
        <p:txBody>
          <a:bodyPr/>
          <a:lstStyle/>
          <a:p>
            <a:pPr marL="0" indent="0">
              <a:buNone/>
            </a:pPr>
            <a:r>
              <a:rPr lang="en-US" dirty="0" smtClean="0"/>
              <a:t>Move to mobile favors a move to </a:t>
            </a:r>
            <a:r>
              <a:rPr lang="en-US" b="1" dirty="0" smtClean="0"/>
              <a:t>speech </a:t>
            </a:r>
            <a:r>
              <a:rPr lang="en-US" dirty="0" smtClean="0"/>
              <a:t>which favors </a:t>
            </a:r>
            <a:r>
              <a:rPr lang="en-US" b="1" dirty="0" smtClean="0"/>
              <a:t>natural language information search</a:t>
            </a:r>
          </a:p>
          <a:p>
            <a:endParaRPr lang="en-US" dirty="0"/>
          </a:p>
          <a:p>
            <a:pPr lvl="1"/>
            <a:r>
              <a:rPr lang="en-US" dirty="0" smtClean="0"/>
              <a:t>Will we move to a time when over half of searches are spoken?</a:t>
            </a:r>
          </a:p>
          <a:p>
            <a:endParaRPr lang="en-US" dirty="0"/>
          </a:p>
        </p:txBody>
      </p:sp>
      <p:sp>
        <p:nvSpPr>
          <p:cNvPr id="4" name="Content Placeholder 3"/>
          <p:cNvSpPr>
            <a:spLocks noGrp="1"/>
          </p:cNvSpPr>
          <p:nvPr>
            <p:ph sz="half" idx="2"/>
          </p:nvPr>
        </p:nvSpPr>
        <p:spPr/>
        <p:txBody>
          <a:bodyPr/>
          <a:lstStyle/>
          <a:p>
            <a:endParaRPr lang="en-US"/>
          </a:p>
        </p:txBody>
      </p:sp>
      <p:pic>
        <p:nvPicPr>
          <p:cNvPr id="5" name="Picture 4" descr="sirirai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346" y="1600200"/>
            <a:ext cx="3008253" cy="4512380"/>
          </a:xfrm>
          <a:prstGeom prst="rect">
            <a:avLst/>
          </a:prstGeom>
        </p:spPr>
      </p:pic>
    </p:spTree>
    <p:extLst>
      <p:ext uri="{BB962C8B-B14F-4D97-AF65-F5344CB8AC3E}">
        <p14:creationId xmlns:p14="http://schemas.microsoft.com/office/powerpoint/2010/main" val="1567588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Mobile</a:t>
            </a:r>
            <a:endParaRPr lang="en-US" dirty="0"/>
          </a:p>
        </p:txBody>
      </p:sp>
      <p:sp>
        <p:nvSpPr>
          <p:cNvPr id="6" name="Content Placeholder 5"/>
          <p:cNvSpPr>
            <a:spLocks noGrp="1"/>
          </p:cNvSpPr>
          <p:nvPr>
            <p:ph idx="1"/>
          </p:nvPr>
        </p:nvSpPr>
        <p:spPr>
          <a:xfrm>
            <a:off x="457200" y="1600200"/>
            <a:ext cx="8305800" cy="4953000"/>
          </a:xfrm>
        </p:spPr>
        <p:txBody>
          <a:bodyPr/>
          <a:lstStyle/>
          <a:p>
            <a:r>
              <a:rPr lang="en-US" dirty="0" smtClean="0"/>
              <a:t>Mobile proved importance of NLU/QA</a:t>
            </a:r>
          </a:p>
          <a:p>
            <a:r>
              <a:rPr lang="en-US" dirty="0"/>
              <a:t>[What is the best time for wildflowers in the bay </a:t>
            </a:r>
            <a:r>
              <a:rPr lang="en-US" dirty="0" smtClean="0"/>
              <a:t>area]</a:t>
            </a:r>
            <a:endParaRPr lang="en-US" dirty="0"/>
          </a:p>
        </p:txBody>
      </p:sp>
      <p:pic>
        <p:nvPicPr>
          <p:cNvPr id="7" name="Picture 6"/>
          <p:cNvPicPr>
            <a:picLocks noChangeAspect="1"/>
          </p:cNvPicPr>
          <p:nvPr/>
        </p:nvPicPr>
        <p:blipFill rotWithShape="1">
          <a:blip r:embed="rId3"/>
          <a:srcRect t="12501" b="2499"/>
          <a:stretch/>
        </p:blipFill>
        <p:spPr>
          <a:xfrm>
            <a:off x="596900" y="2667000"/>
            <a:ext cx="7950200" cy="3886200"/>
          </a:xfrm>
          <a:prstGeom prst="rect">
            <a:avLst/>
          </a:prstGeom>
        </p:spPr>
      </p:pic>
    </p:spTree>
    <p:extLst>
      <p:ext uri="{BB962C8B-B14F-4D97-AF65-F5344CB8AC3E}">
        <p14:creationId xmlns:p14="http://schemas.microsoft.com/office/powerpoint/2010/main" val="6108493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quality</a:t>
            </a:r>
            <a:endParaRPr lang="en-US" dirty="0"/>
          </a:p>
        </p:txBody>
      </p:sp>
      <p:sp>
        <p:nvSpPr>
          <p:cNvPr id="3" name="Content Placeholder 2"/>
          <p:cNvSpPr>
            <a:spLocks noGrp="1"/>
          </p:cNvSpPr>
          <p:nvPr>
            <p:ph idx="1"/>
          </p:nvPr>
        </p:nvSpPr>
        <p:spPr/>
        <p:txBody>
          <a:bodyPr/>
          <a:lstStyle/>
          <a:p>
            <a:r>
              <a:rPr lang="en-US" dirty="0" smtClean="0"/>
              <a:t>There have always been concerns about </a:t>
            </a:r>
            <a:r>
              <a:rPr lang="en-US" b="1" dirty="0" smtClean="0"/>
              <a:t>information provenance</a:t>
            </a:r>
            <a:r>
              <a:rPr lang="en-US" dirty="0" smtClean="0"/>
              <a:t> (the source) and </a:t>
            </a:r>
            <a:r>
              <a:rPr lang="en-US" b="1" dirty="0" smtClean="0"/>
              <a:t>information reliability</a:t>
            </a:r>
            <a:r>
              <a:rPr lang="en-US" dirty="0" smtClean="0"/>
              <a:t>, especially among “information professionals” (reporters, lawyers, spies, </a:t>
            </a:r>
            <a:r>
              <a:rPr lang="mr-IN" dirty="0" smtClean="0"/>
              <a:t>…</a:t>
            </a:r>
            <a:r>
              <a:rPr lang="en-US" dirty="0" smtClean="0"/>
              <a:t>)</a:t>
            </a:r>
          </a:p>
          <a:p>
            <a:r>
              <a:rPr lang="en-US" dirty="0" smtClean="0"/>
              <a:t>It wasn’t ignored on the web: ideas like PageRank were meant to find good content, and there has been a decade of work targeting link farms, etc. </a:t>
            </a:r>
          </a:p>
          <a:p>
            <a:r>
              <a:rPr lang="en-US" dirty="0" smtClean="0"/>
              <a:t>However, a lot of recent events have shown the limited effectiveness of that work, and how “fake” information easily gets </a:t>
            </a:r>
            <a:r>
              <a:rPr lang="en-US" dirty="0" err="1" smtClean="0"/>
              <a:t>upvoted</a:t>
            </a:r>
            <a:r>
              <a:rPr lang="en-US" dirty="0" smtClean="0"/>
              <a:t> and spreads</a:t>
            </a:r>
          </a:p>
          <a:p>
            <a:endParaRPr lang="en-US" dirty="0"/>
          </a:p>
        </p:txBody>
      </p:sp>
    </p:spTree>
    <p:extLst>
      <p:ext uri="{BB962C8B-B14F-4D97-AF65-F5344CB8AC3E}">
        <p14:creationId xmlns:p14="http://schemas.microsoft.com/office/powerpoint/2010/main" val="1330989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Towards intelligent agents</a:t>
            </a:r>
            <a:endParaRPr lang="en-US" dirty="0"/>
          </a:p>
        </p:txBody>
      </p:sp>
      <p:sp>
        <p:nvSpPr>
          <p:cNvPr id="3" name="Content Placeholder 2"/>
          <p:cNvSpPr>
            <a:spLocks noGrp="1"/>
          </p:cNvSpPr>
          <p:nvPr>
            <p:ph idx="1"/>
          </p:nvPr>
        </p:nvSpPr>
        <p:spPr/>
        <p:txBody>
          <a:bodyPr/>
          <a:lstStyle/>
          <a:p>
            <a:pPr marL="0" indent="0">
              <a:buNone/>
            </a:pPr>
            <a:r>
              <a:rPr lang="en-US" dirty="0" smtClean="0"/>
              <a:t>Two goals</a:t>
            </a:r>
          </a:p>
          <a:p>
            <a:r>
              <a:rPr lang="en-US" dirty="0" smtClean="0"/>
              <a:t>Things not strings</a:t>
            </a:r>
          </a:p>
          <a:p>
            <a:r>
              <a:rPr lang="en-US" dirty="0" smtClean="0"/>
              <a:t>Inference not search</a:t>
            </a:r>
            <a:endParaRPr lang="en-US" dirty="0"/>
          </a:p>
        </p:txBody>
      </p:sp>
    </p:spTree>
    <p:extLst>
      <p:ext uri="{BB962C8B-B14F-4D97-AF65-F5344CB8AC3E}">
        <p14:creationId xmlns:p14="http://schemas.microsoft.com/office/powerpoint/2010/main" val="2381560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paradigms for question answering </a:t>
            </a:r>
            <a:endParaRPr lang="en-US" dirty="0"/>
          </a:p>
        </p:txBody>
      </p:sp>
      <p:sp>
        <p:nvSpPr>
          <p:cNvPr id="3" name="Content Placeholder 2"/>
          <p:cNvSpPr>
            <a:spLocks noGrp="1"/>
          </p:cNvSpPr>
          <p:nvPr>
            <p:ph idx="1"/>
          </p:nvPr>
        </p:nvSpPr>
        <p:spPr/>
        <p:txBody>
          <a:bodyPr/>
          <a:lstStyle/>
          <a:p>
            <a:r>
              <a:rPr lang="en-US" dirty="0" smtClean="0"/>
              <a:t>Text-based approaches</a:t>
            </a:r>
          </a:p>
          <a:p>
            <a:pPr lvl="1"/>
            <a:r>
              <a:rPr lang="en-US" dirty="0" smtClean="0"/>
              <a:t>TREC QA, IBM Watson, </a:t>
            </a:r>
            <a:r>
              <a:rPr lang="en-US" dirty="0" err="1" smtClean="0"/>
              <a:t>DrQA</a:t>
            </a:r>
            <a:endParaRPr lang="en-US" dirty="0" smtClean="0"/>
          </a:p>
          <a:p>
            <a:r>
              <a:rPr lang="en-US" dirty="0" smtClean="0"/>
              <a:t>Structured knowledge-based approaches</a:t>
            </a:r>
          </a:p>
          <a:p>
            <a:pPr lvl="1"/>
            <a:r>
              <a:rPr lang="en-US" dirty="0" smtClean="0"/>
              <a:t>Apple Siri, Wolfram Alpha, Facebook Graph Search</a:t>
            </a:r>
          </a:p>
          <a:p>
            <a:pPr lvl="1"/>
            <a:endParaRPr lang="en-US" dirty="0"/>
          </a:p>
          <a:p>
            <a:pPr marL="0" indent="0">
              <a:buNone/>
            </a:pPr>
            <a:r>
              <a:rPr lang="en-US" dirty="0" smtClean="0"/>
              <a:t>(And, of course, there are hybrids, including some of the above.)</a:t>
            </a:r>
          </a:p>
          <a:p>
            <a:pPr marL="0" indent="0">
              <a:buNone/>
            </a:pPr>
            <a:endParaRPr lang="en-US" dirty="0"/>
          </a:p>
          <a:p>
            <a:pPr marL="0" indent="0">
              <a:buNone/>
            </a:pPr>
            <a:r>
              <a:rPr lang="en-US" dirty="0" smtClean="0"/>
              <a:t>At the moment, structured knowledge is back in fashion, but it may or may not last</a:t>
            </a:r>
            <a:endParaRPr lang="en-US" dirty="0"/>
          </a:p>
        </p:txBody>
      </p:sp>
    </p:spTree>
    <p:extLst>
      <p:ext uri="{BB962C8B-B14F-4D97-AF65-F5344CB8AC3E}">
        <p14:creationId xmlns:p14="http://schemas.microsoft.com/office/powerpoint/2010/main" val="3860546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lstStyle/>
          <a:p>
            <a:r>
              <a:rPr lang="en-US" dirty="0" smtClean="0"/>
              <a:t>Example from Fernando Pereira (GOOG)</a:t>
            </a:r>
            <a:endParaRPr lang="en-US" dirty="0"/>
          </a:p>
        </p:txBody>
      </p:sp>
      <p:pic>
        <p:nvPicPr>
          <p:cNvPr id="3" name="Picture 2"/>
          <p:cNvPicPr>
            <a:picLocks noChangeAspect="1"/>
          </p:cNvPicPr>
          <p:nvPr/>
        </p:nvPicPr>
        <p:blipFill>
          <a:blip r:embed="rId2"/>
          <a:stretch>
            <a:fillRect/>
          </a:stretch>
        </p:blipFill>
        <p:spPr>
          <a:xfrm>
            <a:off x="0" y="1879600"/>
            <a:ext cx="9144000" cy="3091668"/>
          </a:xfrm>
          <a:prstGeom prst="rect">
            <a:avLst/>
          </a:prstGeom>
        </p:spPr>
      </p:pic>
    </p:spTree>
    <p:extLst>
      <p:ext uri="{BB962C8B-B14F-4D97-AF65-F5344CB8AC3E}">
        <p14:creationId xmlns:p14="http://schemas.microsoft.com/office/powerpoint/2010/main" val="1963591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431800"/>
            <a:ext cx="9144000" cy="5982464"/>
          </a:xfrm>
          <a:prstGeom prst="rect">
            <a:avLst/>
          </a:prstGeom>
        </p:spPr>
      </p:pic>
    </p:spTree>
    <p:extLst>
      <p:ext uri="{BB962C8B-B14F-4D97-AF65-F5344CB8AC3E}">
        <p14:creationId xmlns:p14="http://schemas.microsoft.com/office/powerpoint/2010/main" val="898720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406400"/>
            <a:ext cx="9144000" cy="6040073"/>
          </a:xfrm>
          <a:prstGeom prst="rect">
            <a:avLst/>
          </a:prstGeom>
        </p:spPr>
      </p:pic>
    </p:spTree>
    <p:extLst>
      <p:ext uri="{BB962C8B-B14F-4D97-AF65-F5344CB8AC3E}">
        <p14:creationId xmlns:p14="http://schemas.microsoft.com/office/powerpoint/2010/main" val="3333792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308100"/>
            <a:ext cx="9144000" cy="4226148"/>
          </a:xfrm>
          <a:prstGeom prst="rect">
            <a:avLst/>
          </a:prstGeom>
        </p:spPr>
      </p:pic>
    </p:spTree>
    <p:extLst>
      <p:ext uri="{BB962C8B-B14F-4D97-AF65-F5344CB8AC3E}">
        <p14:creationId xmlns:p14="http://schemas.microsoft.com/office/powerpoint/2010/main" val="7557744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016000"/>
            <a:ext cx="9144000" cy="4801683"/>
          </a:xfrm>
          <a:prstGeom prst="rect">
            <a:avLst/>
          </a:prstGeom>
        </p:spPr>
      </p:pic>
    </p:spTree>
    <p:extLst>
      <p:ext uri="{BB962C8B-B14F-4D97-AF65-F5344CB8AC3E}">
        <p14:creationId xmlns:p14="http://schemas.microsoft.com/office/powerpoint/2010/main" val="4136062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stretch>
            <a:fillRect/>
          </a:stretch>
        </p:blipFill>
        <p:spPr>
          <a:xfrm>
            <a:off x="0" y="1003300"/>
            <a:ext cx="9144000" cy="4834256"/>
          </a:xfrm>
          <a:prstGeom prst="rect">
            <a:avLst/>
          </a:prstGeom>
        </p:spPr>
      </p:pic>
    </p:spTree>
    <p:extLst>
      <p:ext uri="{BB962C8B-B14F-4D97-AF65-F5344CB8AC3E}">
        <p14:creationId xmlns:p14="http://schemas.microsoft.com/office/powerpoint/2010/main" val="1762015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409700"/>
            <a:ext cx="9144000" cy="4037829"/>
          </a:xfrm>
          <a:prstGeom prst="rect">
            <a:avLst/>
          </a:prstGeom>
        </p:spPr>
      </p:pic>
    </p:spTree>
    <p:extLst>
      <p:ext uri="{BB962C8B-B14F-4D97-AF65-F5344CB8AC3E}">
        <p14:creationId xmlns:p14="http://schemas.microsoft.com/office/powerpoint/2010/main" val="2990844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600200"/>
            <a:ext cx="9144000" cy="3632317"/>
          </a:xfrm>
          <a:prstGeom prst="rect">
            <a:avLst/>
          </a:prstGeom>
        </p:spPr>
      </p:pic>
    </p:spTree>
    <p:extLst>
      <p:ext uri="{BB962C8B-B14F-4D97-AF65-F5344CB8AC3E}">
        <p14:creationId xmlns:p14="http://schemas.microsoft.com/office/powerpoint/2010/main" val="31114288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508000"/>
            <a:ext cx="9144000" cy="5825680"/>
          </a:xfrm>
          <a:prstGeom prst="rect">
            <a:avLst/>
          </a:prstGeom>
        </p:spPr>
      </p:pic>
    </p:spTree>
    <p:extLst>
      <p:ext uri="{BB962C8B-B14F-4D97-AF65-F5344CB8AC3E}">
        <p14:creationId xmlns:p14="http://schemas.microsoft.com/office/powerpoint/2010/main" val="14978700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Slides from Patrick </a:t>
            </a:r>
            <a:r>
              <a:rPr lang="en-US" dirty="0" err="1" smtClean="0"/>
              <a:t>Pantel</a:t>
            </a:r>
            <a:r>
              <a:rPr lang="en-US" dirty="0" smtClean="0"/>
              <a:t> (MSFT)</a:t>
            </a:r>
            <a:endParaRPr lang="en-US" dirty="0"/>
          </a:p>
        </p:txBody>
      </p:sp>
      <p:pic>
        <p:nvPicPr>
          <p:cNvPr id="3" name="Picture 2"/>
          <p:cNvPicPr>
            <a:picLocks noChangeAspect="1"/>
          </p:cNvPicPr>
          <p:nvPr/>
        </p:nvPicPr>
        <p:blipFill>
          <a:blip r:embed="rId3"/>
          <a:stretch>
            <a:fillRect/>
          </a:stretch>
        </p:blipFill>
        <p:spPr>
          <a:xfrm>
            <a:off x="228600" y="1565085"/>
            <a:ext cx="8001000" cy="5027227"/>
          </a:xfrm>
          <a:prstGeom prst="rect">
            <a:avLst/>
          </a:prstGeom>
        </p:spPr>
      </p:pic>
    </p:spTree>
    <p:extLst>
      <p:ext uri="{BB962C8B-B14F-4D97-AF65-F5344CB8AC3E}">
        <p14:creationId xmlns:p14="http://schemas.microsoft.com/office/powerpoint/2010/main" val="40845002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241300"/>
            <a:ext cx="9144000" cy="6356610"/>
          </a:xfrm>
          <a:prstGeom prst="rect">
            <a:avLst/>
          </a:prstGeom>
        </p:spPr>
      </p:pic>
    </p:spTree>
    <p:extLst>
      <p:ext uri="{BB962C8B-B14F-4D97-AF65-F5344CB8AC3E}">
        <p14:creationId xmlns:p14="http://schemas.microsoft.com/office/powerpoint/2010/main" val="27719915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49300" y="381198"/>
            <a:ext cx="7632700" cy="6476802"/>
          </a:xfrm>
          <a:prstGeom prst="rect">
            <a:avLst/>
          </a:prstGeom>
        </p:spPr>
      </p:pic>
    </p:spTree>
    <p:extLst>
      <p:ext uri="{BB962C8B-B14F-4D97-AF65-F5344CB8AC3E}">
        <p14:creationId xmlns:p14="http://schemas.microsoft.com/office/powerpoint/2010/main" val="1368855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7416"/>
          <a:stretch/>
        </p:blipFill>
        <p:spPr>
          <a:xfrm>
            <a:off x="685800" y="381000"/>
            <a:ext cx="7755235" cy="6349368"/>
          </a:xfrm>
          <a:prstGeom prst="rect">
            <a:avLst/>
          </a:prstGeom>
        </p:spPr>
      </p:pic>
      <p:sp>
        <p:nvSpPr>
          <p:cNvPr id="4" name="Rectangular Callout 3"/>
          <p:cNvSpPr/>
          <p:nvPr/>
        </p:nvSpPr>
        <p:spPr>
          <a:xfrm>
            <a:off x="2286000" y="2362200"/>
            <a:ext cx="1752600" cy="381000"/>
          </a:xfrm>
          <a:prstGeom prst="wedgeRectCallout">
            <a:avLst>
              <a:gd name="adj1" fmla="val -54337"/>
              <a:gd name="adj2" fmla="val -97239"/>
            </a:avLst>
          </a:prstGeom>
          <a:noFill/>
          <a:ln w="57150" cmpd="sng">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Direct Answer</a:t>
            </a:r>
            <a:endParaRPr lang="en-US" dirty="0">
              <a:solidFill>
                <a:schemeClr val="tx1"/>
              </a:solidFill>
            </a:endParaRPr>
          </a:p>
        </p:txBody>
      </p:sp>
      <p:sp>
        <p:nvSpPr>
          <p:cNvPr id="7" name="Rectangular Callout 6"/>
          <p:cNvSpPr/>
          <p:nvPr/>
        </p:nvSpPr>
        <p:spPr>
          <a:xfrm>
            <a:off x="7086600" y="1600200"/>
            <a:ext cx="1752600" cy="381000"/>
          </a:xfrm>
          <a:prstGeom prst="wedgeRectCallout">
            <a:avLst>
              <a:gd name="adj1" fmla="val -70699"/>
              <a:gd name="adj2" fmla="val 307739"/>
            </a:avLst>
          </a:prstGeom>
          <a:noFill/>
          <a:ln w="57150" cmpd="sng">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Structured Data</a:t>
            </a:r>
            <a:endParaRPr lang="en-US" dirty="0">
              <a:solidFill>
                <a:schemeClr val="tx1"/>
              </a:solidFill>
            </a:endParaRPr>
          </a:p>
        </p:txBody>
      </p:sp>
    </p:spTree>
    <p:extLst>
      <p:ext uri="{BB962C8B-B14F-4D97-AF65-F5344CB8AC3E}">
        <p14:creationId xmlns:p14="http://schemas.microsoft.com/office/powerpoint/2010/main" val="561658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554213"/>
            <a:ext cx="9144000" cy="5749573"/>
          </a:xfrm>
          <a:prstGeom prst="rect">
            <a:avLst/>
          </a:prstGeom>
        </p:spPr>
      </p:pic>
    </p:spTree>
    <p:extLst>
      <p:ext uri="{BB962C8B-B14F-4D97-AF65-F5344CB8AC3E}">
        <p14:creationId xmlns:p14="http://schemas.microsoft.com/office/powerpoint/2010/main" val="35920358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0" y="1694495"/>
            <a:ext cx="9144000" cy="4249105"/>
          </a:xfrm>
          <a:prstGeom prst="rect">
            <a:avLst/>
          </a:prstGeom>
        </p:spPr>
      </p:pic>
    </p:spTree>
    <p:extLst>
      <p:ext uri="{BB962C8B-B14F-4D97-AF65-F5344CB8AC3E}">
        <p14:creationId xmlns:p14="http://schemas.microsoft.com/office/powerpoint/2010/main" val="17369953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Patrick </a:t>
            </a:r>
            <a:r>
              <a:rPr lang="en-US" dirty="0" err="1" smtClean="0"/>
              <a:t>Pantel</a:t>
            </a:r>
            <a:r>
              <a:rPr lang="en-US" dirty="0" smtClean="0"/>
              <a:t> talk</a:t>
            </a:r>
            <a:br>
              <a:rPr lang="en-US" dirty="0" smtClean="0"/>
            </a:br>
            <a:r>
              <a:rPr lang="en-US" dirty="0" smtClean="0"/>
              <a:t>(Then) Current experience</a:t>
            </a:r>
            <a:endParaRPr lang="en-US" dirty="0"/>
          </a:p>
        </p:txBody>
      </p:sp>
      <p:pic>
        <p:nvPicPr>
          <p:cNvPr id="3" name="Picture 2"/>
          <p:cNvPicPr>
            <a:picLocks noChangeAspect="1"/>
          </p:cNvPicPr>
          <p:nvPr/>
        </p:nvPicPr>
        <p:blipFill>
          <a:blip r:embed="rId2"/>
          <a:stretch>
            <a:fillRect/>
          </a:stretch>
        </p:blipFill>
        <p:spPr>
          <a:xfrm>
            <a:off x="0" y="1495697"/>
            <a:ext cx="7543800" cy="4895772"/>
          </a:xfrm>
          <a:prstGeom prst="rect">
            <a:avLst/>
          </a:prstGeom>
        </p:spPr>
      </p:pic>
    </p:spTree>
    <p:extLst>
      <p:ext uri="{BB962C8B-B14F-4D97-AF65-F5344CB8AC3E}">
        <p14:creationId xmlns:p14="http://schemas.microsoft.com/office/powerpoint/2010/main" val="28292858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Desired experience: Towards actions</a:t>
            </a:r>
            <a:endParaRPr lang="en-US" dirty="0"/>
          </a:p>
        </p:txBody>
      </p:sp>
      <p:pic>
        <p:nvPicPr>
          <p:cNvPr id="3" name="Picture 2"/>
          <p:cNvPicPr>
            <a:picLocks noChangeAspect="1"/>
          </p:cNvPicPr>
          <p:nvPr/>
        </p:nvPicPr>
        <p:blipFill>
          <a:blip r:embed="rId2"/>
          <a:stretch>
            <a:fillRect/>
          </a:stretch>
        </p:blipFill>
        <p:spPr>
          <a:xfrm>
            <a:off x="152399" y="1600200"/>
            <a:ext cx="8337881" cy="4724400"/>
          </a:xfrm>
          <a:prstGeom prst="rect">
            <a:avLst/>
          </a:prstGeom>
        </p:spPr>
      </p:pic>
    </p:spTree>
    <p:extLst>
      <p:ext uri="{BB962C8B-B14F-4D97-AF65-F5344CB8AC3E}">
        <p14:creationId xmlns:p14="http://schemas.microsoft.com/office/powerpoint/2010/main" val="2067741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Politician</a:t>
            </a:r>
            <a:endParaRPr lang="en-US" dirty="0"/>
          </a:p>
        </p:txBody>
      </p:sp>
      <p:pic>
        <p:nvPicPr>
          <p:cNvPr id="3" name="Picture 2"/>
          <p:cNvPicPr>
            <a:picLocks noChangeAspect="1"/>
          </p:cNvPicPr>
          <p:nvPr/>
        </p:nvPicPr>
        <p:blipFill>
          <a:blip r:embed="rId2"/>
          <a:stretch>
            <a:fillRect/>
          </a:stretch>
        </p:blipFill>
        <p:spPr>
          <a:xfrm>
            <a:off x="761999" y="1619082"/>
            <a:ext cx="8360939" cy="5083250"/>
          </a:xfrm>
          <a:prstGeom prst="rect">
            <a:avLst/>
          </a:prstGeom>
        </p:spPr>
      </p:pic>
    </p:spTree>
    <p:extLst>
      <p:ext uri="{BB962C8B-B14F-4D97-AF65-F5344CB8AC3E}">
        <p14:creationId xmlns:p14="http://schemas.microsoft.com/office/powerpoint/2010/main" val="10474473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Actions vs. Intents</a:t>
            </a:r>
            <a:endParaRPr lang="en-US" dirty="0"/>
          </a:p>
        </p:txBody>
      </p:sp>
      <p:pic>
        <p:nvPicPr>
          <p:cNvPr id="3" name="Picture 2"/>
          <p:cNvPicPr>
            <a:picLocks noChangeAspect="1"/>
          </p:cNvPicPr>
          <p:nvPr/>
        </p:nvPicPr>
        <p:blipFill>
          <a:blip r:embed="rId2"/>
          <a:stretch>
            <a:fillRect/>
          </a:stretch>
        </p:blipFill>
        <p:spPr>
          <a:xfrm>
            <a:off x="0" y="1745231"/>
            <a:ext cx="9144000" cy="5036569"/>
          </a:xfrm>
          <a:prstGeom prst="rect">
            <a:avLst/>
          </a:prstGeom>
        </p:spPr>
      </p:pic>
    </p:spTree>
    <p:extLst>
      <p:ext uri="{BB962C8B-B14F-4D97-AF65-F5344CB8AC3E}">
        <p14:creationId xmlns:p14="http://schemas.microsoft.com/office/powerpoint/2010/main" val="21872126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actions from web usage logs</a:t>
            </a:r>
            <a:endParaRPr lang="en-US" dirty="0"/>
          </a:p>
        </p:txBody>
      </p:sp>
      <p:pic>
        <p:nvPicPr>
          <p:cNvPr id="3" name="Picture 2"/>
          <p:cNvPicPr>
            <a:picLocks noChangeAspect="1"/>
          </p:cNvPicPr>
          <p:nvPr/>
        </p:nvPicPr>
        <p:blipFill>
          <a:blip r:embed="rId3"/>
          <a:stretch>
            <a:fillRect/>
          </a:stretch>
        </p:blipFill>
        <p:spPr>
          <a:xfrm>
            <a:off x="0" y="1688412"/>
            <a:ext cx="9144000" cy="4864788"/>
          </a:xfrm>
          <a:prstGeom prst="rect">
            <a:avLst/>
          </a:prstGeom>
        </p:spPr>
      </p:pic>
    </p:spTree>
    <p:extLst>
      <p:ext uri="{BB962C8B-B14F-4D97-AF65-F5344CB8AC3E}">
        <p14:creationId xmlns:p14="http://schemas.microsoft.com/office/powerpoint/2010/main" val="18798541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3"/>
          <a:stretch>
            <a:fillRect/>
          </a:stretch>
        </p:blipFill>
        <p:spPr>
          <a:xfrm>
            <a:off x="0" y="292100"/>
            <a:ext cx="9144000" cy="6261163"/>
          </a:xfrm>
          <a:prstGeom prst="rect">
            <a:avLst/>
          </a:prstGeom>
        </p:spPr>
      </p:pic>
    </p:spTree>
    <p:extLst>
      <p:ext uri="{BB962C8B-B14F-4D97-AF65-F5344CB8AC3E}">
        <p14:creationId xmlns:p14="http://schemas.microsoft.com/office/powerpoint/2010/main" val="13336781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33375"/>
          </a:xfrm>
          <a:prstGeom prst="rect">
            <a:avLst/>
          </a:prstGeom>
        </p:spPr>
      </p:pic>
    </p:spTree>
    <p:extLst>
      <p:ext uri="{BB962C8B-B14F-4D97-AF65-F5344CB8AC3E}">
        <p14:creationId xmlns:p14="http://schemas.microsoft.com/office/powerpoint/2010/main" val="6742948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45937"/>
          </a:xfrm>
          <a:prstGeom prst="rect">
            <a:avLst/>
          </a:prstGeom>
        </p:spPr>
      </p:pic>
    </p:spTree>
    <p:extLst>
      <p:ext uri="{BB962C8B-B14F-4D97-AF65-F5344CB8AC3E}">
        <p14:creationId xmlns:p14="http://schemas.microsoft.com/office/powerpoint/2010/main" val="38628670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304800"/>
            <a:ext cx="9144000" cy="6235423"/>
          </a:xfrm>
          <a:prstGeom prst="rect">
            <a:avLst/>
          </a:prstGeom>
        </p:spPr>
      </p:pic>
    </p:spTree>
    <p:extLst>
      <p:ext uri="{BB962C8B-B14F-4D97-AF65-F5344CB8AC3E}">
        <p14:creationId xmlns:p14="http://schemas.microsoft.com/office/powerpoint/2010/main" val="19651674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Entity disambiguation and linking</a:t>
            </a:r>
            <a:endParaRPr lang="en-US" dirty="0"/>
          </a:p>
        </p:txBody>
      </p:sp>
      <p:sp>
        <p:nvSpPr>
          <p:cNvPr id="3" name="Content Placeholder 2"/>
          <p:cNvSpPr>
            <a:spLocks noGrp="1"/>
          </p:cNvSpPr>
          <p:nvPr>
            <p:ph idx="1"/>
          </p:nvPr>
        </p:nvSpPr>
        <p:spPr/>
        <p:txBody>
          <a:bodyPr/>
          <a:lstStyle/>
          <a:p>
            <a:r>
              <a:rPr lang="en-US" dirty="0" smtClean="0"/>
              <a:t>Key requirement is that entities get identified</a:t>
            </a:r>
          </a:p>
          <a:p>
            <a:pPr lvl="1"/>
            <a:r>
              <a:rPr lang="en-US" dirty="0" smtClean="0"/>
              <a:t>Named entity recognition (e.g., Stanford NER!)</a:t>
            </a:r>
          </a:p>
          <a:p>
            <a:r>
              <a:rPr lang="en-US" dirty="0" smtClean="0"/>
              <a:t>and disambiguated</a:t>
            </a:r>
          </a:p>
          <a:p>
            <a:pPr lvl="1"/>
            <a:r>
              <a:rPr lang="en-US" dirty="0" smtClean="0"/>
              <a:t>Entity linking (or sometimes “</a:t>
            </a:r>
            <a:r>
              <a:rPr lang="en-US" dirty="0" err="1" smtClean="0"/>
              <a:t>Wikification</a:t>
            </a:r>
            <a:r>
              <a:rPr lang="en-US" dirty="0" smtClean="0"/>
              <a:t>”)</a:t>
            </a:r>
          </a:p>
          <a:p>
            <a:pPr lvl="2"/>
            <a:r>
              <a:rPr lang="en-US" dirty="0" smtClean="0"/>
              <a:t>e.g., Michael Jordan the </a:t>
            </a:r>
            <a:r>
              <a:rPr lang="en-US" dirty="0" err="1" smtClean="0"/>
              <a:t>basketballer</a:t>
            </a:r>
            <a:r>
              <a:rPr lang="en-US" dirty="0" smtClean="0"/>
              <a:t> or the ML guy</a:t>
            </a:r>
          </a:p>
          <a:p>
            <a:pPr lvl="1"/>
            <a:endParaRPr lang="en-US" dirty="0"/>
          </a:p>
          <a:p>
            <a:pPr lvl="1"/>
            <a:endParaRPr lang="en-US" dirty="0" smtClean="0"/>
          </a:p>
          <a:p>
            <a:pPr lvl="1"/>
            <a:endParaRPr lang="en-US" dirty="0"/>
          </a:p>
          <a:p>
            <a:pPr lvl="1"/>
            <a:endParaRPr lang="en-US" dirty="0" smtClean="0"/>
          </a:p>
        </p:txBody>
      </p:sp>
      <p:pic>
        <p:nvPicPr>
          <p:cNvPr id="4" name="Picture 3"/>
          <p:cNvPicPr>
            <a:picLocks noChangeAspect="1"/>
          </p:cNvPicPr>
          <p:nvPr/>
        </p:nvPicPr>
        <p:blipFill>
          <a:blip r:embed="rId2"/>
          <a:stretch>
            <a:fillRect/>
          </a:stretch>
        </p:blipFill>
        <p:spPr>
          <a:xfrm>
            <a:off x="1996884" y="4259580"/>
            <a:ext cx="1911350" cy="2293620"/>
          </a:xfrm>
          <a:prstGeom prst="rect">
            <a:avLst/>
          </a:prstGeom>
        </p:spPr>
      </p:pic>
      <p:pic>
        <p:nvPicPr>
          <p:cNvPr id="5" name="Picture 4"/>
          <p:cNvPicPr>
            <a:picLocks noChangeAspect="1"/>
          </p:cNvPicPr>
          <p:nvPr/>
        </p:nvPicPr>
        <p:blipFill>
          <a:blip r:embed="rId3"/>
          <a:stretch>
            <a:fillRect/>
          </a:stretch>
        </p:blipFill>
        <p:spPr>
          <a:xfrm>
            <a:off x="4968683" y="4259580"/>
            <a:ext cx="1736917" cy="2293620"/>
          </a:xfrm>
          <a:prstGeom prst="rect">
            <a:avLst/>
          </a:prstGeom>
        </p:spPr>
      </p:pic>
    </p:spTree>
    <p:extLst>
      <p:ext uri="{BB962C8B-B14F-4D97-AF65-F5344CB8AC3E}">
        <p14:creationId xmlns:p14="http://schemas.microsoft.com/office/powerpoint/2010/main" val="29756978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lussdiagramm: Prozess 25"/>
          <p:cNvSpPr/>
          <p:nvPr/>
        </p:nvSpPr>
        <p:spPr>
          <a:xfrm>
            <a:off x="0" y="1011239"/>
            <a:ext cx="2411413" cy="3353865"/>
          </a:xfrm>
          <a:prstGeom prst="flowChartProcess">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i="1" dirty="0">
              <a:solidFill>
                <a:srgbClr val="CCECFF"/>
              </a:solidFill>
            </a:endParaRPr>
          </a:p>
        </p:txBody>
      </p:sp>
      <p:sp>
        <p:nvSpPr>
          <p:cNvPr id="107" name="Abgerundetes Rechteck 107"/>
          <p:cNvSpPr/>
          <p:nvPr/>
        </p:nvSpPr>
        <p:spPr bwMode="auto">
          <a:xfrm>
            <a:off x="0" y="1800000"/>
            <a:ext cx="467544" cy="288000"/>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grpSp>
        <p:nvGrpSpPr>
          <p:cNvPr id="85" name="Gruppieren 84"/>
          <p:cNvGrpSpPr/>
          <p:nvPr/>
        </p:nvGrpSpPr>
        <p:grpSpPr>
          <a:xfrm>
            <a:off x="0" y="1082674"/>
            <a:ext cx="1979712" cy="2779267"/>
            <a:chOff x="0" y="1082674"/>
            <a:chExt cx="1979712" cy="2779267"/>
          </a:xfrm>
        </p:grpSpPr>
        <p:sp>
          <p:nvSpPr>
            <p:cNvPr id="105" name="Abgerundetes Rechteck 105"/>
            <p:cNvSpPr/>
            <p:nvPr/>
          </p:nvSpPr>
          <p:spPr bwMode="auto">
            <a:xfrm>
              <a:off x="0" y="1082674"/>
              <a:ext cx="899592" cy="288000"/>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06" name="Abgerundetes Rechteck 106"/>
            <p:cNvSpPr/>
            <p:nvPr/>
          </p:nvSpPr>
          <p:spPr bwMode="auto">
            <a:xfrm>
              <a:off x="0" y="1443038"/>
              <a:ext cx="827088" cy="287337"/>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08" name="Abgerundetes Rechteck 108"/>
            <p:cNvSpPr/>
            <p:nvPr/>
          </p:nvSpPr>
          <p:spPr bwMode="auto">
            <a:xfrm>
              <a:off x="0" y="2160000"/>
              <a:ext cx="1115616" cy="287337"/>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11" name="Abgerundetes Rechteck 110"/>
            <p:cNvSpPr/>
            <p:nvPr/>
          </p:nvSpPr>
          <p:spPr bwMode="auto">
            <a:xfrm>
              <a:off x="0" y="3573016"/>
              <a:ext cx="899592" cy="288925"/>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sp>
          <p:nvSpPr>
            <p:cNvPr id="112" name="Abgerundetes Rechteck 111"/>
            <p:cNvSpPr/>
            <p:nvPr/>
          </p:nvSpPr>
          <p:spPr bwMode="auto">
            <a:xfrm>
              <a:off x="1115616" y="3573016"/>
              <a:ext cx="864096" cy="288925"/>
            </a:xfrm>
            <a:prstGeom prst="roundRect">
              <a:avLst/>
            </a:prstGeom>
            <a:solidFill>
              <a:schemeClr val="bg1">
                <a:lumMod val="95000"/>
              </a:schemeClr>
            </a:solidFill>
            <a:ln w="28575" cap="flat" cmpd="sng" algn="ctr">
              <a:solidFill>
                <a:srgbClr val="0000FF"/>
              </a:solidFill>
              <a:prstDash val="solid"/>
              <a:round/>
              <a:headEnd type="none" w="med" len="med"/>
              <a:tailEnd type="none" w="med" len="med"/>
            </a:ln>
            <a:effectLst/>
          </p:spPr>
          <p:txBody>
            <a:bodyPr/>
            <a:lstStyle/>
            <a:p>
              <a:pPr>
                <a:defRPr/>
              </a:pPr>
              <a:endParaRPr lang="de-DE">
                <a:latin typeface="Arial" charset="0"/>
              </a:endParaRPr>
            </a:p>
          </p:txBody>
        </p:sp>
      </p:grpSp>
      <p:sp>
        <p:nvSpPr>
          <p:cNvPr id="15370" name="Textfeld 26"/>
          <p:cNvSpPr txBox="1">
            <a:spLocks noChangeArrowheads="1"/>
          </p:cNvSpPr>
          <p:nvPr/>
        </p:nvSpPr>
        <p:spPr bwMode="auto">
          <a:xfrm>
            <a:off x="0" y="1011238"/>
            <a:ext cx="2627313" cy="40421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lnSpc>
                <a:spcPts val="2800"/>
              </a:lnSpc>
            </a:pPr>
            <a:r>
              <a:rPr lang="de-DE" sz="2000" i="1" dirty="0" smtClean="0"/>
              <a:t>Sergio </a:t>
            </a:r>
            <a:r>
              <a:rPr lang="de-DE" sz="2000" i="1" dirty="0" err="1" smtClean="0"/>
              <a:t>talked</a:t>
            </a:r>
            <a:r>
              <a:rPr lang="de-DE" sz="2000" i="1" dirty="0" smtClean="0"/>
              <a:t> </a:t>
            </a:r>
            <a:r>
              <a:rPr lang="de-DE" sz="2000" i="1" dirty="0" err="1" smtClean="0"/>
              <a:t>to</a:t>
            </a:r>
            <a:r>
              <a:rPr lang="de-DE" sz="2000" i="1" dirty="0" smtClean="0"/>
              <a:t> </a:t>
            </a:r>
            <a:endParaRPr lang="de-DE" sz="2000" i="1" dirty="0"/>
          </a:p>
          <a:p>
            <a:pPr eaLnBrk="1" hangingPunct="1">
              <a:lnSpc>
                <a:spcPts val="2800"/>
              </a:lnSpc>
            </a:pPr>
            <a:r>
              <a:rPr lang="de-DE" sz="2000" i="1" dirty="0" smtClean="0"/>
              <a:t>Ennio </a:t>
            </a:r>
            <a:r>
              <a:rPr lang="de-DE" sz="2000" i="1" dirty="0" err="1" smtClean="0"/>
              <a:t>about</a:t>
            </a:r>
            <a:endParaRPr lang="de-DE" sz="2000" i="1" dirty="0" smtClean="0"/>
          </a:p>
          <a:p>
            <a:pPr eaLnBrk="1" hangingPunct="1">
              <a:lnSpc>
                <a:spcPts val="2800"/>
              </a:lnSpc>
            </a:pPr>
            <a:r>
              <a:rPr lang="de-DE" sz="2000" i="1" dirty="0" err="1" smtClean="0"/>
              <a:t>Eli‘s</a:t>
            </a:r>
            <a:r>
              <a:rPr lang="de-DE" sz="2000" i="1" dirty="0" smtClean="0"/>
              <a:t> </a:t>
            </a:r>
            <a:r>
              <a:rPr lang="de-DE" sz="2000" i="1" dirty="0" err="1" smtClean="0"/>
              <a:t>role</a:t>
            </a:r>
            <a:r>
              <a:rPr lang="de-DE" sz="2000" i="1" dirty="0" smtClean="0"/>
              <a:t> in </a:t>
            </a:r>
            <a:r>
              <a:rPr lang="de-DE" sz="2000" i="1" dirty="0" err="1" smtClean="0"/>
              <a:t>the</a:t>
            </a:r>
            <a:endParaRPr lang="de-DE" sz="2000" i="1" dirty="0" smtClean="0"/>
          </a:p>
          <a:p>
            <a:pPr eaLnBrk="1" hangingPunct="1">
              <a:lnSpc>
                <a:spcPts val="2800"/>
              </a:lnSpc>
            </a:pPr>
            <a:r>
              <a:rPr lang="de-DE" sz="2000" i="1" dirty="0" smtClean="0"/>
              <a:t>Ecstasy </a:t>
            </a:r>
            <a:r>
              <a:rPr lang="de-DE" sz="2000" i="1" dirty="0" err="1" smtClean="0"/>
              <a:t>scene</a:t>
            </a:r>
            <a:r>
              <a:rPr lang="de-DE" sz="2000" i="1" dirty="0" smtClean="0"/>
              <a:t>. </a:t>
            </a:r>
            <a:endParaRPr lang="de-DE" sz="2000" i="1" dirty="0"/>
          </a:p>
          <a:p>
            <a:pPr eaLnBrk="1" hangingPunct="1">
              <a:lnSpc>
                <a:spcPts val="2800"/>
              </a:lnSpc>
            </a:pPr>
            <a:r>
              <a:rPr lang="de-DE" sz="2000" i="1" dirty="0" err="1" smtClean="0"/>
              <a:t>This</a:t>
            </a:r>
            <a:r>
              <a:rPr lang="de-DE" sz="2000" i="1" dirty="0" smtClean="0"/>
              <a:t> </a:t>
            </a:r>
            <a:r>
              <a:rPr lang="de-DE" sz="2000" i="1" dirty="0" err="1" smtClean="0"/>
              <a:t>sequence</a:t>
            </a:r>
            <a:r>
              <a:rPr lang="de-DE" sz="2000" i="1" dirty="0" smtClean="0"/>
              <a:t> on</a:t>
            </a:r>
          </a:p>
          <a:p>
            <a:pPr eaLnBrk="1" hangingPunct="1">
              <a:lnSpc>
                <a:spcPts val="2800"/>
              </a:lnSpc>
            </a:pPr>
            <a:r>
              <a:rPr lang="de-DE" sz="2000" i="1" dirty="0" err="1" smtClean="0"/>
              <a:t>the</a:t>
            </a:r>
            <a:r>
              <a:rPr lang="de-DE" sz="2000" i="1" dirty="0" smtClean="0"/>
              <a:t> </a:t>
            </a:r>
            <a:r>
              <a:rPr lang="de-DE" sz="2000" i="1" dirty="0" err="1" smtClean="0"/>
              <a:t>graveyard</a:t>
            </a:r>
            <a:endParaRPr lang="de-DE" sz="2000" i="1" dirty="0" smtClean="0"/>
          </a:p>
          <a:p>
            <a:pPr eaLnBrk="1" hangingPunct="1">
              <a:lnSpc>
                <a:spcPts val="2800"/>
              </a:lnSpc>
            </a:pPr>
            <a:r>
              <a:rPr lang="de-DE" sz="2000" i="1" dirty="0" smtClean="0"/>
              <a:t>was a </a:t>
            </a:r>
            <a:r>
              <a:rPr lang="de-DE" sz="2000" i="1" dirty="0" err="1" smtClean="0"/>
              <a:t>highlight</a:t>
            </a:r>
            <a:r>
              <a:rPr lang="de-DE" sz="2000" i="1" dirty="0" smtClean="0"/>
              <a:t> in</a:t>
            </a:r>
          </a:p>
          <a:p>
            <a:pPr eaLnBrk="1" hangingPunct="1">
              <a:lnSpc>
                <a:spcPts val="2800"/>
              </a:lnSpc>
            </a:pPr>
            <a:r>
              <a:rPr lang="de-DE" sz="2000" i="1" dirty="0" err="1" smtClean="0"/>
              <a:t>Sergio‘s</a:t>
            </a:r>
            <a:r>
              <a:rPr lang="de-DE" sz="2000" i="1" dirty="0" smtClean="0"/>
              <a:t> </a:t>
            </a:r>
            <a:r>
              <a:rPr lang="de-DE" sz="2000" i="1" dirty="0" err="1" smtClean="0"/>
              <a:t>trilogy</a:t>
            </a:r>
            <a:endParaRPr lang="de-DE" sz="2000" i="1" dirty="0" smtClean="0"/>
          </a:p>
          <a:p>
            <a:pPr eaLnBrk="1" hangingPunct="1">
              <a:lnSpc>
                <a:spcPts val="2800"/>
              </a:lnSpc>
            </a:pPr>
            <a:r>
              <a:rPr lang="de-DE" sz="2000" i="1" dirty="0" err="1" smtClean="0"/>
              <a:t>of</a:t>
            </a:r>
            <a:r>
              <a:rPr lang="de-DE" sz="2000" i="1" dirty="0" smtClean="0"/>
              <a:t> western </a:t>
            </a:r>
            <a:r>
              <a:rPr lang="de-DE" sz="2000" i="1" dirty="0" err="1" smtClean="0"/>
              <a:t>films</a:t>
            </a:r>
            <a:r>
              <a:rPr lang="de-DE" sz="2000" i="1" dirty="0" smtClean="0"/>
              <a:t>.</a:t>
            </a:r>
            <a:endParaRPr lang="de-DE" sz="2000" i="1" dirty="0"/>
          </a:p>
          <a:p>
            <a:pPr eaLnBrk="1" hangingPunct="1">
              <a:lnSpc>
                <a:spcPts val="2800"/>
              </a:lnSpc>
            </a:pPr>
            <a:endParaRPr lang="de-DE" sz="2000" dirty="0"/>
          </a:p>
          <a:p>
            <a:pPr eaLnBrk="1" hangingPunct="1">
              <a:lnSpc>
                <a:spcPts val="2800"/>
              </a:lnSpc>
            </a:pPr>
            <a:endParaRPr lang="de-DE" sz="2000" dirty="0">
              <a:cs typeface="Arial" pitchFamily="34" charset="0"/>
            </a:endParaRPr>
          </a:p>
        </p:txBody>
      </p:sp>
      <p:sp>
        <p:nvSpPr>
          <p:cNvPr id="15362" name="Rectangle 3"/>
          <p:cNvSpPr>
            <a:spLocks noGrp="1" noChangeArrowheads="1"/>
          </p:cNvSpPr>
          <p:nvPr>
            <p:ph type="title"/>
          </p:nvPr>
        </p:nvSpPr>
        <p:spPr>
          <a:xfrm>
            <a:off x="271463" y="0"/>
            <a:ext cx="8872537" cy="765175"/>
          </a:xfrm>
        </p:spPr>
        <p:txBody>
          <a:bodyPr/>
          <a:lstStyle/>
          <a:p>
            <a:pPr defTabSz="893763" eaLnBrk="1" hangingPunct="1"/>
            <a:r>
              <a:rPr lang="en-GB" dirty="0" smtClean="0"/>
              <a:t>Mentions, Meanings, Mappings   </a:t>
            </a:r>
            <a:r>
              <a:rPr lang="en-GB" sz="2800" dirty="0" smtClean="0">
                <a:solidFill>
                  <a:schemeClr val="accent3"/>
                </a:solidFill>
              </a:rPr>
              <a:t>[G. </a:t>
            </a:r>
            <a:r>
              <a:rPr lang="en-GB" sz="2800" dirty="0" err="1" smtClean="0">
                <a:solidFill>
                  <a:schemeClr val="accent3"/>
                </a:solidFill>
              </a:rPr>
              <a:t>Weikum</a:t>
            </a:r>
            <a:r>
              <a:rPr lang="en-GB" sz="2800" dirty="0" smtClean="0">
                <a:solidFill>
                  <a:schemeClr val="accent3"/>
                </a:solidFill>
              </a:rPr>
              <a:t>]</a:t>
            </a:r>
            <a:endParaRPr lang="en-GB" sz="2000" dirty="0" smtClean="0">
              <a:solidFill>
                <a:schemeClr val="accent3"/>
              </a:solidFill>
            </a:endParaRPr>
          </a:p>
        </p:txBody>
      </p:sp>
      <p:sp>
        <p:nvSpPr>
          <p:cNvPr id="15363" name="TextBox 12"/>
          <p:cNvSpPr txBox="1">
            <a:spLocks noChangeArrowheads="1"/>
          </p:cNvSpPr>
          <p:nvPr/>
        </p:nvSpPr>
        <p:spPr bwMode="auto">
          <a:xfrm>
            <a:off x="3600450" y="6802438"/>
            <a:ext cx="179387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1000"/>
              <a:t>D5 Overview   May 30, 2011</a:t>
            </a:r>
            <a:endParaRPr lang="en-US" sz="1000"/>
          </a:p>
        </p:txBody>
      </p:sp>
      <p:grpSp>
        <p:nvGrpSpPr>
          <p:cNvPr id="2" name="Group 88"/>
          <p:cNvGrpSpPr>
            <a:grpSpLocks/>
          </p:cNvGrpSpPr>
          <p:nvPr/>
        </p:nvGrpSpPr>
        <p:grpSpPr bwMode="auto">
          <a:xfrm>
            <a:off x="2555875" y="3271838"/>
            <a:ext cx="4238545" cy="3940045"/>
            <a:chOff x="2555776" y="1268760"/>
            <a:chExt cx="4237844" cy="3939880"/>
          </a:xfrm>
        </p:grpSpPr>
        <p:sp>
          <p:nvSpPr>
            <p:cNvPr id="90" name="Zylinder 36"/>
            <p:cNvSpPr/>
            <p:nvPr/>
          </p:nvSpPr>
          <p:spPr>
            <a:xfrm>
              <a:off x="2555776" y="1268760"/>
              <a:ext cx="4104597" cy="3700307"/>
            </a:xfrm>
            <a:prstGeom prst="can">
              <a:avLst>
                <a:gd name="adj" fmla="val 13831"/>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5410" name="Textfeld 37"/>
            <p:cNvSpPr txBox="1">
              <a:spLocks noChangeArrowheads="1"/>
            </p:cNvSpPr>
            <p:nvPr/>
          </p:nvSpPr>
          <p:spPr bwMode="auto">
            <a:xfrm>
              <a:off x="2627784" y="2115616"/>
              <a:ext cx="4165836" cy="3093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lnSpc>
                  <a:spcPts val="1800"/>
                </a:lnSpc>
              </a:pPr>
              <a:r>
                <a:rPr lang="de-DE" sz="2000" dirty="0" smtClean="0">
                  <a:latin typeface="Arial Narrow" pitchFamily="34" charset="0"/>
                </a:rPr>
                <a:t>Sergio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Sergio_Leone</a:t>
              </a:r>
              <a:endParaRPr lang="de-DE" sz="2000" dirty="0">
                <a:latin typeface="Arial Narrow" pitchFamily="34" charset="0"/>
              </a:endParaRPr>
            </a:p>
            <a:p>
              <a:pPr eaLnBrk="1" hangingPunct="1">
                <a:lnSpc>
                  <a:spcPts val="1800"/>
                </a:lnSpc>
              </a:pPr>
              <a:r>
                <a:rPr lang="de-DE" sz="2000" dirty="0" smtClean="0">
                  <a:latin typeface="Arial Narrow" pitchFamily="34" charset="0"/>
                </a:rPr>
                <a:t>Sergio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Serge_Gainsbourg</a:t>
              </a:r>
              <a:endParaRPr lang="de-DE" sz="2000" dirty="0">
                <a:latin typeface="Arial Narrow" pitchFamily="34" charset="0"/>
              </a:endParaRPr>
            </a:p>
            <a:p>
              <a:pPr eaLnBrk="1" hangingPunct="1">
                <a:lnSpc>
                  <a:spcPts val="1800"/>
                </a:lnSpc>
              </a:pPr>
              <a:r>
                <a:rPr lang="de-DE" sz="2000" dirty="0" smtClean="0">
                  <a:latin typeface="Arial Narrow" pitchFamily="34" charset="0"/>
                </a:rPr>
                <a:t>Ennio  </a:t>
              </a:r>
              <a:r>
                <a:rPr lang="de-DE" sz="2000" dirty="0" err="1">
                  <a:latin typeface="Arial Narrow" pitchFamily="34" charset="0"/>
                </a:rPr>
                <a:t>means</a:t>
              </a:r>
              <a:r>
                <a:rPr lang="de-DE" sz="2000" dirty="0">
                  <a:latin typeface="Arial Narrow" pitchFamily="34" charset="0"/>
                </a:rPr>
                <a:t>  </a:t>
              </a:r>
              <a:r>
                <a:rPr lang="de-DE" sz="2000" dirty="0" err="1" smtClean="0">
                  <a:latin typeface="Arial Narrow" pitchFamily="34" charset="0"/>
                </a:rPr>
                <a:t>Ennio_Antonelli</a:t>
              </a:r>
              <a:endParaRPr lang="de-DE" sz="2000" dirty="0">
                <a:latin typeface="Arial Narrow" pitchFamily="34" charset="0"/>
              </a:endParaRPr>
            </a:p>
            <a:p>
              <a:pPr eaLnBrk="1" hangingPunct="1">
                <a:lnSpc>
                  <a:spcPts val="1800"/>
                </a:lnSpc>
              </a:pPr>
              <a:r>
                <a:rPr lang="de-DE" sz="2000" dirty="0" smtClean="0">
                  <a:latin typeface="Arial Narrow" pitchFamily="34" charset="0"/>
                </a:rPr>
                <a:t>Ennio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Ennio_Morricone</a:t>
              </a:r>
              <a:endParaRPr lang="de-DE" sz="2000" dirty="0">
                <a:latin typeface="Arial Narrow" pitchFamily="34" charset="0"/>
              </a:endParaRPr>
            </a:p>
            <a:p>
              <a:pPr eaLnBrk="1" hangingPunct="1">
                <a:lnSpc>
                  <a:spcPts val="1800"/>
                </a:lnSpc>
              </a:pPr>
              <a:r>
                <a:rPr lang="de-DE" sz="2000" dirty="0" smtClean="0">
                  <a:latin typeface="Arial Narrow" pitchFamily="34" charset="0"/>
                </a:rPr>
                <a:t>Eli  </a:t>
              </a:r>
              <a:r>
                <a:rPr lang="de-DE" sz="2000" dirty="0" err="1" smtClean="0">
                  <a:latin typeface="Arial Narrow" pitchFamily="34" charset="0"/>
                </a:rPr>
                <a:t>means</a:t>
              </a:r>
              <a:r>
                <a:rPr lang="de-DE" sz="2000" dirty="0" smtClean="0">
                  <a:latin typeface="Arial Narrow" pitchFamily="34" charset="0"/>
                </a:rPr>
                <a:t>  Eli_(</a:t>
              </a:r>
              <a:r>
                <a:rPr lang="de-DE" sz="2000" dirty="0" err="1" smtClean="0">
                  <a:latin typeface="Arial Narrow" pitchFamily="34" charset="0"/>
                </a:rPr>
                <a:t>bible</a:t>
              </a:r>
              <a:r>
                <a:rPr lang="de-DE" sz="2000" dirty="0" smtClean="0">
                  <a:latin typeface="Arial Narrow" pitchFamily="34" charset="0"/>
                </a:rPr>
                <a:t>)</a:t>
              </a:r>
              <a:endParaRPr lang="de-DE" sz="2000" dirty="0">
                <a:latin typeface="Arial Narrow" pitchFamily="34" charset="0"/>
              </a:endParaRPr>
            </a:p>
            <a:p>
              <a:pPr eaLnBrk="1" hangingPunct="1">
                <a:lnSpc>
                  <a:spcPts val="1800"/>
                </a:lnSpc>
              </a:pPr>
              <a:r>
                <a:rPr lang="de-DE" sz="2000" dirty="0" smtClean="0">
                  <a:latin typeface="Arial Narrow" pitchFamily="34" charset="0"/>
                </a:rPr>
                <a:t>Eli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ExtremeLightInfrastructure</a:t>
              </a:r>
              <a:endParaRPr lang="de-DE" sz="2000" dirty="0">
                <a:latin typeface="Arial Narrow" pitchFamily="34" charset="0"/>
              </a:endParaRPr>
            </a:p>
            <a:p>
              <a:pPr eaLnBrk="1" hangingPunct="1">
                <a:lnSpc>
                  <a:spcPts val="1800"/>
                </a:lnSpc>
              </a:pPr>
              <a:r>
                <a:rPr lang="de-DE" sz="2000" dirty="0" smtClean="0">
                  <a:latin typeface="Arial Narrow" pitchFamily="34" charset="0"/>
                </a:rPr>
                <a:t>Eli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Eli_Wallach</a:t>
              </a:r>
              <a:endParaRPr lang="de-DE" sz="2000" dirty="0">
                <a:latin typeface="Arial Narrow" pitchFamily="34" charset="0"/>
              </a:endParaRPr>
            </a:p>
            <a:p>
              <a:pPr eaLnBrk="1" hangingPunct="1">
                <a:lnSpc>
                  <a:spcPts val="1800"/>
                </a:lnSpc>
              </a:pPr>
              <a:r>
                <a:rPr lang="de-DE" sz="2000" dirty="0" smtClean="0">
                  <a:latin typeface="Arial Narrow" pitchFamily="34" charset="0"/>
                </a:rPr>
                <a:t>Ecstasy  </a:t>
              </a:r>
              <a:r>
                <a:rPr lang="de-DE" sz="2000" dirty="0" err="1" smtClean="0">
                  <a:latin typeface="Arial Narrow" pitchFamily="34" charset="0"/>
                </a:rPr>
                <a:t>means</a:t>
              </a:r>
              <a:r>
                <a:rPr lang="de-DE" sz="2000" dirty="0" smtClean="0">
                  <a:latin typeface="Arial Narrow" pitchFamily="34" charset="0"/>
                </a:rPr>
                <a:t>  Ecstasy_(</a:t>
              </a:r>
              <a:r>
                <a:rPr lang="de-DE" sz="2000" dirty="0" err="1" smtClean="0">
                  <a:latin typeface="Arial Narrow" pitchFamily="34" charset="0"/>
                </a:rPr>
                <a:t>drug</a:t>
              </a:r>
              <a:r>
                <a:rPr lang="de-DE" sz="2000" dirty="0" smtClean="0">
                  <a:latin typeface="Arial Narrow" pitchFamily="34" charset="0"/>
                </a:rPr>
                <a:t>)</a:t>
              </a:r>
              <a:endParaRPr lang="de-DE" sz="2000" dirty="0">
                <a:latin typeface="Arial Narrow" pitchFamily="34" charset="0"/>
              </a:endParaRPr>
            </a:p>
            <a:p>
              <a:pPr eaLnBrk="1" hangingPunct="1">
                <a:lnSpc>
                  <a:spcPts val="1800"/>
                </a:lnSpc>
              </a:pPr>
              <a:r>
                <a:rPr lang="de-DE" sz="2000" dirty="0" smtClean="0">
                  <a:latin typeface="Arial Narrow" pitchFamily="34" charset="0"/>
                </a:rPr>
                <a:t>Ecstasy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Ecstasy_of_Gold</a:t>
              </a:r>
              <a:endParaRPr lang="de-DE" sz="2000" dirty="0">
                <a:latin typeface="Arial Narrow" pitchFamily="34" charset="0"/>
              </a:endParaRPr>
            </a:p>
            <a:p>
              <a:pPr eaLnBrk="1" hangingPunct="1">
                <a:lnSpc>
                  <a:spcPts val="1800"/>
                </a:lnSpc>
              </a:pPr>
              <a:r>
                <a:rPr lang="de-DE" sz="2000" dirty="0" err="1" smtClean="0">
                  <a:latin typeface="Arial Narrow" pitchFamily="34" charset="0"/>
                </a:rPr>
                <a:t>trilogy</a:t>
              </a:r>
              <a:r>
                <a:rPr lang="de-DE" sz="2000" dirty="0" smtClean="0">
                  <a:latin typeface="Arial Narrow" pitchFamily="34" charset="0"/>
                </a:rPr>
                <a:t>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Star_Wars_Trilogy</a:t>
              </a:r>
              <a:endParaRPr lang="de-DE" sz="2000" dirty="0">
                <a:latin typeface="Arial Narrow" pitchFamily="34" charset="0"/>
              </a:endParaRPr>
            </a:p>
            <a:p>
              <a:pPr eaLnBrk="1" hangingPunct="1">
                <a:lnSpc>
                  <a:spcPts val="1800"/>
                </a:lnSpc>
              </a:pPr>
              <a:r>
                <a:rPr lang="de-DE" sz="2000" dirty="0" err="1" smtClean="0">
                  <a:latin typeface="Arial Narrow" pitchFamily="34" charset="0"/>
                </a:rPr>
                <a:t>trilogy</a:t>
              </a:r>
              <a:r>
                <a:rPr lang="de-DE" sz="2000" dirty="0" smtClean="0">
                  <a:latin typeface="Arial Narrow" pitchFamily="34" charset="0"/>
                </a:rPr>
                <a:t>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Lord_of_the_Rings</a:t>
              </a:r>
              <a:endParaRPr lang="de-DE" sz="2000" dirty="0">
                <a:latin typeface="Arial Narrow" pitchFamily="34" charset="0"/>
              </a:endParaRPr>
            </a:p>
            <a:p>
              <a:pPr eaLnBrk="1" hangingPunct="1">
                <a:lnSpc>
                  <a:spcPts val="1800"/>
                </a:lnSpc>
              </a:pPr>
              <a:r>
                <a:rPr lang="de-DE" sz="2000" dirty="0" err="1" smtClean="0">
                  <a:latin typeface="Arial Narrow" pitchFamily="34" charset="0"/>
                </a:rPr>
                <a:t>trilogy</a:t>
              </a:r>
              <a:r>
                <a:rPr lang="de-DE" sz="2000" dirty="0" smtClean="0">
                  <a:latin typeface="Arial Narrow" pitchFamily="34" charset="0"/>
                </a:rPr>
                <a:t>  </a:t>
              </a:r>
              <a:r>
                <a:rPr lang="de-DE" sz="2000" dirty="0" err="1" smtClean="0">
                  <a:latin typeface="Arial Narrow" pitchFamily="34" charset="0"/>
                </a:rPr>
                <a:t>means</a:t>
              </a:r>
              <a:r>
                <a:rPr lang="de-DE" sz="2000" dirty="0" smtClean="0">
                  <a:latin typeface="Arial Narrow" pitchFamily="34" charset="0"/>
                </a:rPr>
                <a:t>  </a:t>
              </a:r>
              <a:r>
                <a:rPr lang="de-DE" sz="2000" dirty="0" err="1" smtClean="0">
                  <a:latin typeface="Arial Narrow" pitchFamily="34" charset="0"/>
                </a:rPr>
                <a:t>Dollars_Trilogy</a:t>
              </a:r>
              <a:endParaRPr lang="de-DE" sz="2000" dirty="0">
                <a:latin typeface="Arial Narrow" pitchFamily="34" charset="0"/>
              </a:endParaRPr>
            </a:p>
            <a:p>
              <a:pPr eaLnBrk="1" hangingPunct="1">
                <a:lnSpc>
                  <a:spcPts val="1800"/>
                </a:lnSpc>
              </a:pPr>
              <a:r>
                <a:rPr lang="de-DE" sz="2000" dirty="0">
                  <a:latin typeface="Arial Narrow" pitchFamily="34" charset="0"/>
                </a:rPr>
                <a:t>   …	   …	  …</a:t>
              </a:r>
            </a:p>
          </p:txBody>
        </p:sp>
        <p:sp>
          <p:nvSpPr>
            <p:cNvPr id="15411" name="Textfeld 39"/>
            <p:cNvSpPr txBox="1">
              <a:spLocks noChangeArrowheads="1"/>
            </p:cNvSpPr>
            <p:nvPr/>
          </p:nvSpPr>
          <p:spPr bwMode="auto">
            <a:xfrm>
              <a:off x="4283968" y="1296144"/>
              <a:ext cx="63030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400">
                  <a:cs typeface="Arial" pitchFamily="34" charset="0"/>
                </a:rPr>
                <a:t>KB</a:t>
              </a:r>
            </a:p>
          </p:txBody>
        </p:sp>
      </p:grpSp>
      <p:sp>
        <p:nvSpPr>
          <p:cNvPr id="15407" name="Textfeld 104"/>
          <p:cNvSpPr txBox="1">
            <a:spLocks noChangeArrowheads="1"/>
          </p:cNvSpPr>
          <p:nvPr/>
        </p:nvSpPr>
        <p:spPr bwMode="auto">
          <a:xfrm>
            <a:off x="6732239" y="795338"/>
            <a:ext cx="2411761" cy="400086"/>
          </a:xfrm>
          <a:prstGeom prst="rect">
            <a:avLst/>
          </a:prstGeom>
          <a:solidFill>
            <a:srgbClr val="66FFFF"/>
          </a:solidFill>
          <a:ln w="38100">
            <a:solidFill>
              <a:srgbClr val="0070C0"/>
            </a:solidFill>
            <a:miter lim="800000"/>
            <a:headEnd/>
            <a:tailEnd/>
          </a:ln>
        </p:spPr>
        <p:txBody>
          <a:bodyPr wrap="squar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Eli (</a:t>
            </a:r>
            <a:r>
              <a:rPr lang="de-DE" sz="2000" dirty="0" err="1" smtClean="0">
                <a:cs typeface="Arial" pitchFamily="34" charset="0"/>
              </a:rPr>
              <a:t>bible</a:t>
            </a:r>
            <a:r>
              <a:rPr lang="de-DE" sz="2000" dirty="0" smtClean="0">
                <a:cs typeface="Arial" pitchFamily="34" charset="0"/>
              </a:rPr>
              <a:t>)</a:t>
            </a:r>
            <a:endParaRPr lang="de-DE" sz="2000" dirty="0">
              <a:cs typeface="Arial" pitchFamily="34" charset="0"/>
            </a:endParaRPr>
          </a:p>
        </p:txBody>
      </p:sp>
      <p:sp>
        <p:nvSpPr>
          <p:cNvPr id="15408" name="Textfeld 112"/>
          <p:cNvSpPr txBox="1">
            <a:spLocks noChangeArrowheads="1"/>
          </p:cNvSpPr>
          <p:nvPr/>
        </p:nvSpPr>
        <p:spPr bwMode="auto">
          <a:xfrm>
            <a:off x="6773784" y="1299363"/>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Eli Wallach</a:t>
            </a:r>
            <a:endParaRPr lang="de-DE" sz="2000" dirty="0">
              <a:cs typeface="Arial" pitchFamily="34" charset="0"/>
            </a:endParaRPr>
          </a:p>
        </p:txBody>
      </p:sp>
      <p:grpSp>
        <p:nvGrpSpPr>
          <p:cNvPr id="4" name="Gruppieren 42"/>
          <p:cNvGrpSpPr>
            <a:grpSpLocks/>
          </p:cNvGrpSpPr>
          <p:nvPr/>
        </p:nvGrpSpPr>
        <p:grpSpPr bwMode="auto">
          <a:xfrm>
            <a:off x="755650" y="5259388"/>
            <a:ext cx="7272338" cy="1296987"/>
            <a:chOff x="755576" y="4293096"/>
            <a:chExt cx="7272808" cy="1296144"/>
          </a:xfrm>
        </p:grpSpPr>
        <p:sp>
          <p:nvSpPr>
            <p:cNvPr id="102" name="Rechteckiger Pfeil 114"/>
            <p:cNvSpPr/>
            <p:nvPr/>
          </p:nvSpPr>
          <p:spPr bwMode="auto">
            <a:xfrm flipV="1">
              <a:off x="755576" y="4581833"/>
              <a:ext cx="1511398" cy="1007407"/>
            </a:xfrm>
            <a:prstGeom prst="bentArrow">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de-DE">
                <a:latin typeface="Arial" charset="0"/>
              </a:endParaRPr>
            </a:p>
          </p:txBody>
        </p:sp>
        <p:sp>
          <p:nvSpPr>
            <p:cNvPr id="103" name="Rechteckiger Pfeil 115"/>
            <p:cNvSpPr/>
            <p:nvPr/>
          </p:nvSpPr>
          <p:spPr bwMode="auto">
            <a:xfrm rot="16200000" flipV="1">
              <a:off x="6768265" y="4257731"/>
              <a:ext cx="1224753" cy="1295484"/>
            </a:xfrm>
            <a:prstGeom prst="bentArrow">
              <a:avLst>
                <a:gd name="adj1" fmla="val 27880"/>
                <a:gd name="adj2" fmla="val 25000"/>
                <a:gd name="adj3" fmla="val 25000"/>
                <a:gd name="adj4" fmla="val 43750"/>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de-DE">
                <a:latin typeface="Arial" charset="0"/>
              </a:endParaRPr>
            </a:p>
          </p:txBody>
        </p:sp>
      </p:grpSp>
      <p:sp>
        <p:nvSpPr>
          <p:cNvPr id="15376" name="Textfeld 42"/>
          <p:cNvSpPr txBox="1">
            <a:spLocks noChangeArrowheads="1"/>
          </p:cNvSpPr>
          <p:nvPr/>
        </p:nvSpPr>
        <p:spPr bwMode="auto">
          <a:xfrm>
            <a:off x="0" y="4754563"/>
            <a:ext cx="2352675"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a:solidFill>
                  <a:srgbClr val="0070C0"/>
                </a:solidFill>
              </a:rPr>
              <a:t>Mentions</a:t>
            </a:r>
          </a:p>
          <a:p>
            <a:pPr eaLnBrk="1" hangingPunct="1"/>
            <a:r>
              <a:rPr lang="de-DE">
                <a:solidFill>
                  <a:srgbClr val="0070C0"/>
                </a:solidFill>
              </a:rPr>
              <a:t>(surface names)</a:t>
            </a:r>
          </a:p>
        </p:txBody>
      </p:sp>
      <p:sp>
        <p:nvSpPr>
          <p:cNvPr id="15377" name="Textfeld 43"/>
          <p:cNvSpPr txBox="1">
            <a:spLocks noChangeArrowheads="1"/>
          </p:cNvSpPr>
          <p:nvPr/>
        </p:nvSpPr>
        <p:spPr bwMode="auto">
          <a:xfrm>
            <a:off x="7450138" y="4395788"/>
            <a:ext cx="1693862"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a:solidFill>
                  <a:srgbClr val="0070C0"/>
                </a:solidFill>
              </a:rPr>
              <a:t>Entities</a:t>
            </a:r>
          </a:p>
          <a:p>
            <a:pPr eaLnBrk="1" hangingPunct="1"/>
            <a:r>
              <a:rPr lang="de-DE">
                <a:solidFill>
                  <a:srgbClr val="0070C0"/>
                </a:solidFill>
              </a:rPr>
              <a:t>(meanings)</a:t>
            </a:r>
          </a:p>
        </p:txBody>
      </p:sp>
      <p:grpSp>
        <p:nvGrpSpPr>
          <p:cNvPr id="83" name="Gruppieren 82"/>
          <p:cNvGrpSpPr/>
          <p:nvPr/>
        </p:nvGrpSpPr>
        <p:grpSpPr>
          <a:xfrm>
            <a:off x="6773784" y="1803388"/>
            <a:ext cx="2370216" cy="2416187"/>
            <a:chOff x="6773784" y="1803388"/>
            <a:chExt cx="2370216" cy="2416187"/>
          </a:xfrm>
        </p:grpSpPr>
        <p:sp>
          <p:nvSpPr>
            <p:cNvPr id="15402" name="Textfeld 98"/>
            <p:cNvSpPr txBox="1">
              <a:spLocks noChangeArrowheads="1"/>
            </p:cNvSpPr>
            <p:nvPr/>
          </p:nvSpPr>
          <p:spPr bwMode="auto">
            <a:xfrm>
              <a:off x="6773784" y="3819489"/>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Dollars </a:t>
              </a:r>
              <a:r>
                <a:rPr lang="de-DE" sz="2000" dirty="0" err="1" smtClean="0">
                  <a:cs typeface="Arial" pitchFamily="34" charset="0"/>
                </a:rPr>
                <a:t>Trilogy</a:t>
              </a:r>
              <a:endParaRPr lang="de-DE" sz="2000" dirty="0">
                <a:cs typeface="Arial" pitchFamily="34" charset="0"/>
              </a:endParaRPr>
            </a:p>
          </p:txBody>
        </p:sp>
        <p:sp>
          <p:nvSpPr>
            <p:cNvPr id="15403" name="Textfeld 99"/>
            <p:cNvSpPr txBox="1">
              <a:spLocks noChangeArrowheads="1"/>
            </p:cNvSpPr>
            <p:nvPr/>
          </p:nvSpPr>
          <p:spPr bwMode="auto">
            <a:xfrm>
              <a:off x="6773784" y="3315464"/>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Lord </a:t>
              </a:r>
              <a:r>
                <a:rPr lang="de-DE" sz="2000" dirty="0" err="1" smtClean="0">
                  <a:cs typeface="Arial" pitchFamily="34" charset="0"/>
                </a:rPr>
                <a:t>of</a:t>
              </a:r>
              <a:r>
                <a:rPr lang="de-DE" sz="2000" dirty="0" smtClean="0">
                  <a:cs typeface="Arial" pitchFamily="34" charset="0"/>
                </a:rPr>
                <a:t> </a:t>
              </a:r>
              <a:r>
                <a:rPr lang="de-DE" sz="2000" dirty="0" err="1" smtClean="0">
                  <a:cs typeface="Arial" pitchFamily="34" charset="0"/>
                </a:rPr>
                <a:t>the</a:t>
              </a:r>
              <a:r>
                <a:rPr lang="de-DE" sz="2000" dirty="0" smtClean="0">
                  <a:cs typeface="Arial" pitchFamily="34" charset="0"/>
                </a:rPr>
                <a:t> Rings</a:t>
              </a:r>
              <a:endParaRPr lang="de-DE" sz="2000" dirty="0">
                <a:cs typeface="Arial" pitchFamily="34" charset="0"/>
              </a:endParaRPr>
            </a:p>
          </p:txBody>
        </p:sp>
        <p:sp>
          <p:nvSpPr>
            <p:cNvPr id="15404" name="Textfeld 101"/>
            <p:cNvSpPr txBox="1">
              <a:spLocks noChangeArrowheads="1"/>
            </p:cNvSpPr>
            <p:nvPr/>
          </p:nvSpPr>
          <p:spPr bwMode="auto">
            <a:xfrm>
              <a:off x="6773784" y="2811439"/>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Star </a:t>
              </a:r>
              <a:r>
                <a:rPr lang="de-DE" sz="2000" dirty="0" err="1" smtClean="0">
                  <a:cs typeface="Arial" pitchFamily="34" charset="0"/>
                </a:rPr>
                <a:t>Wars</a:t>
              </a:r>
              <a:r>
                <a:rPr lang="de-DE" sz="2000" dirty="0" smtClean="0">
                  <a:cs typeface="Arial" pitchFamily="34" charset="0"/>
                </a:rPr>
                <a:t> </a:t>
              </a:r>
              <a:r>
                <a:rPr lang="de-DE" sz="2000" dirty="0" err="1" smtClean="0">
                  <a:cs typeface="Arial" pitchFamily="34" charset="0"/>
                </a:rPr>
                <a:t>Trilogy</a:t>
              </a:r>
              <a:endParaRPr lang="de-DE" sz="2000" dirty="0">
                <a:cs typeface="Arial" pitchFamily="34" charset="0"/>
              </a:endParaRPr>
            </a:p>
          </p:txBody>
        </p:sp>
        <p:sp>
          <p:nvSpPr>
            <p:cNvPr id="15405" name="Textfeld 102"/>
            <p:cNvSpPr txBox="1">
              <a:spLocks noChangeArrowheads="1"/>
            </p:cNvSpPr>
            <p:nvPr/>
          </p:nvSpPr>
          <p:spPr bwMode="auto">
            <a:xfrm>
              <a:off x="6773784" y="2307414"/>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a:cs typeface="Arial" pitchFamily="34" charset="0"/>
                </a:rPr>
                <a:t>Benny Andersson</a:t>
              </a:r>
            </a:p>
          </p:txBody>
        </p:sp>
        <p:sp>
          <p:nvSpPr>
            <p:cNvPr id="15406" name="Textfeld 103"/>
            <p:cNvSpPr txBox="1">
              <a:spLocks noChangeArrowheads="1"/>
            </p:cNvSpPr>
            <p:nvPr/>
          </p:nvSpPr>
          <p:spPr bwMode="auto">
            <a:xfrm>
              <a:off x="6773784" y="1803388"/>
              <a:ext cx="2369810" cy="400086"/>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a:cs typeface="Arial" pitchFamily="34" charset="0"/>
                </a:rPr>
                <a:t>Benny Goodman</a:t>
              </a:r>
            </a:p>
          </p:txBody>
        </p:sp>
        <p:grpSp>
          <p:nvGrpSpPr>
            <p:cNvPr id="8" name="Gruppieren 43"/>
            <p:cNvGrpSpPr>
              <a:grpSpLocks/>
            </p:cNvGrpSpPr>
            <p:nvPr/>
          </p:nvGrpSpPr>
          <p:grpSpPr bwMode="auto">
            <a:xfrm>
              <a:off x="6773863" y="1803400"/>
              <a:ext cx="2370137" cy="903288"/>
              <a:chOff x="6774312" y="1556792"/>
              <a:chExt cx="2369688" cy="904166"/>
            </a:xfrm>
          </p:grpSpPr>
          <p:sp>
            <p:nvSpPr>
              <p:cNvPr id="15384" name="Textfeld 102"/>
              <p:cNvSpPr txBox="1">
                <a:spLocks noChangeArrowheads="1"/>
              </p:cNvSpPr>
              <p:nvPr/>
            </p:nvSpPr>
            <p:spPr bwMode="auto">
              <a:xfrm>
                <a:off x="6774312" y="2060848"/>
                <a:ext cx="2369688" cy="400110"/>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Ecstasy </a:t>
                </a:r>
                <a:r>
                  <a:rPr lang="de-DE" sz="2000" dirty="0" err="1" smtClean="0">
                    <a:cs typeface="Arial" pitchFamily="34" charset="0"/>
                  </a:rPr>
                  <a:t>of</a:t>
                </a:r>
                <a:r>
                  <a:rPr lang="de-DE" sz="2000" dirty="0" smtClean="0">
                    <a:cs typeface="Arial" pitchFamily="34" charset="0"/>
                  </a:rPr>
                  <a:t> Gold</a:t>
                </a:r>
                <a:endParaRPr lang="de-DE" sz="2000" dirty="0">
                  <a:cs typeface="Arial" pitchFamily="34" charset="0"/>
                </a:endParaRPr>
              </a:p>
            </p:txBody>
          </p:sp>
          <p:sp>
            <p:nvSpPr>
              <p:cNvPr id="15385" name="Textfeld 103"/>
              <p:cNvSpPr txBox="1">
                <a:spLocks noChangeArrowheads="1"/>
              </p:cNvSpPr>
              <p:nvPr/>
            </p:nvSpPr>
            <p:spPr bwMode="auto">
              <a:xfrm>
                <a:off x="6774312" y="1556792"/>
                <a:ext cx="2369688" cy="400110"/>
              </a:xfrm>
              <a:prstGeom prst="rect">
                <a:avLst/>
              </a:prstGeom>
              <a:solidFill>
                <a:srgbClr val="66FFFF"/>
              </a:solidFill>
              <a:ln w="38100">
                <a:solidFill>
                  <a:srgbClr val="0070C0"/>
                </a:solidFill>
                <a:miter lim="800000"/>
                <a:headEnd/>
                <a:tailEnd/>
              </a:ln>
            </p:spPr>
            <p:txBody>
              <a:bodyPr>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2000" dirty="0" smtClean="0">
                    <a:cs typeface="Arial" pitchFamily="34" charset="0"/>
                  </a:rPr>
                  <a:t>Ecstasy (</a:t>
                </a:r>
                <a:r>
                  <a:rPr lang="de-DE" sz="2000" dirty="0" err="1" smtClean="0">
                    <a:cs typeface="Arial" pitchFamily="34" charset="0"/>
                  </a:rPr>
                  <a:t>drug</a:t>
                </a:r>
                <a:r>
                  <a:rPr lang="de-DE" sz="2000" dirty="0" smtClean="0">
                    <a:cs typeface="Arial" pitchFamily="34" charset="0"/>
                  </a:rPr>
                  <a:t>)</a:t>
                </a:r>
                <a:endParaRPr lang="de-DE" sz="2000" dirty="0">
                  <a:cs typeface="Arial" pitchFamily="34" charset="0"/>
                </a:endParaRPr>
              </a:p>
            </p:txBody>
          </p:sp>
        </p:grpSp>
      </p:grpSp>
      <p:grpSp>
        <p:nvGrpSpPr>
          <p:cNvPr id="82" name="Gruppieren 81"/>
          <p:cNvGrpSpPr/>
          <p:nvPr/>
        </p:nvGrpSpPr>
        <p:grpSpPr>
          <a:xfrm>
            <a:off x="467544" y="995381"/>
            <a:ext cx="6306240" cy="3024151"/>
            <a:chOff x="467544" y="995381"/>
            <a:chExt cx="6306240" cy="3024151"/>
          </a:xfrm>
        </p:grpSpPr>
        <p:cxnSp>
          <p:nvCxnSpPr>
            <p:cNvPr id="15386" name="Gerade Verbindung mit Pfeil 129"/>
            <p:cNvCxnSpPr>
              <a:cxnSpLocks noChangeShapeType="1"/>
              <a:stCxn id="112" idx="3"/>
              <a:endCxn id="15403" idx="1"/>
            </p:cNvCxnSpPr>
            <p:nvPr/>
          </p:nvCxnSpPr>
          <p:spPr bwMode="auto">
            <a:xfrm flipV="1">
              <a:off x="1979712" y="3515507"/>
              <a:ext cx="4794072" cy="201972"/>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87" name="Gerade Verbindung mit Pfeil 127"/>
            <p:cNvCxnSpPr>
              <a:cxnSpLocks noChangeShapeType="1"/>
              <a:stCxn id="112" idx="3"/>
              <a:endCxn id="15404" idx="1"/>
            </p:cNvCxnSpPr>
            <p:nvPr/>
          </p:nvCxnSpPr>
          <p:spPr bwMode="auto">
            <a:xfrm flipV="1">
              <a:off x="1979712" y="3011482"/>
              <a:ext cx="4794072" cy="705997"/>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88" name="Gerade Verbindung mit Pfeil 131"/>
            <p:cNvCxnSpPr>
              <a:cxnSpLocks noChangeShapeType="1"/>
              <a:stCxn id="112" idx="3"/>
              <a:endCxn id="15402" idx="1"/>
            </p:cNvCxnSpPr>
            <p:nvPr/>
          </p:nvCxnSpPr>
          <p:spPr bwMode="auto">
            <a:xfrm>
              <a:off x="1979712" y="3717479"/>
              <a:ext cx="4794072" cy="302053"/>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89" name="Gerade Verbindung mit Pfeil 119"/>
            <p:cNvCxnSpPr>
              <a:cxnSpLocks noChangeShapeType="1"/>
              <a:stCxn id="107" idx="3"/>
              <a:endCxn id="15407" idx="1"/>
            </p:cNvCxnSpPr>
            <p:nvPr/>
          </p:nvCxnSpPr>
          <p:spPr bwMode="auto">
            <a:xfrm flipV="1">
              <a:off x="467544" y="995381"/>
              <a:ext cx="6264695" cy="948619"/>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90" name="Gerade Verbindung mit Pfeil 121"/>
            <p:cNvCxnSpPr>
              <a:cxnSpLocks noChangeShapeType="1"/>
              <a:stCxn id="107" idx="3"/>
              <a:endCxn id="15408" idx="1"/>
            </p:cNvCxnSpPr>
            <p:nvPr/>
          </p:nvCxnSpPr>
          <p:spPr bwMode="auto">
            <a:xfrm flipV="1">
              <a:off x="467544" y="1499406"/>
              <a:ext cx="6306240" cy="444594"/>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91" name="Gerade Verbindung mit Pfeil 123"/>
            <p:cNvCxnSpPr>
              <a:cxnSpLocks noChangeShapeType="1"/>
              <a:stCxn id="108" idx="3"/>
              <a:endCxn id="15406" idx="1"/>
            </p:cNvCxnSpPr>
            <p:nvPr/>
          </p:nvCxnSpPr>
          <p:spPr bwMode="auto">
            <a:xfrm flipV="1">
              <a:off x="1115616" y="2003431"/>
              <a:ext cx="5658168" cy="300238"/>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cxnSp>
          <p:nvCxnSpPr>
            <p:cNvPr id="15392" name="Gerade Verbindung mit Pfeil 125"/>
            <p:cNvCxnSpPr>
              <a:cxnSpLocks noChangeShapeType="1"/>
              <a:stCxn id="108" idx="3"/>
              <a:endCxn id="15405" idx="1"/>
            </p:cNvCxnSpPr>
            <p:nvPr/>
          </p:nvCxnSpPr>
          <p:spPr bwMode="auto">
            <a:xfrm>
              <a:off x="1115616" y="2303669"/>
              <a:ext cx="5658168" cy="203788"/>
            </a:xfrm>
            <a:prstGeom prst="straightConnector1">
              <a:avLst/>
            </a:prstGeom>
            <a:noFill/>
            <a:ln w="28575" algn="ctr">
              <a:solidFill>
                <a:srgbClr val="0000FF"/>
              </a:solidFill>
              <a:round/>
              <a:headEnd/>
              <a:tailEnd type="arrow" w="med" len="med"/>
            </a:ln>
            <a:extLst>
              <a:ext uri="{909E8E84-426E-40dd-AFC4-6F175D3DCCD1}">
                <a14:hiddenFill xmlns:a14="http://schemas.microsoft.com/office/drawing/2010/main" xmlns="">
                  <a:noFill/>
                </a14:hiddenFill>
              </a:ext>
            </a:extLst>
          </p:spPr>
        </p:cxnSp>
      </p:grpSp>
      <p:grpSp>
        <p:nvGrpSpPr>
          <p:cNvPr id="9" name="Gruppieren 55"/>
          <p:cNvGrpSpPr>
            <a:grpSpLocks/>
          </p:cNvGrpSpPr>
          <p:nvPr/>
        </p:nvGrpSpPr>
        <p:grpSpPr bwMode="auto">
          <a:xfrm>
            <a:off x="2555875" y="1733550"/>
            <a:ext cx="3960813" cy="1022350"/>
            <a:chOff x="2555776" y="1556792"/>
            <a:chExt cx="3960440" cy="1021935"/>
          </a:xfrm>
        </p:grpSpPr>
        <p:sp>
          <p:nvSpPr>
            <p:cNvPr id="132" name="Pfeil nach rechts 53"/>
            <p:cNvSpPr/>
            <p:nvPr/>
          </p:nvSpPr>
          <p:spPr bwMode="auto">
            <a:xfrm>
              <a:off x="2555776" y="1556792"/>
              <a:ext cx="3960440" cy="360040"/>
            </a:xfrm>
            <a:prstGeom prst="rightArrow">
              <a:avLst/>
            </a:prstGeom>
            <a:gradFill flip="none" rotWithShape="1">
              <a:gsLst>
                <a:gs pos="0">
                  <a:srgbClr val="00FFFF"/>
                </a:gs>
                <a:gs pos="100000">
                  <a:schemeClr val="accent1">
                    <a:shade val="100000"/>
                    <a:satMod val="115000"/>
                  </a:schemeClr>
                </a:gs>
              </a:gsLst>
              <a:lin ang="10800000" scaled="1"/>
              <a:tileRect/>
            </a:gradFill>
            <a:ln w="9525" cap="flat" cmpd="sng" algn="ctr">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prstDash val="solid"/>
              <a:round/>
              <a:headEnd type="none" w="med" len="med"/>
              <a:tailEnd type="none" w="med" len="med"/>
            </a:ln>
            <a:effectLst/>
            <a:extLst/>
          </p:spPr>
          <p:txBody>
            <a:bodyPr/>
            <a:lstStyle/>
            <a:p>
              <a:pPr>
                <a:defRPr/>
              </a:pPr>
              <a:endParaRPr lang="de-DE">
                <a:latin typeface="Arial" charset="0"/>
              </a:endParaRPr>
            </a:p>
          </p:txBody>
        </p:sp>
        <p:sp>
          <p:nvSpPr>
            <p:cNvPr id="15383" name="Textfeld 54"/>
            <p:cNvSpPr txBox="1">
              <a:spLocks noChangeArrowheads="1"/>
            </p:cNvSpPr>
            <p:nvPr/>
          </p:nvSpPr>
          <p:spPr bwMode="auto">
            <a:xfrm>
              <a:off x="4211960" y="1747730"/>
              <a:ext cx="56137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200" b="1">
                  <a:solidFill>
                    <a:schemeClr val="tx1"/>
                  </a:solidFill>
                  <a:latin typeface="Arial" pitchFamily="34" charset="0"/>
                </a:defRPr>
              </a:lvl1pPr>
              <a:lvl2pPr marL="742950" indent="-285750" eaLnBrk="0" hangingPunct="0">
                <a:defRPr sz="2200" b="1">
                  <a:solidFill>
                    <a:schemeClr val="tx1"/>
                  </a:solidFill>
                  <a:latin typeface="Arial" pitchFamily="34" charset="0"/>
                </a:defRPr>
              </a:lvl2pPr>
              <a:lvl3pPr marL="1143000" indent="-228600" eaLnBrk="0" hangingPunct="0">
                <a:defRPr sz="2200" b="1">
                  <a:solidFill>
                    <a:schemeClr val="tx1"/>
                  </a:solidFill>
                  <a:latin typeface="Arial" pitchFamily="34" charset="0"/>
                </a:defRPr>
              </a:lvl3pPr>
              <a:lvl4pPr marL="1600200" indent="-228600" eaLnBrk="0" hangingPunct="0">
                <a:defRPr sz="2200" b="1">
                  <a:solidFill>
                    <a:schemeClr val="tx1"/>
                  </a:solidFill>
                  <a:latin typeface="Arial" pitchFamily="34" charset="0"/>
                </a:defRPr>
              </a:lvl4pPr>
              <a:lvl5pPr marL="2057400" indent="-228600" eaLnBrk="0" hangingPunct="0">
                <a:defRPr sz="2200" b="1">
                  <a:solidFill>
                    <a:schemeClr val="tx1"/>
                  </a:solidFill>
                  <a:latin typeface="Arial" pitchFamily="34" charset="0"/>
                </a:defRPr>
              </a:lvl5pPr>
              <a:lvl6pPr marL="2514600" indent="-228600" eaLnBrk="0" fontAlgn="base" hangingPunct="0">
                <a:spcBef>
                  <a:spcPct val="0"/>
                </a:spcBef>
                <a:spcAft>
                  <a:spcPct val="0"/>
                </a:spcAft>
                <a:defRPr sz="2200" b="1">
                  <a:solidFill>
                    <a:schemeClr val="tx1"/>
                  </a:solidFill>
                  <a:latin typeface="Arial" pitchFamily="34" charset="0"/>
                </a:defRPr>
              </a:lvl6pPr>
              <a:lvl7pPr marL="2971800" indent="-228600" eaLnBrk="0" fontAlgn="base" hangingPunct="0">
                <a:spcBef>
                  <a:spcPct val="0"/>
                </a:spcBef>
                <a:spcAft>
                  <a:spcPct val="0"/>
                </a:spcAft>
                <a:defRPr sz="2200" b="1">
                  <a:solidFill>
                    <a:schemeClr val="tx1"/>
                  </a:solidFill>
                  <a:latin typeface="Arial" pitchFamily="34" charset="0"/>
                </a:defRPr>
              </a:lvl7pPr>
              <a:lvl8pPr marL="3429000" indent="-228600" eaLnBrk="0" fontAlgn="base" hangingPunct="0">
                <a:spcBef>
                  <a:spcPct val="0"/>
                </a:spcBef>
                <a:spcAft>
                  <a:spcPct val="0"/>
                </a:spcAft>
                <a:defRPr sz="2200" b="1">
                  <a:solidFill>
                    <a:schemeClr val="tx1"/>
                  </a:solidFill>
                  <a:latin typeface="Arial" pitchFamily="34" charset="0"/>
                </a:defRPr>
              </a:lvl8pPr>
              <a:lvl9pPr marL="3886200" indent="-228600" eaLnBrk="0" fontAlgn="base" hangingPunct="0">
                <a:spcBef>
                  <a:spcPct val="0"/>
                </a:spcBef>
                <a:spcAft>
                  <a:spcPct val="0"/>
                </a:spcAft>
                <a:defRPr sz="2200" b="1">
                  <a:solidFill>
                    <a:schemeClr val="tx1"/>
                  </a:solidFill>
                  <a:latin typeface="Arial" pitchFamily="34" charset="0"/>
                </a:defRPr>
              </a:lvl9pPr>
            </a:lstStyle>
            <a:p>
              <a:pPr eaLnBrk="1" hangingPunct="1"/>
              <a:r>
                <a:rPr lang="de-DE" sz="4800">
                  <a:solidFill>
                    <a:srgbClr val="0000FF"/>
                  </a:solidFill>
                </a:rPr>
                <a:t>?</a:t>
              </a:r>
            </a:p>
          </p:txBody>
        </p:sp>
      </p:grpSp>
      <p:cxnSp>
        <p:nvCxnSpPr>
          <p:cNvPr id="122" name="Gerade Verbindung mit Pfeil 141"/>
          <p:cNvCxnSpPr>
            <a:cxnSpLocks noChangeShapeType="1"/>
            <a:stCxn id="112" idx="3"/>
            <a:endCxn id="15402" idx="1"/>
          </p:cNvCxnSpPr>
          <p:nvPr/>
        </p:nvCxnSpPr>
        <p:spPr bwMode="auto">
          <a:xfrm>
            <a:off x="1979712" y="3717479"/>
            <a:ext cx="4794072" cy="302053"/>
          </a:xfrm>
          <a:prstGeom prst="straightConnector1">
            <a:avLst/>
          </a:prstGeom>
          <a:noFill/>
          <a:ln w="57150" algn="ctr">
            <a:solidFill>
              <a:srgbClr val="D60093"/>
            </a:solidFill>
            <a:round/>
            <a:headEnd/>
            <a:tailEnd type="arrow" w="med" len="med"/>
          </a:ln>
          <a:extLst>
            <a:ext uri="{909E8E84-426E-40dd-AFC4-6F175D3DCCD1}">
              <a14:hiddenFill xmlns:a14="http://schemas.microsoft.com/office/drawing/2010/main" xmlns="">
                <a:noFill/>
              </a14:hiddenFill>
            </a:ext>
          </a:extLst>
        </p:spPr>
      </p:cxnSp>
      <p:cxnSp>
        <p:nvCxnSpPr>
          <p:cNvPr id="124" name="Gerade Verbindung mit Pfeil 140"/>
          <p:cNvCxnSpPr>
            <a:cxnSpLocks noChangeShapeType="1"/>
            <a:stCxn id="108" idx="3"/>
            <a:endCxn id="15384" idx="1"/>
          </p:cNvCxnSpPr>
          <p:nvPr/>
        </p:nvCxnSpPr>
        <p:spPr bwMode="auto">
          <a:xfrm>
            <a:off x="1115616" y="2303669"/>
            <a:ext cx="5658247" cy="203159"/>
          </a:xfrm>
          <a:prstGeom prst="straightConnector1">
            <a:avLst/>
          </a:prstGeom>
          <a:noFill/>
          <a:ln w="57150" algn="ctr">
            <a:solidFill>
              <a:srgbClr val="D60093"/>
            </a:solidFill>
            <a:round/>
            <a:headEnd/>
            <a:tailEnd type="arrow" w="med" len="med"/>
          </a:ln>
          <a:extLst>
            <a:ext uri="{909E8E84-426E-40dd-AFC4-6F175D3DCCD1}">
              <a14:hiddenFill xmlns:a14="http://schemas.microsoft.com/office/drawing/2010/main" xmlns="">
                <a:noFill/>
              </a14:hiddenFill>
            </a:ext>
          </a:extLst>
        </p:spPr>
      </p:cxnSp>
      <p:cxnSp>
        <p:nvCxnSpPr>
          <p:cNvPr id="123" name="Gerade Verbindung mit Pfeil 139"/>
          <p:cNvCxnSpPr>
            <a:cxnSpLocks noChangeShapeType="1"/>
            <a:stCxn id="107" idx="3"/>
            <a:endCxn id="15408" idx="1"/>
          </p:cNvCxnSpPr>
          <p:nvPr/>
        </p:nvCxnSpPr>
        <p:spPr bwMode="auto">
          <a:xfrm flipV="1">
            <a:off x="467544" y="1499406"/>
            <a:ext cx="6306240" cy="444594"/>
          </a:xfrm>
          <a:prstGeom prst="straightConnector1">
            <a:avLst/>
          </a:prstGeom>
          <a:noFill/>
          <a:ln w="57150" algn="ctr">
            <a:solidFill>
              <a:srgbClr val="D60093"/>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21405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nodeType="withGroup">
                            <p:stCondLst>
                              <p:cond delay="500"/>
                            </p:stCondLst>
                            <p:childTnLst>
                              <p:par>
                                <p:cTn id="17" presetID="9" presetClass="entr" presetSubtype="0" fill="hold"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500"/>
                                        <p:tgtEl>
                                          <p:spTgt spid="8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wipe(left)">
                                      <p:cBhvr>
                                        <p:cTn id="24" dur="500"/>
                                        <p:tgtEl>
                                          <p:spTgt spid="8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23"/>
                                        </p:tgtEl>
                                        <p:attrNameLst>
                                          <p:attrName>style.visibility</p:attrName>
                                        </p:attrNameLst>
                                      </p:cBhvr>
                                      <p:to>
                                        <p:strVal val="visible"/>
                                      </p:to>
                                    </p:set>
                                    <p:animEffect transition="in" filter="wipe(left)">
                                      <p:cBhvr>
                                        <p:cTn id="29" dur="500"/>
                                        <p:tgtEl>
                                          <p:spTgt spid="123"/>
                                        </p:tgtEl>
                                      </p:cBhvr>
                                    </p:animEffect>
                                  </p:childTnLst>
                                </p:cTn>
                              </p:par>
                              <p:par>
                                <p:cTn id="30" presetID="22" presetClass="entr" presetSubtype="8" fill="hold" nodeType="withEffect">
                                  <p:stCondLst>
                                    <p:cond delay="0"/>
                                  </p:stCondLst>
                                  <p:childTnLst>
                                    <p:set>
                                      <p:cBhvr>
                                        <p:cTn id="31" dur="1" fill="hold">
                                          <p:stCondLst>
                                            <p:cond delay="0"/>
                                          </p:stCondLst>
                                        </p:cTn>
                                        <p:tgtEl>
                                          <p:spTgt spid="124"/>
                                        </p:tgtEl>
                                        <p:attrNameLst>
                                          <p:attrName>style.visibility</p:attrName>
                                        </p:attrNameLst>
                                      </p:cBhvr>
                                      <p:to>
                                        <p:strVal val="visible"/>
                                      </p:to>
                                    </p:set>
                                    <p:animEffect transition="in" filter="wipe(left)">
                                      <p:cBhvr>
                                        <p:cTn id="32" dur="500"/>
                                        <p:tgtEl>
                                          <p:spTgt spid="124"/>
                                        </p:tgtEl>
                                      </p:cBhvr>
                                    </p:animEffect>
                                  </p:childTnLst>
                                </p:cTn>
                              </p:par>
                              <p:par>
                                <p:cTn id="33" presetID="22" presetClass="entr" presetSubtype="8"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wipe(left)">
                                      <p:cBhvr>
                                        <p:cTn id="35"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linked to a canonical reference</a:t>
            </a:r>
          </a:p>
          <a:p>
            <a:pPr lvl="1"/>
            <a:r>
              <a:rPr lang="en-US" dirty="0" smtClean="0"/>
              <a:t>Freebase, </a:t>
            </a:r>
            <a:r>
              <a:rPr lang="en-US" dirty="0" err="1" smtClean="0"/>
              <a:t>dbPedia</a:t>
            </a:r>
            <a:r>
              <a:rPr lang="en-US" dirty="0" smtClean="0"/>
              <a:t>, Yago2, (WordNet)</a:t>
            </a:r>
          </a:p>
          <a:p>
            <a:endParaRPr lang="en-US" dirty="0"/>
          </a:p>
        </p:txBody>
      </p:sp>
      <p:pic>
        <p:nvPicPr>
          <p:cNvPr id="6" name="Picture 5"/>
          <p:cNvPicPr>
            <a:picLocks noChangeAspect="1"/>
          </p:cNvPicPr>
          <p:nvPr/>
        </p:nvPicPr>
        <p:blipFill>
          <a:blip r:embed="rId2"/>
          <a:stretch>
            <a:fillRect/>
          </a:stretch>
        </p:blipFill>
        <p:spPr>
          <a:xfrm>
            <a:off x="468707" y="2667000"/>
            <a:ext cx="4093986" cy="4191000"/>
          </a:xfrm>
          <a:prstGeom prst="rect">
            <a:avLst/>
          </a:prstGeom>
        </p:spPr>
      </p:pic>
      <p:pic>
        <p:nvPicPr>
          <p:cNvPr id="7" name="Picture 6"/>
          <p:cNvPicPr>
            <a:picLocks noChangeAspect="1"/>
          </p:cNvPicPr>
          <p:nvPr/>
        </p:nvPicPr>
        <p:blipFill>
          <a:blip r:embed="rId3"/>
          <a:stretch>
            <a:fillRect/>
          </a:stretch>
        </p:blipFill>
        <p:spPr>
          <a:xfrm>
            <a:off x="4191000" y="3557528"/>
            <a:ext cx="4673600" cy="2995672"/>
          </a:xfrm>
          <a:prstGeom prst="rect">
            <a:avLst/>
          </a:prstGeom>
        </p:spPr>
      </p:pic>
    </p:spTree>
    <p:extLst>
      <p:ext uri="{BB962C8B-B14F-4D97-AF65-F5344CB8AC3E}">
        <p14:creationId xmlns:p14="http://schemas.microsoft.com/office/powerpoint/2010/main" val="494398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questions</a:t>
            </a:r>
            <a:endParaRPr lang="en-US" dirty="0"/>
          </a:p>
        </p:txBody>
      </p:sp>
      <p:pic>
        <p:nvPicPr>
          <p:cNvPr id="3" name="Picture 2"/>
          <p:cNvPicPr>
            <a:picLocks noChangeAspect="1"/>
          </p:cNvPicPr>
          <p:nvPr/>
        </p:nvPicPr>
        <p:blipFill>
          <a:blip r:embed="rId3"/>
          <a:stretch>
            <a:fillRect/>
          </a:stretch>
        </p:blipFill>
        <p:spPr>
          <a:xfrm>
            <a:off x="0" y="1214284"/>
            <a:ext cx="9144000" cy="6253316"/>
          </a:xfrm>
          <a:prstGeom prst="rect">
            <a:avLst/>
          </a:prstGeom>
        </p:spPr>
      </p:pic>
    </p:spTree>
    <p:extLst>
      <p:ext uri="{BB962C8B-B14F-4D97-AF65-F5344CB8AC3E}">
        <p14:creationId xmlns:p14="http://schemas.microsoft.com/office/powerpoint/2010/main" val="36062850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214284"/>
            <a:ext cx="9144000" cy="6253316"/>
          </a:xfrm>
          <a:prstGeom prst="rect">
            <a:avLst/>
          </a:prstGeom>
        </p:spPr>
      </p:pic>
    </p:spTree>
    <p:extLst>
      <p:ext uri="{BB962C8B-B14F-4D97-AF65-F5344CB8AC3E}">
        <p14:creationId xmlns:p14="http://schemas.microsoft.com/office/powerpoint/2010/main" val="968635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1214284"/>
            <a:ext cx="9144000" cy="6253316"/>
          </a:xfrm>
          <a:prstGeom prst="rect">
            <a:avLst/>
          </a:prstGeom>
        </p:spPr>
      </p:pic>
    </p:spTree>
    <p:extLst>
      <p:ext uri="{BB962C8B-B14F-4D97-AF65-F5344CB8AC3E}">
        <p14:creationId xmlns:p14="http://schemas.microsoft.com/office/powerpoint/2010/main" val="30552920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approaches to question answering:</a:t>
            </a:r>
            <a:br>
              <a:rPr lang="en-US" dirty="0" smtClean="0"/>
            </a:br>
            <a:r>
              <a:rPr lang="en-US" dirty="0" smtClean="0"/>
              <a:t>Knowledge-based approaches (Siri)</a:t>
            </a:r>
            <a:endParaRPr lang="en-US" dirty="0"/>
          </a:p>
        </p:txBody>
      </p:sp>
      <p:sp>
        <p:nvSpPr>
          <p:cNvPr id="3" name="Content Placeholder 2"/>
          <p:cNvSpPr>
            <a:spLocks noGrp="1"/>
          </p:cNvSpPr>
          <p:nvPr>
            <p:ph idx="1"/>
          </p:nvPr>
        </p:nvSpPr>
        <p:spPr>
          <a:xfrm>
            <a:off x="304800" y="1803400"/>
            <a:ext cx="8534400" cy="5054600"/>
          </a:xfrm>
        </p:spPr>
        <p:txBody>
          <a:bodyPr/>
          <a:lstStyle/>
          <a:p>
            <a:r>
              <a:rPr lang="en-US" dirty="0" smtClean="0"/>
              <a:t>Build a semantic representation of the query</a:t>
            </a:r>
          </a:p>
          <a:p>
            <a:pPr lvl="1"/>
            <a:r>
              <a:rPr lang="en-US" dirty="0" smtClean="0"/>
              <a:t>Times, dates, locations, entities, numeric quantities</a:t>
            </a:r>
          </a:p>
          <a:p>
            <a:r>
              <a:rPr lang="en-US" dirty="0" smtClean="0"/>
              <a:t>Map from this semantics to query structured data or resources</a:t>
            </a:r>
          </a:p>
          <a:p>
            <a:pPr lvl="1"/>
            <a:r>
              <a:rPr lang="en-US" dirty="0" smtClean="0"/>
              <a:t>Geospatial databases</a:t>
            </a:r>
          </a:p>
          <a:p>
            <a:pPr lvl="1"/>
            <a:r>
              <a:rPr lang="en-US" dirty="0" smtClean="0"/>
              <a:t>Ontologies (Wikipedia </a:t>
            </a:r>
            <a:r>
              <a:rPr lang="en-US" dirty="0" err="1" smtClean="0"/>
              <a:t>infoboxes</a:t>
            </a:r>
            <a:r>
              <a:rPr lang="en-US" dirty="0" smtClean="0"/>
              <a:t>, </a:t>
            </a:r>
            <a:r>
              <a:rPr lang="en-US" dirty="0" err="1" smtClean="0"/>
              <a:t>dbPedia</a:t>
            </a:r>
            <a:r>
              <a:rPr lang="en-US" dirty="0" smtClean="0"/>
              <a:t>, </a:t>
            </a:r>
            <a:r>
              <a:rPr lang="en-US" dirty="0" err="1" smtClean="0"/>
              <a:t>WordNet</a:t>
            </a:r>
            <a:r>
              <a:rPr lang="en-US" dirty="0" smtClean="0"/>
              <a:t>, </a:t>
            </a:r>
            <a:r>
              <a:rPr lang="en-US" dirty="0" err="1" smtClean="0"/>
              <a:t>Yago</a:t>
            </a:r>
            <a:r>
              <a:rPr lang="en-US" dirty="0" smtClean="0"/>
              <a:t>)</a:t>
            </a:r>
          </a:p>
          <a:p>
            <a:pPr lvl="1"/>
            <a:r>
              <a:rPr lang="en-US" dirty="0" smtClean="0"/>
              <a:t>Restaurant review sources and reservation services</a:t>
            </a:r>
          </a:p>
          <a:p>
            <a:pPr lvl="1"/>
            <a:r>
              <a:rPr lang="en-US" dirty="0" smtClean="0"/>
              <a:t>Scientific databases</a:t>
            </a:r>
          </a:p>
          <a:p>
            <a:pPr lvl="1"/>
            <a:r>
              <a:rPr lang="en-US" dirty="0" smtClean="0"/>
              <a:t>Wolfram Alpha</a:t>
            </a:r>
          </a:p>
          <a:p>
            <a:endParaRPr lang="en-US" dirty="0" smtClean="0"/>
          </a:p>
        </p:txBody>
      </p:sp>
      <p:sp>
        <p:nvSpPr>
          <p:cNvPr id="4" name="Slide Number Placeholder 3"/>
          <p:cNvSpPr>
            <a:spLocks noGrp="1"/>
          </p:cNvSpPr>
          <p:nvPr>
            <p:ph type="sldNum" sz="quarter" idx="12"/>
          </p:nvPr>
        </p:nvSpPr>
        <p:spPr/>
        <p:txBody>
          <a:bodyPr/>
          <a:lstStyle/>
          <a:p>
            <a:fld id="{10F35DC5-7E65-8247-99AB-4E984F8A921E}" type="slidenum">
              <a:rPr lang="en-US" smtClean="0"/>
              <a:pPr/>
              <a:t>45</a:t>
            </a:fld>
            <a:endParaRPr lang="en-US"/>
          </a:p>
        </p:txBody>
      </p:sp>
    </p:spTree>
    <p:extLst>
      <p:ext uri="{BB962C8B-B14F-4D97-AF65-F5344CB8AC3E}">
        <p14:creationId xmlns:p14="http://schemas.microsoft.com/office/powerpoint/2010/main" val="39120290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dirty="0" smtClean="0"/>
              <a:t>Text-based (mainly factoid) QA</a:t>
            </a:r>
            <a:endParaRPr lang="en-US" dirty="0"/>
          </a:p>
        </p:txBody>
      </p:sp>
      <p:sp>
        <p:nvSpPr>
          <p:cNvPr id="59395" name="Rectangle 3"/>
          <p:cNvSpPr>
            <a:spLocks noGrp="1" noChangeArrowheads="1"/>
          </p:cNvSpPr>
          <p:nvPr>
            <p:ph sz="quarter" idx="1"/>
          </p:nvPr>
        </p:nvSpPr>
        <p:spPr>
          <a:xfrm>
            <a:off x="304800" y="1701800"/>
            <a:ext cx="8534400" cy="4775200"/>
          </a:xfrm>
        </p:spPr>
        <p:txBody>
          <a:bodyPr/>
          <a:lstStyle/>
          <a:p>
            <a:pPr eaLnBrk="1" hangingPunct="1"/>
            <a:r>
              <a:rPr lang="en-US" dirty="0"/>
              <a:t>QUESTION PROCESSING</a:t>
            </a:r>
          </a:p>
          <a:p>
            <a:pPr lvl="1"/>
            <a:r>
              <a:rPr lang="en-US" dirty="0" smtClean="0"/>
              <a:t>Detect </a:t>
            </a:r>
            <a:r>
              <a:rPr lang="en-US" b="1" dirty="0" smtClean="0"/>
              <a:t>question type</a:t>
            </a:r>
            <a:r>
              <a:rPr lang="en-US" dirty="0" smtClean="0"/>
              <a:t>, </a:t>
            </a:r>
            <a:r>
              <a:rPr lang="en-US" b="1" dirty="0" smtClean="0"/>
              <a:t>answer type</a:t>
            </a:r>
            <a:r>
              <a:rPr lang="en-US" dirty="0" smtClean="0"/>
              <a:t>, focus, relations</a:t>
            </a:r>
          </a:p>
          <a:p>
            <a:pPr lvl="1"/>
            <a:r>
              <a:rPr lang="en-US" dirty="0" smtClean="0"/>
              <a:t>Formulate </a:t>
            </a:r>
            <a:r>
              <a:rPr lang="en-US" dirty="0"/>
              <a:t>queries </a:t>
            </a:r>
            <a:r>
              <a:rPr lang="en-US" dirty="0" smtClean="0"/>
              <a:t>to send to a search engine</a:t>
            </a:r>
            <a:endParaRPr lang="en-US" dirty="0"/>
          </a:p>
          <a:p>
            <a:r>
              <a:rPr lang="en-US" dirty="0"/>
              <a:t>PASSAGE RETRIEVAL</a:t>
            </a:r>
          </a:p>
          <a:p>
            <a:pPr lvl="1"/>
            <a:r>
              <a:rPr lang="en-US" dirty="0"/>
              <a:t>Retrieve ranked </a:t>
            </a:r>
            <a:r>
              <a:rPr lang="en-US" dirty="0" smtClean="0"/>
              <a:t>documents</a:t>
            </a:r>
            <a:endParaRPr lang="en-US" dirty="0"/>
          </a:p>
          <a:p>
            <a:pPr lvl="1"/>
            <a:r>
              <a:rPr lang="en-US" dirty="0"/>
              <a:t>Break into suitable </a:t>
            </a:r>
            <a:r>
              <a:rPr lang="en-US" dirty="0" smtClean="0"/>
              <a:t>passages and </a:t>
            </a:r>
            <a:r>
              <a:rPr lang="en-US" dirty="0" err="1" smtClean="0"/>
              <a:t>rerank</a:t>
            </a:r>
            <a:endParaRPr lang="en-US" dirty="0"/>
          </a:p>
          <a:p>
            <a:r>
              <a:rPr lang="en-US" dirty="0"/>
              <a:t>ANSWER PROCESSING</a:t>
            </a:r>
          </a:p>
          <a:p>
            <a:pPr lvl="1"/>
            <a:r>
              <a:rPr lang="en-US" dirty="0" smtClean="0"/>
              <a:t>Extract candidate answers (as named entities)</a:t>
            </a:r>
            <a:endParaRPr lang="en-US" dirty="0"/>
          </a:p>
          <a:p>
            <a:pPr lvl="1"/>
            <a:r>
              <a:rPr lang="en-US" dirty="0"/>
              <a:t>Rank </a:t>
            </a:r>
            <a:r>
              <a:rPr lang="en-US" dirty="0" smtClean="0"/>
              <a:t>candidates </a:t>
            </a:r>
          </a:p>
          <a:p>
            <a:pPr lvl="2"/>
            <a:r>
              <a:rPr lang="en-US" sz="1800" dirty="0" smtClean="0"/>
              <a:t>using evidence from relations in the text and external sources</a:t>
            </a:r>
            <a:endParaRPr lang="en-US" sz="1800" dirty="0"/>
          </a:p>
        </p:txBody>
      </p:sp>
    </p:spTree>
    <p:extLst>
      <p:ext uri="{BB962C8B-B14F-4D97-AF65-F5344CB8AC3E}">
        <p14:creationId xmlns:p14="http://schemas.microsoft.com/office/powerpoint/2010/main" val="39459153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approaches (IBM Watson)</a:t>
            </a:r>
            <a:endParaRPr lang="en-US" dirty="0"/>
          </a:p>
        </p:txBody>
      </p:sp>
      <p:sp>
        <p:nvSpPr>
          <p:cNvPr id="3" name="Content Placeholder 2"/>
          <p:cNvSpPr>
            <a:spLocks noGrp="1"/>
          </p:cNvSpPr>
          <p:nvPr>
            <p:ph idx="1"/>
          </p:nvPr>
        </p:nvSpPr>
        <p:spPr/>
        <p:txBody>
          <a:bodyPr/>
          <a:lstStyle/>
          <a:p>
            <a:r>
              <a:rPr lang="en-US" dirty="0" smtClean="0"/>
              <a:t>Build a shallow semantic representation of the query</a:t>
            </a:r>
          </a:p>
          <a:p>
            <a:r>
              <a:rPr lang="en-US" dirty="0" smtClean="0"/>
              <a:t>Generate answer candidates using IR methods</a:t>
            </a:r>
          </a:p>
          <a:p>
            <a:pPr lvl="1"/>
            <a:r>
              <a:rPr lang="en-US" dirty="0" smtClean="0"/>
              <a:t>Augmented with ontologies and semi-structured data</a:t>
            </a:r>
          </a:p>
          <a:p>
            <a:r>
              <a:rPr lang="en-US" dirty="0" smtClean="0"/>
              <a:t>Score each candidate using richer knowledge sources</a:t>
            </a:r>
          </a:p>
          <a:p>
            <a:pPr lvl="1"/>
            <a:r>
              <a:rPr lang="en-US" dirty="0" smtClean="0"/>
              <a:t>Geospatial databases</a:t>
            </a:r>
          </a:p>
          <a:p>
            <a:pPr lvl="1"/>
            <a:r>
              <a:rPr lang="en-US" dirty="0" smtClean="0"/>
              <a:t>Temporal reasoning</a:t>
            </a:r>
          </a:p>
          <a:p>
            <a:pPr lvl="1"/>
            <a:r>
              <a:rPr lang="en-US" dirty="0" smtClean="0"/>
              <a:t>Taxonomical classification</a:t>
            </a:r>
          </a:p>
        </p:txBody>
      </p:sp>
      <p:sp>
        <p:nvSpPr>
          <p:cNvPr id="4" name="Slide Number Placeholder 3"/>
          <p:cNvSpPr>
            <a:spLocks noGrp="1"/>
          </p:cNvSpPr>
          <p:nvPr>
            <p:ph type="sldNum" sz="quarter" idx="12"/>
          </p:nvPr>
        </p:nvSpPr>
        <p:spPr/>
        <p:txBody>
          <a:bodyPr/>
          <a:lstStyle/>
          <a:p>
            <a:fld id="{10F35DC5-7E65-8247-99AB-4E984F8A921E}" type="slidenum">
              <a:rPr lang="en-US" smtClean="0"/>
              <a:pPr/>
              <a:t>47</a:t>
            </a:fld>
            <a:endParaRPr lang="en-US"/>
          </a:p>
        </p:txBody>
      </p:sp>
    </p:spTree>
    <p:extLst>
      <p:ext uri="{BB962C8B-B14F-4D97-AF65-F5344CB8AC3E}">
        <p14:creationId xmlns:p14="http://schemas.microsoft.com/office/powerpoint/2010/main" val="34198648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991" t="15370"/>
          <a:stretch/>
        </p:blipFill>
        <p:spPr>
          <a:xfrm>
            <a:off x="457200" y="304800"/>
            <a:ext cx="8248179" cy="6267083"/>
          </a:xfrm>
          <a:prstGeom prst="rect">
            <a:avLst/>
          </a:prstGeom>
        </p:spPr>
      </p:pic>
      <p:sp>
        <p:nvSpPr>
          <p:cNvPr id="3" name="TextBox 2"/>
          <p:cNvSpPr txBox="1"/>
          <p:nvPr/>
        </p:nvSpPr>
        <p:spPr>
          <a:xfrm>
            <a:off x="457200" y="1143000"/>
            <a:ext cx="8229599" cy="1077218"/>
          </a:xfrm>
          <a:prstGeom prst="rect">
            <a:avLst/>
          </a:prstGeom>
          <a:solidFill>
            <a:schemeClr val="tx1">
              <a:alpha val="50000"/>
            </a:schemeClr>
          </a:solidFill>
        </p:spPr>
        <p:txBody>
          <a:bodyPr wrap="square" rtlCol="0">
            <a:spAutoFit/>
          </a:bodyPr>
          <a:lstStyle/>
          <a:p>
            <a:pPr algn="ctr" defTabSz="914400"/>
            <a:r>
              <a:rPr lang="en-US" sz="6400" b="1" dirty="0">
                <a:solidFill>
                  <a:prstClr val="white"/>
                </a:solidFill>
                <a:latin typeface="Calibri"/>
              </a:rPr>
              <a:t>Texts are Knowledge</a:t>
            </a:r>
          </a:p>
        </p:txBody>
      </p:sp>
      <p:sp>
        <p:nvSpPr>
          <p:cNvPr id="4" name="Subtitle 2"/>
          <p:cNvSpPr txBox="1">
            <a:spLocks/>
          </p:cNvSpPr>
          <p:nvPr/>
        </p:nvSpPr>
        <p:spPr>
          <a:xfrm>
            <a:off x="1066800" y="4343400"/>
            <a:ext cx="7010400" cy="1727200"/>
          </a:xfrm>
          <a:prstGeom prst="rect">
            <a:avLst/>
          </a:prstGeom>
          <a:noFill/>
        </p:spPr>
        <p:txBody>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lgn="ctr" defTabSz="914400">
              <a:buFont typeface="Times" charset="0"/>
              <a:buNone/>
            </a:pPr>
            <a:endParaRPr lang="en-US" dirty="0" smtClean="0">
              <a:solidFill>
                <a:prstClr val="white"/>
              </a:solidFill>
              <a:effectLst>
                <a:glow rad="152400">
                  <a:prstClr val="black">
                    <a:alpha val="75000"/>
                  </a:prstClr>
                </a:glow>
              </a:effectLst>
              <a:latin typeface="Calibri"/>
            </a:endParaRPr>
          </a:p>
        </p:txBody>
      </p:sp>
    </p:spTree>
    <p:extLst>
      <p:ext uri="{BB962C8B-B14F-4D97-AF65-F5344CB8AC3E}">
        <p14:creationId xmlns:p14="http://schemas.microsoft.com/office/powerpoint/2010/main" val="24553430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1026"/>
          <p:cNvSpPr>
            <a:spLocks noGrp="1" noChangeArrowheads="1"/>
          </p:cNvSpPr>
          <p:nvPr>
            <p:ph type="title"/>
          </p:nvPr>
        </p:nvSpPr>
        <p:spPr/>
        <p:txBody>
          <a:bodyPr/>
          <a:lstStyle/>
          <a:p>
            <a:r>
              <a:rPr lang="en-US" sz="3600" dirty="0" smtClean="0"/>
              <a:t>Knowledge: Jeremy </a:t>
            </a:r>
            <a:r>
              <a:rPr lang="en-US" sz="3600" dirty="0" err="1" smtClean="0"/>
              <a:t>Zawodny</a:t>
            </a:r>
            <a:r>
              <a:rPr lang="en-US" sz="3600" dirty="0"/>
              <a:t> </a:t>
            </a:r>
            <a:r>
              <a:rPr lang="en-US" sz="3600" dirty="0" smtClean="0"/>
              <a:t>says …</a:t>
            </a:r>
            <a:endParaRPr lang="en-US" sz="3600" dirty="0"/>
          </a:p>
        </p:txBody>
      </p:sp>
      <p:pic>
        <p:nvPicPr>
          <p:cNvPr id="2" name="Picture 1"/>
          <p:cNvPicPr>
            <a:picLocks noChangeAspect="1"/>
          </p:cNvPicPr>
          <p:nvPr/>
        </p:nvPicPr>
        <p:blipFill>
          <a:blip r:embed="rId3"/>
          <a:stretch>
            <a:fillRect/>
          </a:stretch>
        </p:blipFill>
        <p:spPr>
          <a:xfrm>
            <a:off x="3886200" y="2819400"/>
            <a:ext cx="1828800" cy="1828800"/>
          </a:xfrm>
          <a:prstGeom prst="rect">
            <a:avLst/>
          </a:prstGeom>
        </p:spPr>
      </p:pic>
    </p:spTree>
    <p:extLst>
      <p:ext uri="{BB962C8B-B14F-4D97-AF65-F5344CB8AC3E}">
        <p14:creationId xmlns:p14="http://schemas.microsoft.com/office/powerpoint/2010/main" val="20645911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 goal to go from language to knowledge bases? </a:t>
            </a:r>
            <a:endParaRPr lang="en-US" dirty="0"/>
          </a:p>
        </p:txBody>
      </p:sp>
      <p:sp>
        <p:nvSpPr>
          <p:cNvPr id="3" name="Content Placeholder 2"/>
          <p:cNvSpPr>
            <a:spLocks noGrp="1"/>
          </p:cNvSpPr>
          <p:nvPr>
            <p:ph idx="1"/>
          </p:nvPr>
        </p:nvSpPr>
        <p:spPr/>
        <p:txBody>
          <a:bodyPr/>
          <a:lstStyle/>
          <a:p>
            <a:r>
              <a:rPr lang="en-US" dirty="0"/>
              <a:t>For humans, going from the largely unstructured language on the web to actionable information is effortlessly easy</a:t>
            </a:r>
          </a:p>
          <a:p>
            <a:r>
              <a:rPr lang="en-US" dirty="0"/>
              <a:t>But for computers, it’s rather </a:t>
            </a:r>
            <a:r>
              <a:rPr lang="en-US" b="1" dirty="0"/>
              <a:t>difficult!</a:t>
            </a:r>
          </a:p>
          <a:p>
            <a:r>
              <a:rPr lang="en-US" dirty="0"/>
              <a:t>This has suggested to many that if we’re going to produce the next generation of intelligent agents, which can make decisions on our behalf</a:t>
            </a:r>
          </a:p>
          <a:p>
            <a:pPr lvl="1"/>
            <a:r>
              <a:rPr lang="en-US" dirty="0"/>
              <a:t>Answering our routine email</a:t>
            </a:r>
          </a:p>
          <a:p>
            <a:pPr lvl="1"/>
            <a:r>
              <a:rPr lang="en-US" dirty="0"/>
              <a:t>Booking our next trip to Fiji</a:t>
            </a:r>
          </a:p>
          <a:p>
            <a:pPr marL="0" indent="0">
              <a:buNone/>
            </a:pPr>
            <a:r>
              <a:rPr lang="en-US" dirty="0"/>
              <a:t>     then we still first need to construct </a:t>
            </a:r>
            <a:r>
              <a:rPr lang="en-US" b="1" dirty="0"/>
              <a:t>knowledge bases</a:t>
            </a:r>
          </a:p>
          <a:p>
            <a:r>
              <a:rPr lang="en-US" dirty="0"/>
              <a:t>To go </a:t>
            </a:r>
            <a:r>
              <a:rPr lang="en-US" i="1" dirty="0">
                <a:solidFill>
                  <a:schemeClr val="accent1"/>
                </a:solidFill>
              </a:rPr>
              <a:t>from languages to </a:t>
            </a:r>
            <a:r>
              <a:rPr lang="en-US" i="1" dirty="0" smtClean="0">
                <a:solidFill>
                  <a:schemeClr val="accent1"/>
                </a:solidFill>
              </a:rPr>
              <a:t>information</a:t>
            </a:r>
          </a:p>
          <a:p>
            <a:r>
              <a:rPr lang="en-US" dirty="0" smtClean="0"/>
              <a:t>But should we rather just have computers work with language?</a:t>
            </a:r>
            <a:endParaRPr lang="en-US" dirty="0"/>
          </a:p>
          <a:p>
            <a:endParaRPr lang="en-US" i="1" dirty="0" smtClean="0">
              <a:solidFill>
                <a:schemeClr val="accent1"/>
              </a:solidFill>
            </a:endParaRPr>
          </a:p>
        </p:txBody>
      </p:sp>
    </p:spTree>
    <p:extLst>
      <p:ext uri="{BB962C8B-B14F-4D97-AF65-F5344CB8AC3E}">
        <p14:creationId xmlns:p14="http://schemas.microsoft.com/office/powerpoint/2010/main" val="3967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a:t>
            </a:r>
            <a:br>
              <a:rPr lang="en-US" dirty="0" smtClean="0"/>
            </a:br>
            <a:r>
              <a:rPr lang="en-US" dirty="0" smtClean="0"/>
              <a:t>Not just semantics but pragmatics</a:t>
            </a:r>
            <a:endParaRPr lang="en-US" dirty="0"/>
          </a:p>
        </p:txBody>
      </p:sp>
      <p:sp>
        <p:nvSpPr>
          <p:cNvPr id="3" name="Content Placeholder 2"/>
          <p:cNvSpPr>
            <a:spLocks noGrp="1"/>
          </p:cNvSpPr>
          <p:nvPr>
            <p:ph idx="1"/>
          </p:nvPr>
        </p:nvSpPr>
        <p:spPr/>
        <p:txBody>
          <a:bodyPr/>
          <a:lstStyle/>
          <a:p>
            <a:pPr marL="0" indent="0">
              <a:buNone/>
            </a:pPr>
            <a:r>
              <a:rPr lang="en-US" dirty="0" smtClean="0"/>
              <a:t>Pragmatics = taking account of context in determining meaning</a:t>
            </a:r>
          </a:p>
          <a:p>
            <a:pPr marL="0" indent="0">
              <a:buNone/>
            </a:pPr>
            <a:r>
              <a:rPr lang="en-US" dirty="0" smtClean="0"/>
              <a:t>A natural part of language understanding and use</a:t>
            </a:r>
          </a:p>
          <a:p>
            <a:endParaRPr lang="en-US" dirty="0"/>
          </a:p>
          <a:p>
            <a:pPr marL="0" indent="0">
              <a:buNone/>
            </a:pPr>
            <a:r>
              <a:rPr lang="en-US" dirty="0" smtClean="0"/>
              <a:t>Search engines are great because they inherently take into account pragmatics (“associations and contexts”)</a:t>
            </a:r>
          </a:p>
          <a:p>
            <a:pPr lvl="1"/>
            <a:r>
              <a:rPr lang="en-US" dirty="0" smtClean="0"/>
              <a:t>[the national]	</a:t>
            </a:r>
            <a:r>
              <a:rPr lang="en-US" dirty="0" smtClean="0">
                <a:sym typeface="Wingdings"/>
              </a:rPr>
              <a:t> 	The National  (a band)</a:t>
            </a:r>
          </a:p>
          <a:p>
            <a:pPr lvl="1"/>
            <a:r>
              <a:rPr lang="en-US" dirty="0" smtClean="0">
                <a:sym typeface="Wingdings"/>
              </a:rPr>
              <a:t>[the national </a:t>
            </a:r>
            <a:r>
              <a:rPr lang="en-US" dirty="0" err="1" smtClean="0">
                <a:sym typeface="Wingdings"/>
              </a:rPr>
              <a:t>ohio</a:t>
            </a:r>
            <a:r>
              <a:rPr lang="en-US" dirty="0" smtClean="0">
                <a:sym typeface="Wingdings"/>
              </a:rPr>
              <a:t>]	</a:t>
            </a:r>
            <a:r>
              <a:rPr lang="en-US" dirty="0">
                <a:sym typeface="Wingdings"/>
              </a:rPr>
              <a:t>	The National - </a:t>
            </a:r>
            <a:r>
              <a:rPr lang="en-US" dirty="0" err="1">
                <a:sym typeface="Wingdings"/>
              </a:rPr>
              <a:t>Bloodbuzz</a:t>
            </a:r>
            <a:r>
              <a:rPr lang="en-US" dirty="0">
                <a:sym typeface="Wingdings"/>
              </a:rPr>
              <a:t> Ohio </a:t>
            </a:r>
            <a:r>
              <a:rPr lang="en-US" dirty="0" smtClean="0">
                <a:sym typeface="Wingdings"/>
              </a:rPr>
              <a:t>– YouTube</a:t>
            </a:r>
          </a:p>
          <a:p>
            <a:pPr lvl="1"/>
            <a:r>
              <a:rPr lang="en-US" dirty="0" smtClean="0">
                <a:sym typeface="Wingdings"/>
              </a:rPr>
              <a:t>[the </a:t>
            </a:r>
            <a:r>
              <a:rPr lang="en-US" dirty="0">
                <a:sym typeface="Wingdings"/>
              </a:rPr>
              <a:t>national broadband]		</a:t>
            </a:r>
            <a:r>
              <a:rPr lang="en-US" dirty="0" err="1" smtClean="0">
                <a:sym typeface="Wingdings"/>
              </a:rPr>
              <a:t>www.broadband.gov</a:t>
            </a:r>
            <a:endParaRPr lang="en-US" dirty="0"/>
          </a:p>
        </p:txBody>
      </p:sp>
    </p:spTree>
    <p:extLst>
      <p:ext uri="{BB962C8B-B14F-4D97-AF65-F5344CB8AC3E}">
        <p14:creationId xmlns:p14="http://schemas.microsoft.com/office/powerpoint/2010/main" val="173136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0" y="1124180"/>
            <a:ext cx="9144000" cy="5733820"/>
          </a:xfrm>
          <a:prstGeom prst="rect">
            <a:avLst/>
          </a:prstGeom>
          <a:solidFill>
            <a:schemeClr val="tx1"/>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algn="ctr" defTabSz="1096963"/>
            <a:endParaRPr lang="en-US" sz="2900" dirty="0">
              <a:solidFill>
                <a:srgbClr val="FFFFFF"/>
              </a:solidFill>
              <a:latin typeface="Segoe" pitchFamily="34" charset="0"/>
            </a:endParaRP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712" y="1261811"/>
            <a:ext cx="5893897" cy="466843"/>
          </a:xfrm>
          <a:prstGeom prst="rect">
            <a:avLst/>
          </a:prstGeom>
        </p:spPr>
      </p:pic>
      <p:sp>
        <p:nvSpPr>
          <p:cNvPr id="7" name="TextBox 6"/>
          <p:cNvSpPr txBox="1"/>
          <p:nvPr/>
        </p:nvSpPr>
        <p:spPr>
          <a:xfrm>
            <a:off x="1219200" y="1772870"/>
            <a:ext cx="4881060" cy="1200329"/>
          </a:xfrm>
          <a:prstGeom prst="rect">
            <a:avLst/>
          </a:prstGeom>
          <a:solidFill>
            <a:schemeClr val="tx1"/>
          </a:solidFill>
          <a:ln>
            <a:solidFill>
              <a:schemeClr val="accent3"/>
            </a:solidFill>
          </a:ln>
        </p:spPr>
        <p:txBody>
          <a:bodyPr wrap="square" rtlCol="0">
            <a:spAutoFit/>
          </a:bodyPr>
          <a:lstStyle/>
          <a:p>
            <a:pPr defTabSz="914400" fontAlgn="auto">
              <a:spcBef>
                <a:spcPts val="0"/>
              </a:spcBef>
              <a:spcAft>
                <a:spcPts val="0"/>
              </a:spcAft>
            </a:pPr>
            <a:r>
              <a:rPr lang="en-US" sz="1350" dirty="0">
                <a:solidFill>
                  <a:srgbClr val="000000"/>
                </a:solidFill>
                <a:latin typeface="Segoe"/>
              </a:rPr>
              <a:t>Lemmon was awarded the </a:t>
            </a:r>
            <a:r>
              <a:rPr lang="en-US" sz="1350" u="sng" dirty="0">
                <a:solidFill>
                  <a:srgbClr val="0070C0"/>
                </a:solidFill>
                <a:latin typeface="Segoe"/>
              </a:rPr>
              <a:t>Best Supporting Actor Oscar</a:t>
            </a:r>
            <a:r>
              <a:rPr lang="en-US" sz="1350" dirty="0">
                <a:solidFill>
                  <a:srgbClr val="00B0F0"/>
                </a:solidFill>
                <a:latin typeface="Segoe"/>
              </a:rPr>
              <a:t> </a:t>
            </a:r>
            <a:r>
              <a:rPr lang="en-US" sz="1350" dirty="0">
                <a:solidFill>
                  <a:srgbClr val="000000"/>
                </a:solidFill>
                <a:latin typeface="Segoe"/>
              </a:rPr>
              <a:t>in 1956 for</a:t>
            </a:r>
            <a:r>
              <a:rPr lang="en-US" sz="1350" dirty="0">
                <a:solidFill>
                  <a:srgbClr val="FFFFFF"/>
                </a:solidFill>
                <a:latin typeface="Segoe"/>
              </a:rPr>
              <a:t> </a:t>
            </a:r>
            <a:r>
              <a:rPr lang="en-US" sz="1350" i="1" u="sng" dirty="0">
                <a:solidFill>
                  <a:srgbClr val="0070C0"/>
                </a:solidFill>
                <a:latin typeface="Segoe"/>
              </a:rPr>
              <a:t>Mister Roberts</a:t>
            </a:r>
            <a:r>
              <a:rPr lang="en-US" sz="1350" dirty="0">
                <a:solidFill>
                  <a:srgbClr val="FFFFFF"/>
                </a:solidFill>
                <a:latin typeface="Segoe"/>
              </a:rPr>
              <a:t> </a:t>
            </a:r>
            <a:r>
              <a:rPr lang="en-US" sz="1350" dirty="0">
                <a:solidFill>
                  <a:srgbClr val="000000"/>
                </a:solidFill>
                <a:latin typeface="Segoe"/>
              </a:rPr>
              <a:t>(1955) and the </a:t>
            </a:r>
            <a:r>
              <a:rPr lang="en-US" sz="1350" dirty="0">
                <a:solidFill>
                  <a:srgbClr val="0070C0"/>
                </a:solidFill>
                <a:latin typeface="Segoe"/>
              </a:rPr>
              <a:t>Best Actor Oscar</a:t>
            </a:r>
            <a:r>
              <a:rPr lang="en-US" sz="1350" dirty="0">
                <a:solidFill>
                  <a:srgbClr val="FFFFFF"/>
                </a:solidFill>
                <a:latin typeface="Segoe"/>
              </a:rPr>
              <a:t> </a:t>
            </a:r>
            <a:r>
              <a:rPr lang="en-US" sz="1350" dirty="0">
                <a:solidFill>
                  <a:srgbClr val="000000"/>
                </a:solidFill>
                <a:latin typeface="Segoe"/>
              </a:rPr>
              <a:t>for </a:t>
            </a:r>
            <a:r>
              <a:rPr lang="en-US" sz="1350" i="1" u="sng" dirty="0">
                <a:solidFill>
                  <a:srgbClr val="0070C0"/>
                </a:solidFill>
                <a:latin typeface="Segoe"/>
              </a:rPr>
              <a:t>Save the Tiger</a:t>
            </a:r>
            <a:r>
              <a:rPr lang="en-US" sz="1350" dirty="0">
                <a:solidFill>
                  <a:srgbClr val="FFFFFF"/>
                </a:solidFill>
                <a:latin typeface="Segoe"/>
              </a:rPr>
              <a:t> </a:t>
            </a:r>
            <a:r>
              <a:rPr lang="en-US" sz="1350" dirty="0">
                <a:solidFill>
                  <a:srgbClr val="000000"/>
                </a:solidFill>
                <a:latin typeface="Segoe"/>
              </a:rPr>
              <a:t>(1973), becoming the first actor to achieve this rare double…</a:t>
            </a:r>
          </a:p>
          <a:p>
            <a:pPr defTabSz="914400" fontAlgn="auto">
              <a:spcBef>
                <a:spcPts val="0"/>
              </a:spcBef>
              <a:spcAft>
                <a:spcPts val="0"/>
              </a:spcAft>
            </a:pPr>
            <a:endParaRPr lang="en-US" sz="600" dirty="0">
              <a:solidFill>
                <a:srgbClr val="000000"/>
              </a:solidFill>
              <a:latin typeface="Segoe"/>
            </a:endParaRPr>
          </a:p>
          <a:p>
            <a:pPr defTabSz="914400" fontAlgn="auto">
              <a:spcBef>
                <a:spcPts val="0"/>
              </a:spcBef>
              <a:spcAft>
                <a:spcPts val="0"/>
              </a:spcAft>
            </a:pPr>
            <a:r>
              <a:rPr lang="en-US" sz="1200" i="1" dirty="0">
                <a:solidFill>
                  <a:srgbClr val="000000"/>
                </a:solidFill>
                <a:latin typeface="Segoe"/>
              </a:rPr>
              <a:t>Source: Jack Lemmon -- Wikipedia</a:t>
            </a:r>
          </a:p>
        </p:txBody>
      </p:sp>
      <p:grpSp>
        <p:nvGrpSpPr>
          <p:cNvPr id="3" name="Group 2"/>
          <p:cNvGrpSpPr/>
          <p:nvPr/>
        </p:nvGrpSpPr>
        <p:grpSpPr>
          <a:xfrm>
            <a:off x="1263941" y="1772870"/>
            <a:ext cx="7499053" cy="4856530"/>
            <a:chOff x="1263941" y="1772870"/>
            <a:chExt cx="7499053" cy="4856530"/>
          </a:xfrm>
        </p:grpSpPr>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6609" y="1772870"/>
              <a:ext cx="2536385" cy="3443768"/>
            </a:xfrm>
            <a:prstGeom prst="rect">
              <a:avLst/>
            </a:prstGeom>
          </p:spPr>
        </p:pic>
        <p:pic>
          <p:nvPicPr>
            <p:cNvPr id="9" name="Picture 8"/>
            <p:cNvPicPr>
              <a:picLocks noChangeAspect="1"/>
            </p:cNvPicPr>
            <p:nvPr/>
          </p:nvPicPr>
          <p:blipFill>
            <a:blip r:embed="rId5"/>
            <a:stretch>
              <a:fillRect/>
            </a:stretch>
          </p:blipFill>
          <p:spPr>
            <a:xfrm>
              <a:off x="1263941" y="3185632"/>
              <a:ext cx="4836319" cy="3443768"/>
            </a:xfrm>
            <a:prstGeom prst="rect">
              <a:avLst/>
            </a:prstGeom>
          </p:spPr>
        </p:pic>
      </p:grpSp>
      <p:sp>
        <p:nvSpPr>
          <p:cNvPr id="10" name="Right Arrow 9"/>
          <p:cNvSpPr/>
          <p:nvPr/>
        </p:nvSpPr>
        <p:spPr>
          <a:xfrm>
            <a:off x="533400" y="2195750"/>
            <a:ext cx="503400" cy="35456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350">
              <a:solidFill>
                <a:srgbClr val="FFFFFF"/>
              </a:solidFill>
              <a:latin typeface="Segoe"/>
            </a:endParaRPr>
          </a:p>
        </p:txBody>
      </p:sp>
      <p:sp>
        <p:nvSpPr>
          <p:cNvPr id="4" name="TextBox 3"/>
          <p:cNvSpPr txBox="1"/>
          <p:nvPr/>
        </p:nvSpPr>
        <p:spPr>
          <a:xfrm>
            <a:off x="685800" y="3352800"/>
            <a:ext cx="7543800" cy="584775"/>
          </a:xfrm>
          <a:prstGeom prst="rect">
            <a:avLst/>
          </a:prstGeom>
          <a:solidFill>
            <a:schemeClr val="accent1"/>
          </a:solidFill>
          <a:ln>
            <a:solidFill>
              <a:schemeClr val="accent2">
                <a:shade val="60000"/>
                <a:satMod val="300000"/>
              </a:schemeClr>
            </a:solidFill>
          </a:ln>
        </p:spPr>
        <p:txBody>
          <a:bodyPr wrap="square" rtlCol="0">
            <a:spAutoFit/>
          </a:bodyPr>
          <a:lstStyle/>
          <a:p>
            <a:pPr algn="ctr" defTabSz="914400" fontAlgn="auto">
              <a:spcBef>
                <a:spcPts val="0"/>
              </a:spcBef>
              <a:spcAft>
                <a:spcPts val="0"/>
              </a:spcAft>
            </a:pPr>
            <a:r>
              <a:rPr lang="en-US" sz="3200" dirty="0">
                <a:solidFill>
                  <a:srgbClr val="000000"/>
                </a:solidFill>
                <a:latin typeface="Times New Roman" panose="02020603050405020304" pitchFamily="18" charset="0"/>
                <a:cs typeface="Times New Roman" panose="02020603050405020304" pitchFamily="18" charset="0"/>
              </a:rPr>
              <a:t>Who won the best actor Oscar in 1973?</a:t>
            </a:r>
          </a:p>
        </p:txBody>
      </p:sp>
      <p:sp>
        <p:nvSpPr>
          <p:cNvPr id="11" name="TextBox 10"/>
          <p:cNvSpPr txBox="1"/>
          <p:nvPr/>
        </p:nvSpPr>
        <p:spPr>
          <a:xfrm>
            <a:off x="152400" y="105938"/>
            <a:ext cx="5347939" cy="400110"/>
          </a:xfrm>
          <a:prstGeom prst="rect">
            <a:avLst/>
          </a:prstGeom>
          <a:solidFill>
            <a:schemeClr val="tx1">
              <a:lumMod val="50000"/>
            </a:schemeClr>
          </a:solidFill>
        </p:spPr>
        <p:txBody>
          <a:bodyPr wrap="none" rtlCol="0">
            <a:spAutoFit/>
          </a:bodyPr>
          <a:lstStyle/>
          <a:p>
            <a:r>
              <a:rPr lang="en-US" sz="2000" dirty="0">
                <a:solidFill>
                  <a:srgbClr val="FFFFFF"/>
                </a:solidFill>
                <a:latin typeface="Segoe" pitchFamily="34" charset="0"/>
              </a:rPr>
              <a:t>Scott Wen-tau </a:t>
            </a:r>
            <a:r>
              <a:rPr lang="en-US" sz="2000" dirty="0" err="1" smtClean="0">
                <a:solidFill>
                  <a:srgbClr val="FFFFFF"/>
                </a:solidFill>
                <a:latin typeface="Segoe" pitchFamily="34" charset="0"/>
              </a:rPr>
              <a:t>Yih</a:t>
            </a:r>
            <a:r>
              <a:rPr lang="en-US" sz="2000" dirty="0" smtClean="0">
                <a:solidFill>
                  <a:srgbClr val="FFFFFF"/>
                </a:solidFill>
                <a:latin typeface="Segoe" pitchFamily="34" charset="0"/>
              </a:rPr>
              <a:t> (ACL 2013) paper</a:t>
            </a:r>
            <a:endParaRPr lang="en-US" sz="2000" dirty="0">
              <a:solidFill>
                <a:srgbClr val="FFFFFF"/>
              </a:solidFill>
              <a:latin typeface="Segoe" pitchFamily="34" charset="0"/>
            </a:endParaRPr>
          </a:p>
        </p:txBody>
      </p:sp>
    </p:spTree>
    <p:extLst>
      <p:ext uri="{BB962C8B-B14F-4D97-AF65-F5344CB8AC3E}">
        <p14:creationId xmlns:p14="http://schemas.microsoft.com/office/powerpoint/2010/main" val="4181247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351138" y="4648200"/>
            <a:ext cx="8380412" cy="70173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82573" indent="-382573" algn="l" defTabSz="912777" rtl="0" eaLnBrk="1" fontAlgn="base" hangingPunct="1">
              <a:lnSpc>
                <a:spcPct val="90000"/>
              </a:lnSpc>
              <a:spcBef>
                <a:spcPct val="30000"/>
              </a:spcBef>
              <a:spcAft>
                <a:spcPct val="0"/>
              </a:spcAft>
              <a:buClr>
                <a:schemeClr val="tx2"/>
              </a:buClr>
              <a:buSzPct val="95000"/>
              <a:buFontTx/>
              <a:buBlip>
                <a:blip r:embed="rId3"/>
              </a:buBlip>
              <a:defRPr sz="2800">
                <a:solidFill>
                  <a:schemeClr val="tx1"/>
                </a:solidFill>
                <a:latin typeface="+mn-lt"/>
                <a:ea typeface="+mn-ea"/>
                <a:cs typeface="+mn-cs"/>
              </a:defRPr>
            </a:lvl1pPr>
            <a:lvl2pPr marL="704822" indent="-317487" algn="l" defTabSz="912777" rtl="0" eaLnBrk="1" fontAlgn="base" hangingPunct="1">
              <a:lnSpc>
                <a:spcPct val="90000"/>
              </a:lnSpc>
              <a:spcBef>
                <a:spcPct val="30000"/>
              </a:spcBef>
              <a:spcAft>
                <a:spcPct val="0"/>
              </a:spcAft>
              <a:buClr>
                <a:schemeClr val="tx2"/>
              </a:buClr>
              <a:buSzPct val="80000"/>
              <a:buFontTx/>
              <a:buBlip>
                <a:blip r:embed="rId4"/>
              </a:buBlip>
              <a:defRPr sz="2400">
                <a:solidFill>
                  <a:schemeClr val="tx1"/>
                </a:solidFill>
                <a:latin typeface="+mn-lt"/>
              </a:defRPr>
            </a:lvl2pPr>
            <a:lvl3pPr marL="988974" indent="-282564" algn="l" defTabSz="912777" rtl="0" eaLnBrk="1" fontAlgn="base" hangingPunct="1">
              <a:lnSpc>
                <a:spcPct val="90000"/>
              </a:lnSpc>
              <a:spcBef>
                <a:spcPct val="30000"/>
              </a:spcBef>
              <a:spcAft>
                <a:spcPct val="0"/>
              </a:spcAft>
              <a:buClr>
                <a:schemeClr val="tx2"/>
              </a:buClr>
              <a:buSzPct val="80000"/>
              <a:buFontTx/>
              <a:buBlip>
                <a:blip r:embed="rId4"/>
              </a:buBlip>
              <a:defRPr sz="2000">
                <a:solidFill>
                  <a:schemeClr val="tx1"/>
                </a:solidFill>
                <a:latin typeface="+mn-lt"/>
              </a:defRPr>
            </a:lvl3pPr>
            <a:lvl4pPr marL="1266774" indent="-276214" algn="l" defTabSz="912777" rtl="0" eaLnBrk="1" fontAlgn="base" hangingPunct="1">
              <a:lnSpc>
                <a:spcPct val="90000"/>
              </a:lnSpc>
              <a:spcBef>
                <a:spcPct val="30000"/>
              </a:spcBef>
              <a:spcAft>
                <a:spcPct val="0"/>
              </a:spcAft>
              <a:buClr>
                <a:schemeClr val="tx2"/>
              </a:buClr>
              <a:buSzPct val="80000"/>
              <a:buFontTx/>
              <a:buBlip>
                <a:blip r:embed="rId4"/>
              </a:buBlip>
              <a:defRPr sz="1800">
                <a:solidFill>
                  <a:schemeClr val="tx1"/>
                </a:solidFill>
                <a:latin typeface="+mn-lt"/>
              </a:defRPr>
            </a:lvl4pPr>
            <a:lvl5pPr marL="1530289" indent="-260340" algn="l" defTabSz="912777" rtl="0" eaLnBrk="1" fontAlgn="base" hangingPunct="1">
              <a:lnSpc>
                <a:spcPct val="90000"/>
              </a:lnSpc>
              <a:spcBef>
                <a:spcPct val="30000"/>
              </a:spcBef>
              <a:spcAft>
                <a:spcPct val="0"/>
              </a:spcAft>
              <a:buClr>
                <a:schemeClr val="tx2"/>
              </a:buClr>
              <a:buSzPct val="80000"/>
              <a:buFontTx/>
              <a:buBlip>
                <a:blip r:embed="rId4"/>
              </a:buBlip>
              <a:defRPr sz="1800">
                <a:solidFill>
                  <a:schemeClr val="tx1"/>
                </a:solidFill>
                <a:latin typeface="+mn-lt"/>
              </a:defRPr>
            </a:lvl5pPr>
            <a:lvl6pPr marL="1911463"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6pPr>
            <a:lvl7pPr marL="2292432"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7pPr>
            <a:lvl8pPr marL="267340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8pPr>
            <a:lvl9pPr marL="3054371" indent="-261916" algn="l" defTabSz="914063" rtl="0" eaLnBrk="1" fontAlgn="base" hangingPunct="1">
              <a:lnSpc>
                <a:spcPct val="90000"/>
              </a:lnSpc>
              <a:spcBef>
                <a:spcPct val="30000"/>
              </a:spcBef>
              <a:spcAft>
                <a:spcPct val="0"/>
              </a:spcAft>
              <a:buClr>
                <a:schemeClr val="tx2"/>
              </a:buClr>
              <a:buSzPct val="80000"/>
              <a:buFont typeface="Wingdings" pitchFamily="2" charset="2"/>
              <a:buBlip>
                <a:blip r:embed="rId5"/>
              </a:buBlip>
              <a:defRPr sz="2000">
                <a:solidFill>
                  <a:schemeClr val="tx1"/>
                </a:solidFill>
                <a:latin typeface="+mn-lt"/>
              </a:defRPr>
            </a:lvl9pPr>
          </a:lstStyle>
          <a:p>
            <a:pPr>
              <a:buClr>
                <a:srgbClr val="FFFFFF"/>
              </a:buClr>
            </a:pPr>
            <a:r>
              <a:rPr lang="en-US" sz="2400" kern="0" dirty="0">
                <a:solidFill>
                  <a:srgbClr val="FFFFFF"/>
                </a:solidFill>
                <a:latin typeface="Segoe"/>
              </a:rPr>
              <a:t>Assume that there is an </a:t>
            </a:r>
            <a:r>
              <a:rPr lang="en-US" sz="2400" kern="0" dirty="0" smtClean="0">
                <a:solidFill>
                  <a:srgbClr val="FFFFFF"/>
                </a:solidFill>
                <a:latin typeface="Segoe"/>
              </a:rPr>
              <a:t>underlying alignment </a:t>
            </a:r>
            <a:endParaRPr lang="en-US" sz="2400" kern="0" dirty="0" smtClean="0">
              <a:solidFill>
                <a:srgbClr val="00B0F0"/>
              </a:solidFill>
              <a:latin typeface="Segoe"/>
              <a:ea typeface="Cambria Math" panose="02040503050406030204" pitchFamily="18" charset="0"/>
            </a:endParaRPr>
          </a:p>
          <a:p>
            <a:pPr lvl="1">
              <a:buClr>
                <a:srgbClr val="FFFFFF"/>
              </a:buClr>
            </a:pPr>
            <a:r>
              <a:rPr lang="en-US" sz="2000" kern="0" dirty="0" smtClean="0">
                <a:solidFill>
                  <a:srgbClr val="FFFFFF"/>
                </a:solidFill>
                <a:latin typeface="Segoe"/>
                <a:ea typeface="Cambria Math" panose="02040503050406030204" pitchFamily="18" charset="0"/>
              </a:rPr>
              <a:t>Describes which words in  and  can be associated</a:t>
            </a:r>
            <a:endParaRPr lang="en-US" sz="2000" kern="0" dirty="0" smtClean="0">
              <a:solidFill>
                <a:srgbClr val="FFFFFF"/>
              </a:solidFill>
              <a:latin typeface="Segoe"/>
            </a:endParaRPr>
          </a:p>
        </p:txBody>
      </p:sp>
      <p:sp>
        <p:nvSpPr>
          <p:cNvPr id="7" name="Content Placeholder 2"/>
          <p:cNvSpPr>
            <a:spLocks noGrp="1"/>
          </p:cNvSpPr>
          <p:nvPr>
            <p:ph idx="1"/>
          </p:nvPr>
        </p:nvSpPr>
        <p:spPr>
          <a:xfrm>
            <a:off x="152400" y="381000"/>
            <a:ext cx="8935949" cy="3794885"/>
          </a:xfrm>
        </p:spPr>
        <p:txBody>
          <a:bodyPr/>
          <a:lstStyle/>
          <a:p>
            <a:pPr marL="0" indent="0" algn="ctr">
              <a:buNone/>
            </a:pPr>
            <a:endParaRPr lang="en-US" dirty="0" smtClean="0">
              <a:latin typeface="Tahoma" panose="020B0604030504040204" pitchFamily="34" charset="0"/>
            </a:endParaRPr>
          </a:p>
          <a:p>
            <a:pPr marL="0" indent="0" algn="ctr">
              <a:buNone/>
            </a:pPr>
            <a:endParaRPr lang="en-US" dirty="0">
              <a:latin typeface="Tahoma" panose="020B0604030504040204" pitchFamily="34" charset="0"/>
            </a:endParaRPr>
          </a:p>
          <a:p>
            <a:pPr marL="0" indent="0" algn="ctr">
              <a:buNone/>
            </a:pPr>
            <a:endParaRPr lang="en-US" dirty="0" smtClean="0">
              <a:latin typeface="Tahoma" panose="020B0604030504040204" pitchFamily="34" charset="0"/>
            </a:endParaRPr>
          </a:p>
          <a:p>
            <a:pPr marL="0" indent="0" algn="ctr">
              <a:buNone/>
            </a:pPr>
            <a:endParaRPr lang="en-US" dirty="0">
              <a:latin typeface="Tahoma" panose="020B0604030504040204" pitchFamily="34" charset="0"/>
            </a:endParaRPr>
          </a:p>
          <a:p>
            <a:pPr marL="0" indent="0" algn="ctr">
              <a:buNone/>
            </a:pPr>
            <a:r>
              <a:rPr lang="en-US" sz="1800" dirty="0">
                <a:latin typeface="Tahoma" panose="020B0604030504040204" pitchFamily="34" charset="0"/>
              </a:rPr>
              <a:t>What is the fastest car in the world?</a:t>
            </a:r>
          </a:p>
          <a:p>
            <a:pPr marL="0" indent="0" algn="ctr">
              <a:buNone/>
            </a:pPr>
            <a:endParaRPr lang="en-US" sz="1950" dirty="0">
              <a:latin typeface="Tahoma" panose="020B0604030504040204" pitchFamily="34" charset="0"/>
            </a:endParaRPr>
          </a:p>
          <a:p>
            <a:pPr marL="0" indent="0" algn="ctr">
              <a:buNone/>
            </a:pPr>
            <a:endParaRPr lang="en-US" sz="1950" dirty="0">
              <a:latin typeface="Tahoma" panose="020B0604030504040204" pitchFamily="34" charset="0"/>
            </a:endParaRPr>
          </a:p>
          <a:p>
            <a:pPr marL="0" indent="0" algn="ctr">
              <a:buNone/>
            </a:pPr>
            <a:endParaRPr lang="en-US" sz="1950" dirty="0">
              <a:latin typeface="Tahoma" panose="020B0604030504040204" pitchFamily="34" charset="0"/>
            </a:endParaRPr>
          </a:p>
          <a:p>
            <a:pPr marL="0" indent="0" algn="ctr">
              <a:buNone/>
            </a:pPr>
            <a:r>
              <a:rPr lang="en-US" sz="1800" dirty="0">
                <a:latin typeface="Tahoma" panose="020B0604030504040204" pitchFamily="34" charset="0"/>
              </a:rPr>
              <a:t>The Jaguar XJ220 is the dearest, fastest and most sought after car on the planet. </a:t>
            </a:r>
          </a:p>
        </p:txBody>
      </p:sp>
      <p:sp>
        <p:nvSpPr>
          <p:cNvPr id="2" name="Title 1"/>
          <p:cNvSpPr>
            <a:spLocks noGrp="1"/>
          </p:cNvSpPr>
          <p:nvPr>
            <p:ph type="title"/>
          </p:nvPr>
        </p:nvSpPr>
        <p:spPr>
          <a:xfrm>
            <a:off x="381000" y="1066800"/>
            <a:ext cx="8380412" cy="1107996"/>
          </a:xfrm>
        </p:spPr>
        <p:txBody>
          <a:bodyPr/>
          <a:lstStyle/>
          <a:p>
            <a:r>
              <a:rPr lang="en-US" dirty="0" smtClean="0"/>
              <a:t>Word Alignment for Question Answering</a:t>
            </a:r>
            <a:r>
              <a:rPr lang="en-US" dirty="0"/>
              <a:t> </a:t>
            </a:r>
            <a:r>
              <a:rPr lang="en-US" dirty="0" smtClean="0"/>
              <a:t>     </a:t>
            </a:r>
            <a:r>
              <a:rPr lang="en-US" sz="2800" dirty="0" smtClean="0"/>
              <a:t>TREC QA (1999-2005)</a:t>
            </a:r>
            <a:endParaRPr lang="en-US" sz="2800" dirty="0"/>
          </a:p>
        </p:txBody>
      </p:sp>
      <p:grpSp>
        <p:nvGrpSpPr>
          <p:cNvPr id="31" name="Group 30"/>
          <p:cNvGrpSpPr/>
          <p:nvPr/>
        </p:nvGrpSpPr>
        <p:grpSpPr>
          <a:xfrm>
            <a:off x="1231188" y="2616807"/>
            <a:ext cx="6981290" cy="1138223"/>
            <a:chOff x="1613043" y="2448814"/>
            <a:chExt cx="9308386" cy="1517631"/>
          </a:xfrm>
        </p:grpSpPr>
        <p:grpSp>
          <p:nvGrpSpPr>
            <p:cNvPr id="20" name="Group 19"/>
            <p:cNvGrpSpPr/>
            <p:nvPr/>
          </p:nvGrpSpPr>
          <p:grpSpPr>
            <a:xfrm>
              <a:off x="1613043" y="2448814"/>
              <a:ext cx="9308386" cy="1517631"/>
              <a:chOff x="1595600" y="1996750"/>
              <a:chExt cx="9308386" cy="1517631"/>
            </a:xfrm>
          </p:grpSpPr>
          <p:cxnSp>
            <p:nvCxnSpPr>
              <p:cNvPr id="8" name="Straight Connector 7"/>
              <p:cNvCxnSpPr/>
              <p:nvPr/>
            </p:nvCxnSpPr>
            <p:spPr>
              <a:xfrm flipH="1">
                <a:off x="5612363" y="1996751"/>
                <a:ext cx="116636" cy="151763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595600" y="1996751"/>
                <a:ext cx="2625616" cy="151763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2684661" y="1996751"/>
                <a:ext cx="1536555" cy="1445091"/>
              </a:xfrm>
              <a:prstGeom prst="line">
                <a:avLst/>
              </a:prstGeom>
              <a:ln w="25400">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201883" y="1996750"/>
                <a:ext cx="2702103" cy="151763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96746" y="1996750"/>
                <a:ext cx="2725020" cy="151763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0" name="TextBox 29"/>
                <p:cNvSpPr txBox="1"/>
                <p:nvPr/>
              </p:nvSpPr>
              <p:spPr>
                <a:xfrm>
                  <a:off x="2843659" y="2718938"/>
                  <a:ext cx="441788" cy="697627"/>
                </a:xfrm>
                <a:prstGeom prst="rect">
                  <a:avLst/>
                </a:prstGeom>
                <a:noFill/>
              </p:spPr>
              <p:txBody>
                <a:bodyPr wrap="square" rtlCol="0">
                  <a:spAutoFit/>
                </a:bodyPr>
                <a:lstStyle/>
                <a:p>
                  <a:endParaRPr lang="en-US" sz="2400" dirty="0">
                    <a:solidFill>
                      <a:srgbClr val="00B0F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2843659" y="2718938"/>
                  <a:ext cx="441788" cy="697627"/>
                </a:xfrm>
                <a:prstGeom prst="rect">
                  <a:avLst/>
                </a:prstGeom>
                <a:blipFill rotWithShape="0">
                  <a:blip r:embed="rId7"/>
                  <a:stretch>
                    <a:fillRect/>
                  </a:stretch>
                </a:blipFill>
              </p:spPr>
              <p:txBody>
                <a:bodyPr/>
                <a:lstStyle/>
                <a:p>
                  <a:r>
                    <a:rPr lang="en-US">
                      <a:noFill/>
                    </a:rPr>
                    <a:t> </a:t>
                  </a:r>
                </a:p>
              </p:txBody>
            </p:sp>
          </mc:Fallback>
        </mc:AlternateContent>
      </p:grpSp>
      <p:sp>
        <p:nvSpPr>
          <p:cNvPr id="33" name="Rectangle 32"/>
          <p:cNvSpPr/>
          <p:nvPr/>
        </p:nvSpPr>
        <p:spPr>
          <a:xfrm>
            <a:off x="381000" y="2187427"/>
            <a:ext cx="8458200" cy="1984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latin typeface="Segoe"/>
            </a:endParaRPr>
          </a:p>
        </p:txBody>
      </p:sp>
      <p:sp>
        <p:nvSpPr>
          <p:cNvPr id="3" name="TextBox 2"/>
          <p:cNvSpPr txBox="1"/>
          <p:nvPr/>
        </p:nvSpPr>
        <p:spPr>
          <a:xfrm>
            <a:off x="838200" y="5512713"/>
            <a:ext cx="7923212" cy="430887"/>
          </a:xfrm>
          <a:prstGeom prst="rect">
            <a:avLst/>
          </a:prstGeom>
          <a:noFill/>
        </p:spPr>
        <p:txBody>
          <a:bodyPr wrap="square" rtlCol="0">
            <a:spAutoFit/>
          </a:bodyPr>
          <a:lstStyle/>
          <a:p>
            <a:r>
              <a:rPr lang="en-US" sz="2200" dirty="0">
                <a:solidFill>
                  <a:srgbClr val="FFFFFF"/>
                </a:solidFill>
                <a:latin typeface="Segoe" pitchFamily="34" charset="0"/>
              </a:rPr>
              <a:t>See if the </a:t>
            </a:r>
            <a:r>
              <a:rPr lang="en-US" sz="2200" dirty="0" smtClean="0">
                <a:solidFill>
                  <a:srgbClr val="FFFFFF"/>
                </a:solidFill>
                <a:latin typeface="Segoe" pitchFamily="34" charset="0"/>
              </a:rPr>
              <a:t>(syntactic/semantic) relations </a:t>
            </a:r>
            <a:r>
              <a:rPr lang="en-US" sz="2200" dirty="0">
                <a:solidFill>
                  <a:srgbClr val="FFFFFF"/>
                </a:solidFill>
                <a:latin typeface="Segoe" pitchFamily="34" charset="0"/>
              </a:rPr>
              <a:t>support the answer</a:t>
            </a:r>
          </a:p>
        </p:txBody>
      </p:sp>
      <p:sp>
        <p:nvSpPr>
          <p:cNvPr id="5" name="TextBox 4"/>
          <p:cNvSpPr txBox="1"/>
          <p:nvPr/>
        </p:nvSpPr>
        <p:spPr>
          <a:xfrm>
            <a:off x="5181600" y="4114800"/>
            <a:ext cx="3733800" cy="338554"/>
          </a:xfrm>
          <a:prstGeom prst="rect">
            <a:avLst/>
          </a:prstGeom>
          <a:noFill/>
        </p:spPr>
        <p:txBody>
          <a:bodyPr wrap="square" rtlCol="0">
            <a:spAutoFit/>
          </a:bodyPr>
          <a:lstStyle/>
          <a:p>
            <a:pPr algn="r"/>
            <a:r>
              <a:rPr lang="en-US" sz="1600" dirty="0">
                <a:solidFill>
                  <a:srgbClr val="FFFFFF"/>
                </a:solidFill>
                <a:latin typeface="Segoe" pitchFamily="34" charset="0"/>
              </a:rPr>
              <a:t>[</a:t>
            </a:r>
            <a:r>
              <a:rPr lang="en-US" sz="1600" dirty="0" err="1">
                <a:solidFill>
                  <a:srgbClr val="FFFFFF"/>
                </a:solidFill>
                <a:latin typeface="Segoe" pitchFamily="34" charset="0"/>
              </a:rPr>
              <a:t>Harabagiu</a:t>
            </a:r>
            <a:r>
              <a:rPr lang="en-US" sz="1600" dirty="0">
                <a:solidFill>
                  <a:srgbClr val="FFFFFF"/>
                </a:solidFill>
                <a:latin typeface="Segoe" pitchFamily="34" charset="0"/>
              </a:rPr>
              <a:t> &amp; Moldovan, 2001]</a:t>
            </a:r>
            <a:endParaRPr lang="en-US" sz="1000" dirty="0">
              <a:solidFill>
                <a:srgbClr val="FFFFFF"/>
              </a:solidFill>
              <a:latin typeface="Segoe" pitchFamily="34" charset="0"/>
            </a:endParaRPr>
          </a:p>
        </p:txBody>
      </p:sp>
    </p:spTree>
    <p:extLst>
      <p:ext uri="{BB962C8B-B14F-4D97-AF65-F5344CB8AC3E}">
        <p14:creationId xmlns:p14="http://schemas.microsoft.com/office/powerpoint/2010/main" val="2630340598"/>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eaLnBrk="1" hangingPunct="1">
              <a:defRPr/>
            </a:pPr>
            <a:r>
              <a:rPr lang="en-US" sz="3600" dirty="0" smtClean="0">
                <a:cs typeface="+mj-cs"/>
              </a:rPr>
              <a:t>Full NLP QA: LCC (</a:t>
            </a:r>
            <a:r>
              <a:rPr lang="en-US" sz="3600" dirty="0" err="1" smtClean="0">
                <a:cs typeface="+mj-cs"/>
              </a:rPr>
              <a:t>Harabagiu</a:t>
            </a:r>
            <a:r>
              <a:rPr lang="en-US" sz="3600" dirty="0" smtClean="0">
                <a:cs typeface="+mj-cs"/>
              </a:rPr>
              <a:t>/Moldovan) </a:t>
            </a:r>
            <a:r>
              <a:rPr lang="en-US" sz="2400" dirty="0" smtClean="0">
                <a:solidFill>
                  <a:schemeClr val="folHlink"/>
                </a:solidFill>
                <a:cs typeface="+mj-cs"/>
              </a:rPr>
              <a:t>[below is the architecture of LCC</a:t>
            </a:r>
            <a:r>
              <a:rPr lang="en-US" altLang="ja-JP" sz="2400" dirty="0" smtClean="0">
                <a:solidFill>
                  <a:schemeClr val="folHlink"/>
                </a:solidFill>
                <a:cs typeface="+mj-cs"/>
              </a:rPr>
              <a:t>’s</a:t>
            </a:r>
            <a:r>
              <a:rPr lang="en-US" sz="2400" dirty="0" smtClean="0">
                <a:solidFill>
                  <a:schemeClr val="folHlink"/>
                </a:solidFill>
                <a:cs typeface="+mj-cs"/>
              </a:rPr>
              <a:t> QA system circa 2003]</a:t>
            </a:r>
            <a:endParaRPr lang="en-US" sz="3600" dirty="0" smtClean="0">
              <a:cs typeface="+mj-cs"/>
            </a:endParaRPr>
          </a:p>
        </p:txBody>
      </p:sp>
      <p:grpSp>
        <p:nvGrpSpPr>
          <p:cNvPr id="37890" name="Group 3"/>
          <p:cNvGrpSpPr>
            <a:grpSpLocks/>
          </p:cNvGrpSpPr>
          <p:nvPr/>
        </p:nvGrpSpPr>
        <p:grpSpPr bwMode="auto">
          <a:xfrm>
            <a:off x="282575" y="1817688"/>
            <a:ext cx="3409950" cy="3668712"/>
            <a:chOff x="178" y="1145"/>
            <a:chExt cx="2148" cy="2311"/>
          </a:xfrm>
        </p:grpSpPr>
        <p:sp>
          <p:nvSpPr>
            <p:cNvPr id="320516" name="Rectangle 4"/>
            <p:cNvSpPr>
              <a:spLocks noChangeArrowheads="1"/>
            </p:cNvSpPr>
            <p:nvPr/>
          </p:nvSpPr>
          <p:spPr bwMode="auto">
            <a:xfrm>
              <a:off x="816" y="1327"/>
              <a:ext cx="1008" cy="1584"/>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17" name="Text Box 5"/>
            <p:cNvSpPr txBox="1">
              <a:spLocks noChangeArrowheads="1"/>
            </p:cNvSpPr>
            <p:nvPr/>
          </p:nvSpPr>
          <p:spPr bwMode="auto">
            <a:xfrm>
              <a:off x="871" y="1344"/>
              <a:ext cx="888"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400">
                  <a:latin typeface="Arial" charset="0"/>
                  <a:cs typeface="+mn-cs"/>
                </a:rPr>
                <a:t>Question Parse</a:t>
              </a:r>
            </a:p>
          </p:txBody>
        </p:sp>
        <p:sp>
          <p:nvSpPr>
            <p:cNvPr id="320518" name="Text Box 6"/>
            <p:cNvSpPr txBox="1">
              <a:spLocks noChangeArrowheads="1"/>
            </p:cNvSpPr>
            <p:nvPr/>
          </p:nvSpPr>
          <p:spPr bwMode="auto">
            <a:xfrm>
              <a:off x="923" y="1680"/>
              <a:ext cx="76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Semantic</a:t>
              </a:r>
            </a:p>
            <a:p>
              <a:pPr algn="ctr">
                <a:defRPr/>
              </a:pPr>
              <a:r>
                <a:rPr lang="en-US" sz="1200">
                  <a:latin typeface="Arial" charset="0"/>
                  <a:cs typeface="+mn-cs"/>
                </a:rPr>
                <a:t>Transformation</a:t>
              </a:r>
            </a:p>
          </p:txBody>
        </p:sp>
        <p:sp>
          <p:nvSpPr>
            <p:cNvPr id="320519" name="Text Box 7"/>
            <p:cNvSpPr txBox="1">
              <a:spLocks noChangeArrowheads="1"/>
            </p:cNvSpPr>
            <p:nvPr/>
          </p:nvSpPr>
          <p:spPr bwMode="auto">
            <a:xfrm>
              <a:off x="816" y="2093"/>
              <a:ext cx="1009"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a:latin typeface="Arial" charset="0"/>
                  <a:cs typeface="+mn-cs"/>
                </a:rPr>
                <a:t>Recognition of</a:t>
              </a:r>
            </a:p>
            <a:p>
              <a:pPr algn="ctr">
                <a:defRPr/>
              </a:pPr>
              <a:r>
                <a:rPr lang="en-US" sz="1200" dirty="0" smtClean="0">
                  <a:latin typeface="Arial" charset="0"/>
                  <a:cs typeface="+mn-cs"/>
                </a:rPr>
                <a:t>Expected Answer Type (for NER)</a:t>
              </a:r>
              <a:endParaRPr lang="en-US" sz="1200" dirty="0">
                <a:latin typeface="Arial" charset="0"/>
                <a:cs typeface="+mn-cs"/>
              </a:endParaRPr>
            </a:p>
          </p:txBody>
        </p:sp>
        <p:sp>
          <p:nvSpPr>
            <p:cNvPr id="320520" name="Text Box 8"/>
            <p:cNvSpPr txBox="1">
              <a:spLocks noChangeArrowheads="1"/>
            </p:cNvSpPr>
            <p:nvPr/>
          </p:nvSpPr>
          <p:spPr bwMode="auto">
            <a:xfrm>
              <a:off x="816" y="2659"/>
              <a:ext cx="96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Keyword Extraction</a:t>
              </a:r>
            </a:p>
          </p:txBody>
        </p:sp>
        <p:sp>
          <p:nvSpPr>
            <p:cNvPr id="320521" name="Line 9"/>
            <p:cNvSpPr>
              <a:spLocks noChangeShapeType="1"/>
            </p:cNvSpPr>
            <p:nvPr/>
          </p:nvSpPr>
          <p:spPr bwMode="auto">
            <a:xfrm rot="5400000">
              <a:off x="1224" y="1608"/>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2" name="Line 10"/>
            <p:cNvSpPr>
              <a:spLocks noChangeShapeType="1"/>
            </p:cNvSpPr>
            <p:nvPr/>
          </p:nvSpPr>
          <p:spPr bwMode="auto">
            <a:xfrm>
              <a:off x="240" y="1872"/>
              <a:ext cx="57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3" name="Text Box 11"/>
            <p:cNvSpPr txBox="1">
              <a:spLocks noChangeArrowheads="1"/>
            </p:cNvSpPr>
            <p:nvPr/>
          </p:nvSpPr>
          <p:spPr bwMode="auto">
            <a:xfrm>
              <a:off x="178" y="1458"/>
              <a:ext cx="628"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Factoid</a:t>
              </a:r>
            </a:p>
            <a:p>
              <a:pPr>
                <a:defRPr/>
              </a:pPr>
              <a:r>
                <a:rPr lang="en-US" sz="1600">
                  <a:solidFill>
                    <a:srgbClr val="990033"/>
                  </a:solidFill>
                  <a:latin typeface="Arial" charset="0"/>
                  <a:cs typeface="+mn-cs"/>
                </a:rPr>
                <a:t>Question</a:t>
              </a:r>
            </a:p>
          </p:txBody>
        </p:sp>
        <p:sp>
          <p:nvSpPr>
            <p:cNvPr id="320524" name="Line 12"/>
            <p:cNvSpPr>
              <a:spLocks noChangeShapeType="1"/>
            </p:cNvSpPr>
            <p:nvPr/>
          </p:nvSpPr>
          <p:spPr bwMode="auto">
            <a:xfrm rot="5400000">
              <a:off x="1224" y="2040"/>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5" name="Line 13"/>
            <p:cNvSpPr>
              <a:spLocks noChangeShapeType="1"/>
            </p:cNvSpPr>
            <p:nvPr/>
          </p:nvSpPr>
          <p:spPr bwMode="auto">
            <a:xfrm rot="5400000">
              <a:off x="1224" y="2551"/>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6" name="Line 14"/>
            <p:cNvSpPr>
              <a:spLocks noChangeShapeType="1"/>
            </p:cNvSpPr>
            <p:nvPr/>
          </p:nvSpPr>
          <p:spPr bwMode="auto">
            <a:xfrm>
              <a:off x="240" y="2640"/>
              <a:ext cx="57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27" name="Text Box 15"/>
            <p:cNvSpPr txBox="1">
              <a:spLocks noChangeArrowheads="1"/>
            </p:cNvSpPr>
            <p:nvPr/>
          </p:nvSpPr>
          <p:spPr bwMode="auto">
            <a:xfrm>
              <a:off x="192" y="2178"/>
              <a:ext cx="628"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List</a:t>
              </a:r>
            </a:p>
            <a:p>
              <a:pPr>
                <a:defRPr/>
              </a:pPr>
              <a:r>
                <a:rPr lang="en-US" sz="1600">
                  <a:solidFill>
                    <a:srgbClr val="990033"/>
                  </a:solidFill>
                  <a:latin typeface="Arial" charset="0"/>
                  <a:cs typeface="+mn-cs"/>
                </a:rPr>
                <a:t>Question</a:t>
              </a:r>
            </a:p>
          </p:txBody>
        </p:sp>
        <p:grpSp>
          <p:nvGrpSpPr>
            <p:cNvPr id="37970" name="Group 16"/>
            <p:cNvGrpSpPr>
              <a:grpSpLocks/>
            </p:cNvGrpSpPr>
            <p:nvPr/>
          </p:nvGrpSpPr>
          <p:grpSpPr bwMode="auto">
            <a:xfrm>
              <a:off x="432" y="3053"/>
              <a:ext cx="912" cy="403"/>
              <a:chOff x="432" y="2717"/>
              <a:chExt cx="912" cy="403"/>
            </a:xfrm>
          </p:grpSpPr>
          <p:sp>
            <p:nvSpPr>
              <p:cNvPr id="320529" name="Rectangle 17"/>
              <p:cNvSpPr>
                <a:spLocks noChangeArrowheads="1"/>
              </p:cNvSpPr>
              <p:nvPr/>
            </p:nvSpPr>
            <p:spPr bwMode="auto">
              <a:xfrm>
                <a:off x="432" y="2736"/>
                <a:ext cx="912" cy="384"/>
              </a:xfrm>
              <a:prstGeom prst="rect">
                <a:avLst/>
              </a:prstGeom>
              <a:solidFill>
                <a:srgbClr val="D5DCC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0" name="Text Box 18"/>
              <p:cNvSpPr txBox="1">
                <a:spLocks noChangeArrowheads="1"/>
              </p:cNvSpPr>
              <p:nvPr/>
            </p:nvSpPr>
            <p:spPr bwMode="auto">
              <a:xfrm>
                <a:off x="495" y="2717"/>
                <a:ext cx="783" cy="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Named Entity</a:t>
                </a:r>
              </a:p>
              <a:p>
                <a:pPr algn="ctr">
                  <a:defRPr/>
                </a:pPr>
                <a:r>
                  <a:rPr lang="en-US" sz="1200">
                    <a:latin typeface="Arial" charset="0"/>
                    <a:cs typeface="+mn-cs"/>
                  </a:rPr>
                  <a:t>Recognition</a:t>
                </a:r>
              </a:p>
              <a:p>
                <a:pPr algn="ctr">
                  <a:defRPr/>
                </a:pPr>
                <a:r>
                  <a:rPr lang="en-US" sz="1200">
                    <a:latin typeface="Arial" charset="0"/>
                    <a:cs typeface="+mn-cs"/>
                  </a:rPr>
                  <a:t>(CICERO LITE)</a:t>
                </a:r>
              </a:p>
            </p:txBody>
          </p:sp>
        </p:grpSp>
        <p:grpSp>
          <p:nvGrpSpPr>
            <p:cNvPr id="37971" name="Group 19"/>
            <p:cNvGrpSpPr>
              <a:grpSpLocks/>
            </p:cNvGrpSpPr>
            <p:nvPr/>
          </p:nvGrpSpPr>
          <p:grpSpPr bwMode="auto">
            <a:xfrm>
              <a:off x="1510" y="3053"/>
              <a:ext cx="816" cy="403"/>
              <a:chOff x="1510" y="2717"/>
              <a:chExt cx="816" cy="403"/>
            </a:xfrm>
          </p:grpSpPr>
          <p:sp>
            <p:nvSpPr>
              <p:cNvPr id="320532" name="Rectangle 20"/>
              <p:cNvSpPr>
                <a:spLocks noChangeArrowheads="1"/>
              </p:cNvSpPr>
              <p:nvPr/>
            </p:nvSpPr>
            <p:spPr bwMode="auto">
              <a:xfrm>
                <a:off x="1510" y="2736"/>
                <a:ext cx="816" cy="384"/>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3" name="Text Box 21"/>
              <p:cNvSpPr txBox="1">
                <a:spLocks noChangeArrowheads="1"/>
              </p:cNvSpPr>
              <p:nvPr/>
            </p:nvSpPr>
            <p:spPr bwMode="auto">
              <a:xfrm>
                <a:off x="1581" y="2717"/>
                <a:ext cx="676" cy="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Type</a:t>
                </a:r>
              </a:p>
              <a:p>
                <a:pPr algn="ctr">
                  <a:defRPr/>
                </a:pPr>
                <a:r>
                  <a:rPr lang="en-US" sz="1200">
                    <a:latin typeface="Arial" charset="0"/>
                    <a:cs typeface="+mn-cs"/>
                  </a:rPr>
                  <a:t>Hierarchy</a:t>
                </a:r>
              </a:p>
              <a:p>
                <a:pPr algn="ctr">
                  <a:defRPr/>
                </a:pPr>
                <a:r>
                  <a:rPr lang="en-US" sz="1200">
                    <a:latin typeface="Arial" charset="0"/>
                    <a:cs typeface="+mn-cs"/>
                  </a:rPr>
                  <a:t>(WordNet)</a:t>
                </a:r>
              </a:p>
            </p:txBody>
          </p:sp>
        </p:grpSp>
        <p:sp>
          <p:nvSpPr>
            <p:cNvPr id="320534" name="Text Box 22"/>
            <p:cNvSpPr txBox="1">
              <a:spLocks noChangeArrowheads="1"/>
            </p:cNvSpPr>
            <p:nvPr/>
          </p:nvSpPr>
          <p:spPr bwMode="auto">
            <a:xfrm>
              <a:off x="672" y="1145"/>
              <a:ext cx="1149"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Question Processing</a:t>
              </a:r>
            </a:p>
          </p:txBody>
        </p:sp>
        <p:sp>
          <p:nvSpPr>
            <p:cNvPr id="320535" name="Line 23"/>
            <p:cNvSpPr>
              <a:spLocks noChangeShapeType="1"/>
            </p:cNvSpPr>
            <p:nvPr/>
          </p:nvSpPr>
          <p:spPr bwMode="auto">
            <a:xfrm rot="16200000" flipV="1">
              <a:off x="960" y="2976"/>
              <a:ext cx="19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36" name="Line 24"/>
            <p:cNvSpPr>
              <a:spLocks noChangeShapeType="1"/>
            </p:cNvSpPr>
            <p:nvPr/>
          </p:nvSpPr>
          <p:spPr bwMode="auto">
            <a:xfrm rot="16200000" flipV="1">
              <a:off x="1584" y="2976"/>
              <a:ext cx="19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grpSp>
        <p:nvGrpSpPr>
          <p:cNvPr id="37891" name="Group 25"/>
          <p:cNvGrpSpPr>
            <a:grpSpLocks/>
          </p:cNvGrpSpPr>
          <p:nvPr/>
        </p:nvGrpSpPr>
        <p:grpSpPr bwMode="auto">
          <a:xfrm>
            <a:off x="266700" y="5486400"/>
            <a:ext cx="2928938" cy="1371600"/>
            <a:chOff x="168" y="3456"/>
            <a:chExt cx="1845" cy="864"/>
          </a:xfrm>
        </p:grpSpPr>
        <p:sp>
          <p:nvSpPr>
            <p:cNvPr id="320538" name="Rectangle 26"/>
            <p:cNvSpPr>
              <a:spLocks noChangeArrowheads="1"/>
            </p:cNvSpPr>
            <p:nvPr/>
          </p:nvSpPr>
          <p:spPr bwMode="auto">
            <a:xfrm>
              <a:off x="816" y="3648"/>
              <a:ext cx="1008" cy="642"/>
            </a:xfrm>
            <a:prstGeom prst="rect">
              <a:avLst/>
            </a:prstGeom>
            <a:solidFill>
              <a:srgbClr val="FDDFC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39" name="Text Box 27"/>
            <p:cNvSpPr txBox="1">
              <a:spLocks noChangeArrowheads="1"/>
            </p:cNvSpPr>
            <p:nvPr/>
          </p:nvSpPr>
          <p:spPr bwMode="auto">
            <a:xfrm>
              <a:off x="926" y="3619"/>
              <a:ext cx="77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Question Parse</a:t>
              </a:r>
            </a:p>
          </p:txBody>
        </p:sp>
        <p:sp>
          <p:nvSpPr>
            <p:cNvPr id="320540" name="Text Box 28"/>
            <p:cNvSpPr txBox="1">
              <a:spLocks noChangeArrowheads="1"/>
            </p:cNvSpPr>
            <p:nvPr/>
          </p:nvSpPr>
          <p:spPr bwMode="auto">
            <a:xfrm>
              <a:off x="888" y="3907"/>
              <a:ext cx="84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 Matching</a:t>
              </a:r>
            </a:p>
          </p:txBody>
        </p:sp>
        <p:sp>
          <p:nvSpPr>
            <p:cNvPr id="320541" name="Text Box 29"/>
            <p:cNvSpPr txBox="1">
              <a:spLocks noChangeArrowheads="1"/>
            </p:cNvSpPr>
            <p:nvPr/>
          </p:nvSpPr>
          <p:spPr bwMode="auto">
            <a:xfrm>
              <a:off x="816" y="4147"/>
              <a:ext cx="100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Keyword Extraction</a:t>
              </a:r>
            </a:p>
          </p:txBody>
        </p:sp>
        <p:sp>
          <p:nvSpPr>
            <p:cNvPr id="320542" name="Line 30"/>
            <p:cNvSpPr>
              <a:spLocks noChangeShapeType="1"/>
            </p:cNvSpPr>
            <p:nvPr/>
          </p:nvSpPr>
          <p:spPr bwMode="auto">
            <a:xfrm rot="5400000">
              <a:off x="1224" y="3816"/>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3" name="Line 31"/>
            <p:cNvSpPr>
              <a:spLocks noChangeShapeType="1"/>
            </p:cNvSpPr>
            <p:nvPr/>
          </p:nvSpPr>
          <p:spPr bwMode="auto">
            <a:xfrm rot="5400000">
              <a:off x="1224" y="4104"/>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4" name="Text Box 32"/>
            <p:cNvSpPr txBox="1">
              <a:spLocks noChangeArrowheads="1"/>
            </p:cNvSpPr>
            <p:nvPr/>
          </p:nvSpPr>
          <p:spPr bwMode="auto">
            <a:xfrm>
              <a:off x="864" y="3456"/>
              <a:ext cx="1149"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Question Processing</a:t>
              </a:r>
            </a:p>
          </p:txBody>
        </p:sp>
        <p:sp>
          <p:nvSpPr>
            <p:cNvPr id="320545" name="Line 33"/>
            <p:cNvSpPr>
              <a:spLocks noChangeShapeType="1"/>
            </p:cNvSpPr>
            <p:nvPr/>
          </p:nvSpPr>
          <p:spPr bwMode="auto">
            <a:xfrm>
              <a:off x="240" y="3936"/>
              <a:ext cx="57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6" name="Text Box 34"/>
            <p:cNvSpPr txBox="1">
              <a:spLocks noChangeArrowheads="1"/>
            </p:cNvSpPr>
            <p:nvPr/>
          </p:nvSpPr>
          <p:spPr bwMode="auto">
            <a:xfrm>
              <a:off x="168" y="3552"/>
              <a:ext cx="650"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Definition</a:t>
              </a:r>
            </a:p>
            <a:p>
              <a:pPr>
                <a:defRPr/>
              </a:pPr>
              <a:r>
                <a:rPr lang="en-US" sz="1600">
                  <a:solidFill>
                    <a:srgbClr val="990033"/>
                  </a:solidFill>
                  <a:latin typeface="Arial" charset="0"/>
                  <a:cs typeface="+mn-cs"/>
                </a:rPr>
                <a:t>Question</a:t>
              </a:r>
            </a:p>
          </p:txBody>
        </p:sp>
        <p:sp>
          <p:nvSpPr>
            <p:cNvPr id="320547" name="Line 35"/>
            <p:cNvSpPr>
              <a:spLocks noChangeShapeType="1"/>
            </p:cNvSpPr>
            <p:nvPr/>
          </p:nvSpPr>
          <p:spPr bwMode="auto">
            <a:xfrm rot="5400000">
              <a:off x="768" y="3552"/>
              <a:ext cx="19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48" name="Line 36"/>
          <p:cNvSpPr>
            <a:spLocks noChangeShapeType="1"/>
          </p:cNvSpPr>
          <p:nvPr/>
        </p:nvSpPr>
        <p:spPr bwMode="auto">
          <a:xfrm>
            <a:off x="5486400" y="6477000"/>
            <a:ext cx="9906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49" name="Text Box 37"/>
          <p:cNvSpPr txBox="1">
            <a:spLocks noChangeArrowheads="1"/>
          </p:cNvSpPr>
          <p:nvPr/>
        </p:nvSpPr>
        <p:spPr bwMode="auto">
          <a:xfrm>
            <a:off x="8199438" y="5972175"/>
            <a:ext cx="1031875"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Definition</a:t>
            </a:r>
          </a:p>
          <a:p>
            <a:pPr>
              <a:defRPr/>
            </a:pPr>
            <a:r>
              <a:rPr lang="en-US" sz="1600">
                <a:solidFill>
                  <a:srgbClr val="990033"/>
                </a:solidFill>
                <a:latin typeface="Arial" charset="0"/>
                <a:cs typeface="+mn-cs"/>
              </a:rPr>
              <a:t>Answer</a:t>
            </a:r>
          </a:p>
        </p:txBody>
      </p:sp>
      <p:grpSp>
        <p:nvGrpSpPr>
          <p:cNvPr id="37894" name="Group 38"/>
          <p:cNvGrpSpPr>
            <a:grpSpLocks/>
          </p:cNvGrpSpPr>
          <p:nvPr/>
        </p:nvGrpSpPr>
        <p:grpSpPr bwMode="auto">
          <a:xfrm>
            <a:off x="6019800" y="5613400"/>
            <a:ext cx="3124200" cy="1063625"/>
            <a:chOff x="3792" y="3536"/>
            <a:chExt cx="1968" cy="670"/>
          </a:xfrm>
        </p:grpSpPr>
        <p:sp>
          <p:nvSpPr>
            <p:cNvPr id="320551" name="Rectangle 39"/>
            <p:cNvSpPr>
              <a:spLocks noChangeArrowheads="1"/>
            </p:cNvSpPr>
            <p:nvPr/>
          </p:nvSpPr>
          <p:spPr bwMode="auto">
            <a:xfrm>
              <a:off x="3936" y="3744"/>
              <a:ext cx="1248" cy="462"/>
            </a:xfrm>
            <a:prstGeom prst="rect">
              <a:avLst/>
            </a:prstGeom>
            <a:solidFill>
              <a:srgbClr val="FDDFC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52" name="Text Box 40"/>
            <p:cNvSpPr txBox="1">
              <a:spLocks noChangeArrowheads="1"/>
            </p:cNvSpPr>
            <p:nvPr/>
          </p:nvSpPr>
          <p:spPr bwMode="auto">
            <a:xfrm>
              <a:off x="4160" y="3727"/>
              <a:ext cx="89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Extraction</a:t>
              </a:r>
            </a:p>
          </p:txBody>
        </p:sp>
        <p:sp>
          <p:nvSpPr>
            <p:cNvPr id="320553" name="Text Box 41"/>
            <p:cNvSpPr txBox="1">
              <a:spLocks noChangeArrowheads="1"/>
            </p:cNvSpPr>
            <p:nvPr/>
          </p:nvSpPr>
          <p:spPr bwMode="auto">
            <a:xfrm>
              <a:off x="4182" y="4015"/>
              <a:ext cx="84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 Matching</a:t>
              </a:r>
            </a:p>
          </p:txBody>
        </p:sp>
        <p:sp>
          <p:nvSpPr>
            <p:cNvPr id="320554" name="Line 42"/>
            <p:cNvSpPr>
              <a:spLocks noChangeShapeType="1"/>
            </p:cNvSpPr>
            <p:nvPr/>
          </p:nvSpPr>
          <p:spPr bwMode="auto">
            <a:xfrm rot="5400000">
              <a:off x="4488" y="3960"/>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55" name="Text Box 43"/>
            <p:cNvSpPr txBox="1">
              <a:spLocks noChangeArrowheads="1"/>
            </p:cNvSpPr>
            <p:nvPr/>
          </p:nvSpPr>
          <p:spPr bwMode="auto">
            <a:xfrm>
              <a:off x="3792" y="3536"/>
              <a:ext cx="1573"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Definition Answer Processing</a:t>
              </a:r>
            </a:p>
          </p:txBody>
        </p:sp>
        <p:sp>
          <p:nvSpPr>
            <p:cNvPr id="320556" name="Line 44"/>
            <p:cNvSpPr>
              <a:spLocks noChangeShapeType="1"/>
            </p:cNvSpPr>
            <p:nvPr/>
          </p:nvSpPr>
          <p:spPr bwMode="auto">
            <a:xfrm>
              <a:off x="5184" y="4128"/>
              <a:ext cx="57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57" name="Freeform 45"/>
          <p:cNvSpPr>
            <a:spLocks/>
          </p:cNvSpPr>
          <p:nvPr/>
        </p:nvSpPr>
        <p:spPr bwMode="auto">
          <a:xfrm>
            <a:off x="5638800" y="3276600"/>
            <a:ext cx="609600" cy="2819400"/>
          </a:xfrm>
          <a:custGeom>
            <a:avLst/>
            <a:gdLst>
              <a:gd name="T0" fmla="*/ 0 w 384"/>
              <a:gd name="T1" fmla="*/ 0 h 1776"/>
              <a:gd name="T2" fmla="*/ 144 w 384"/>
              <a:gd name="T3" fmla="*/ 0 h 1776"/>
              <a:gd name="T4" fmla="*/ 144 w 384"/>
              <a:gd name="T5" fmla="*/ 1776 h 1776"/>
              <a:gd name="T6" fmla="*/ 384 w 384"/>
              <a:gd name="T7" fmla="*/ 1776 h 1776"/>
            </a:gdLst>
            <a:ahLst/>
            <a:cxnLst>
              <a:cxn ang="0">
                <a:pos x="T0" y="T1"/>
              </a:cxn>
              <a:cxn ang="0">
                <a:pos x="T2" y="T3"/>
              </a:cxn>
              <a:cxn ang="0">
                <a:pos x="T4" y="T5"/>
              </a:cxn>
              <a:cxn ang="0">
                <a:pos x="T6" y="T7"/>
              </a:cxn>
            </a:cxnLst>
            <a:rect l="0" t="0" r="r" b="b"/>
            <a:pathLst>
              <a:path w="384" h="1776">
                <a:moveTo>
                  <a:pt x="0" y="0"/>
                </a:moveTo>
                <a:lnTo>
                  <a:pt x="144" y="0"/>
                </a:lnTo>
                <a:lnTo>
                  <a:pt x="144" y="1776"/>
                </a:lnTo>
                <a:lnTo>
                  <a:pt x="384" y="1776"/>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37896" name="Group 46"/>
          <p:cNvGrpSpPr>
            <a:grpSpLocks/>
          </p:cNvGrpSpPr>
          <p:nvPr/>
        </p:nvGrpSpPr>
        <p:grpSpPr bwMode="auto">
          <a:xfrm>
            <a:off x="6200775" y="4448175"/>
            <a:ext cx="2944813" cy="1114425"/>
            <a:chOff x="3906" y="2802"/>
            <a:chExt cx="1855" cy="702"/>
          </a:xfrm>
        </p:grpSpPr>
        <p:grpSp>
          <p:nvGrpSpPr>
            <p:cNvPr id="37934" name="Group 47"/>
            <p:cNvGrpSpPr>
              <a:grpSpLocks/>
            </p:cNvGrpSpPr>
            <p:nvPr/>
          </p:nvGrpSpPr>
          <p:grpSpPr bwMode="auto">
            <a:xfrm>
              <a:off x="3936" y="3025"/>
              <a:ext cx="1248" cy="479"/>
              <a:chOff x="3936" y="2767"/>
              <a:chExt cx="1248" cy="479"/>
            </a:xfrm>
          </p:grpSpPr>
          <p:sp>
            <p:nvSpPr>
              <p:cNvPr id="320560" name="Rectangle 48"/>
              <p:cNvSpPr>
                <a:spLocks noChangeArrowheads="1"/>
              </p:cNvSpPr>
              <p:nvPr/>
            </p:nvSpPr>
            <p:spPr bwMode="auto">
              <a:xfrm>
                <a:off x="3936" y="2784"/>
                <a:ext cx="1248" cy="462"/>
              </a:xfrm>
              <a:prstGeom prst="rect">
                <a:avLst/>
              </a:prstGeom>
              <a:solidFill>
                <a:srgbClr val="D5DCC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61" name="Text Box 49"/>
              <p:cNvSpPr txBox="1">
                <a:spLocks noChangeArrowheads="1"/>
              </p:cNvSpPr>
              <p:nvPr/>
            </p:nvSpPr>
            <p:spPr bwMode="auto">
              <a:xfrm>
                <a:off x="4160" y="2767"/>
                <a:ext cx="89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Answer Extraction</a:t>
                </a:r>
              </a:p>
            </p:txBody>
          </p:sp>
          <p:sp>
            <p:nvSpPr>
              <p:cNvPr id="320562" name="Text Box 50"/>
              <p:cNvSpPr txBox="1">
                <a:spLocks noChangeArrowheads="1"/>
              </p:cNvSpPr>
              <p:nvPr/>
            </p:nvSpPr>
            <p:spPr bwMode="auto">
              <a:xfrm>
                <a:off x="4185" y="3055"/>
                <a:ext cx="82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Threshold Cutoff</a:t>
                </a:r>
              </a:p>
            </p:txBody>
          </p:sp>
          <p:sp>
            <p:nvSpPr>
              <p:cNvPr id="320563" name="Line 51"/>
              <p:cNvSpPr>
                <a:spLocks noChangeShapeType="1"/>
              </p:cNvSpPr>
              <p:nvPr/>
            </p:nvSpPr>
            <p:spPr bwMode="auto">
              <a:xfrm rot="5400000">
                <a:off x="4488" y="3000"/>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64" name="Text Box 52"/>
            <p:cNvSpPr txBox="1">
              <a:spLocks noChangeArrowheads="1"/>
            </p:cNvSpPr>
            <p:nvPr/>
          </p:nvSpPr>
          <p:spPr bwMode="auto">
            <a:xfrm>
              <a:off x="3906" y="2880"/>
              <a:ext cx="1280"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List Answer Processing</a:t>
              </a:r>
            </a:p>
          </p:txBody>
        </p:sp>
        <p:sp>
          <p:nvSpPr>
            <p:cNvPr id="320565" name="Text Box 53"/>
            <p:cNvSpPr txBox="1">
              <a:spLocks noChangeArrowheads="1"/>
            </p:cNvSpPr>
            <p:nvPr/>
          </p:nvSpPr>
          <p:spPr bwMode="auto">
            <a:xfrm>
              <a:off x="5218" y="2802"/>
              <a:ext cx="543"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solidFill>
                    <a:srgbClr val="990033"/>
                  </a:solidFill>
                  <a:latin typeface="Arial" charset="0"/>
                  <a:cs typeface="+mn-cs"/>
                </a:rPr>
                <a:t>List</a:t>
              </a:r>
            </a:p>
            <a:p>
              <a:pPr>
                <a:defRPr/>
              </a:pPr>
              <a:r>
                <a:rPr lang="en-US" sz="1600">
                  <a:solidFill>
                    <a:srgbClr val="990033"/>
                  </a:solidFill>
                  <a:latin typeface="Arial" charset="0"/>
                  <a:cs typeface="+mn-cs"/>
                </a:rPr>
                <a:t>Answer</a:t>
              </a:r>
            </a:p>
          </p:txBody>
        </p:sp>
        <p:sp>
          <p:nvSpPr>
            <p:cNvPr id="320566" name="Line 54"/>
            <p:cNvSpPr>
              <a:spLocks noChangeShapeType="1"/>
            </p:cNvSpPr>
            <p:nvPr/>
          </p:nvSpPr>
          <p:spPr bwMode="auto">
            <a:xfrm>
              <a:off x="5184" y="3168"/>
              <a:ext cx="57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67" name="Freeform 55"/>
          <p:cNvSpPr>
            <a:spLocks/>
          </p:cNvSpPr>
          <p:nvPr/>
        </p:nvSpPr>
        <p:spPr bwMode="auto">
          <a:xfrm>
            <a:off x="5638800" y="2743200"/>
            <a:ext cx="609600" cy="2438400"/>
          </a:xfrm>
          <a:custGeom>
            <a:avLst/>
            <a:gdLst>
              <a:gd name="T0" fmla="*/ 0 w 384"/>
              <a:gd name="T1" fmla="*/ 0 h 1632"/>
              <a:gd name="T2" fmla="*/ 240 w 384"/>
              <a:gd name="T3" fmla="*/ 0 h 1632"/>
              <a:gd name="T4" fmla="*/ 240 w 384"/>
              <a:gd name="T5" fmla="*/ 1632 h 1632"/>
              <a:gd name="T6" fmla="*/ 384 w 384"/>
              <a:gd name="T7" fmla="*/ 1632 h 1632"/>
            </a:gdLst>
            <a:ahLst/>
            <a:cxnLst>
              <a:cxn ang="0">
                <a:pos x="T0" y="T1"/>
              </a:cxn>
              <a:cxn ang="0">
                <a:pos x="T2" y="T3"/>
              </a:cxn>
              <a:cxn ang="0">
                <a:pos x="T4" y="T5"/>
              </a:cxn>
              <a:cxn ang="0">
                <a:pos x="T6" y="T7"/>
              </a:cxn>
            </a:cxnLst>
            <a:rect l="0" t="0" r="r" b="b"/>
            <a:pathLst>
              <a:path w="384" h="1632">
                <a:moveTo>
                  <a:pt x="0" y="0"/>
                </a:moveTo>
                <a:lnTo>
                  <a:pt x="240" y="0"/>
                </a:lnTo>
                <a:lnTo>
                  <a:pt x="240" y="1632"/>
                </a:lnTo>
                <a:lnTo>
                  <a:pt x="384" y="1632"/>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37898" name="Group 56"/>
          <p:cNvGrpSpPr>
            <a:grpSpLocks/>
          </p:cNvGrpSpPr>
          <p:nvPr/>
        </p:nvGrpSpPr>
        <p:grpSpPr bwMode="auto">
          <a:xfrm>
            <a:off x="6019800" y="1879600"/>
            <a:ext cx="3125788" cy="2692400"/>
            <a:chOff x="3792" y="1184"/>
            <a:chExt cx="1969" cy="1696"/>
          </a:xfrm>
        </p:grpSpPr>
        <p:sp>
          <p:nvSpPr>
            <p:cNvPr id="320569" name="Rectangle 57"/>
            <p:cNvSpPr>
              <a:spLocks noChangeArrowheads="1"/>
            </p:cNvSpPr>
            <p:nvPr/>
          </p:nvSpPr>
          <p:spPr bwMode="auto">
            <a:xfrm>
              <a:off x="3924" y="1392"/>
              <a:ext cx="1248" cy="148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70" name="Text Box 58"/>
            <p:cNvSpPr txBox="1">
              <a:spLocks noChangeArrowheads="1"/>
            </p:cNvSpPr>
            <p:nvPr/>
          </p:nvSpPr>
          <p:spPr bwMode="auto">
            <a:xfrm>
              <a:off x="3970" y="1375"/>
              <a:ext cx="1202" cy="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dirty="0">
                  <a:latin typeface="Arial" charset="0"/>
                  <a:cs typeface="+mn-cs"/>
                </a:rPr>
                <a:t>Answer </a:t>
              </a:r>
              <a:r>
                <a:rPr lang="en-US" sz="1200" dirty="0" smtClean="0">
                  <a:latin typeface="Arial" charset="0"/>
                  <a:cs typeface="+mn-cs"/>
                </a:rPr>
                <a:t>Extraction (NER)</a:t>
              </a:r>
              <a:endParaRPr lang="en-US" sz="1200" dirty="0">
                <a:latin typeface="Arial" charset="0"/>
                <a:cs typeface="+mn-cs"/>
              </a:endParaRPr>
            </a:p>
          </p:txBody>
        </p:sp>
        <p:sp>
          <p:nvSpPr>
            <p:cNvPr id="320571" name="Text Box 59"/>
            <p:cNvSpPr txBox="1">
              <a:spLocks noChangeArrowheads="1"/>
            </p:cNvSpPr>
            <p:nvPr/>
          </p:nvSpPr>
          <p:spPr bwMode="auto">
            <a:xfrm>
              <a:off x="4049" y="1663"/>
              <a:ext cx="1021"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dirty="0">
                  <a:latin typeface="Arial" charset="0"/>
                  <a:cs typeface="+mn-cs"/>
                </a:rPr>
                <a:t>Answer </a:t>
              </a:r>
              <a:r>
                <a:rPr lang="en-US" sz="1200" dirty="0" smtClean="0">
                  <a:latin typeface="Arial" charset="0"/>
                  <a:cs typeface="+mn-cs"/>
                </a:rPr>
                <a:t>Justification</a:t>
              </a:r>
            </a:p>
            <a:p>
              <a:pPr algn="ctr">
                <a:defRPr/>
              </a:pPr>
              <a:r>
                <a:rPr lang="en-US" sz="1200" dirty="0" smtClean="0">
                  <a:cs typeface="+mn-cs"/>
                </a:rPr>
                <a:t>(alignment, relations)</a:t>
              </a:r>
              <a:endParaRPr lang="en-US" sz="1200" dirty="0">
                <a:latin typeface="Arial" charset="0"/>
                <a:cs typeface="+mn-cs"/>
              </a:endParaRPr>
            </a:p>
          </p:txBody>
        </p:sp>
        <p:sp>
          <p:nvSpPr>
            <p:cNvPr id="320572" name="Text Box 60"/>
            <p:cNvSpPr txBox="1">
              <a:spLocks noChangeArrowheads="1"/>
            </p:cNvSpPr>
            <p:nvPr/>
          </p:nvSpPr>
          <p:spPr bwMode="auto">
            <a:xfrm>
              <a:off x="3972" y="2083"/>
              <a:ext cx="120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a:latin typeface="Arial" charset="0"/>
                  <a:cs typeface="+mn-cs"/>
                </a:rPr>
                <a:t>Answer </a:t>
              </a:r>
              <a:r>
                <a:rPr lang="en-US" sz="1200" dirty="0" err="1">
                  <a:latin typeface="Arial" charset="0"/>
                  <a:cs typeface="+mn-cs"/>
                </a:rPr>
                <a:t>Reranking</a:t>
              </a:r>
              <a:endParaRPr lang="en-US" sz="1200" dirty="0">
                <a:latin typeface="Arial" charset="0"/>
                <a:cs typeface="+mn-cs"/>
              </a:endParaRPr>
            </a:p>
          </p:txBody>
        </p:sp>
        <p:sp>
          <p:nvSpPr>
            <p:cNvPr id="320573" name="Text Box 61"/>
            <p:cNvSpPr txBox="1">
              <a:spLocks noChangeArrowheads="1"/>
            </p:cNvSpPr>
            <p:nvPr/>
          </p:nvSpPr>
          <p:spPr bwMode="auto">
            <a:xfrm>
              <a:off x="4020" y="2256"/>
              <a:ext cx="1056" cy="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dirty="0" smtClean="0">
                  <a:latin typeface="Arial" charset="0"/>
                  <a:cs typeface="+mn-cs"/>
                </a:rPr>
                <a:t>(</a:t>
              </a:r>
              <a:r>
                <a:rPr lang="en-US" sz="1200" dirty="0" smtClean="0">
                  <a:cs typeface="+mn-cs"/>
                </a:rPr>
                <a:t>~ </a:t>
              </a:r>
              <a:r>
                <a:rPr lang="en-US" sz="1200" dirty="0" smtClean="0">
                  <a:latin typeface="Arial" charset="0"/>
                  <a:cs typeface="+mn-cs"/>
                </a:rPr>
                <a:t>Theorem </a:t>
              </a:r>
              <a:r>
                <a:rPr lang="en-US" sz="1200" dirty="0" err="1" smtClean="0">
                  <a:latin typeface="Arial" charset="0"/>
                  <a:cs typeface="+mn-cs"/>
                </a:rPr>
                <a:t>Prover</a:t>
              </a:r>
              <a:r>
                <a:rPr lang="en-US" sz="1200" dirty="0" smtClean="0">
                  <a:latin typeface="Arial" charset="0"/>
                  <a:cs typeface="+mn-cs"/>
                </a:rPr>
                <a:t>)</a:t>
              </a:r>
              <a:endParaRPr lang="en-US" sz="1200" dirty="0">
                <a:latin typeface="Arial" charset="0"/>
                <a:cs typeface="+mn-cs"/>
              </a:endParaRPr>
            </a:p>
          </p:txBody>
        </p:sp>
        <p:sp>
          <p:nvSpPr>
            <p:cNvPr id="320574" name="Line 62"/>
            <p:cNvSpPr>
              <a:spLocks noChangeShapeType="1"/>
            </p:cNvSpPr>
            <p:nvPr/>
          </p:nvSpPr>
          <p:spPr bwMode="auto">
            <a:xfrm rot="5400000">
              <a:off x="4476" y="1608"/>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5" name="Line 63"/>
            <p:cNvSpPr>
              <a:spLocks noChangeShapeType="1"/>
            </p:cNvSpPr>
            <p:nvPr/>
          </p:nvSpPr>
          <p:spPr bwMode="auto">
            <a:xfrm rot="5400000">
              <a:off x="4476" y="2040"/>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6" name="Text Box 64"/>
            <p:cNvSpPr txBox="1">
              <a:spLocks noChangeArrowheads="1"/>
            </p:cNvSpPr>
            <p:nvPr/>
          </p:nvSpPr>
          <p:spPr bwMode="auto">
            <a:xfrm>
              <a:off x="3792" y="1184"/>
              <a:ext cx="1473"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Factoid Answer Processing</a:t>
              </a:r>
            </a:p>
          </p:txBody>
        </p:sp>
        <p:sp>
          <p:nvSpPr>
            <p:cNvPr id="320577" name="Text Box 65"/>
            <p:cNvSpPr txBox="1">
              <a:spLocks noChangeArrowheads="1"/>
            </p:cNvSpPr>
            <p:nvPr/>
          </p:nvSpPr>
          <p:spPr bwMode="auto">
            <a:xfrm>
              <a:off x="3972" y="2544"/>
              <a:ext cx="115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Axiomatic Knowledge Base</a:t>
              </a:r>
            </a:p>
          </p:txBody>
        </p:sp>
        <p:sp>
          <p:nvSpPr>
            <p:cNvPr id="320578" name="Line 66"/>
            <p:cNvSpPr>
              <a:spLocks noChangeShapeType="1"/>
            </p:cNvSpPr>
            <p:nvPr/>
          </p:nvSpPr>
          <p:spPr bwMode="auto">
            <a:xfrm>
              <a:off x="5136" y="2208"/>
              <a:ext cx="624"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79" name="Text Box 67"/>
            <p:cNvSpPr txBox="1">
              <a:spLocks noChangeArrowheads="1"/>
            </p:cNvSpPr>
            <p:nvPr/>
          </p:nvSpPr>
          <p:spPr bwMode="auto">
            <a:xfrm>
              <a:off x="5218" y="1794"/>
              <a:ext cx="543"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dirty="0">
                  <a:solidFill>
                    <a:srgbClr val="990033"/>
                  </a:solidFill>
                  <a:latin typeface="Arial" charset="0"/>
                  <a:cs typeface="+mn-cs"/>
                </a:rPr>
                <a:t>Factoid</a:t>
              </a:r>
            </a:p>
            <a:p>
              <a:pPr algn="ctr">
                <a:defRPr/>
              </a:pPr>
              <a:r>
                <a:rPr lang="en-US" sz="1600" dirty="0">
                  <a:solidFill>
                    <a:srgbClr val="990033"/>
                  </a:solidFill>
                  <a:latin typeface="Arial" charset="0"/>
                  <a:cs typeface="+mn-cs"/>
                </a:rPr>
                <a:t>Answer</a:t>
              </a:r>
            </a:p>
          </p:txBody>
        </p:sp>
        <p:sp>
          <p:nvSpPr>
            <p:cNvPr id="320580" name="Freeform 68"/>
            <p:cNvSpPr>
              <a:spLocks/>
            </p:cNvSpPr>
            <p:nvPr/>
          </p:nvSpPr>
          <p:spPr bwMode="auto">
            <a:xfrm>
              <a:off x="3984" y="1824"/>
              <a:ext cx="192" cy="528"/>
            </a:xfrm>
            <a:custGeom>
              <a:avLst/>
              <a:gdLst>
                <a:gd name="T0" fmla="*/ 96 w 192"/>
                <a:gd name="T1" fmla="*/ 528 h 528"/>
                <a:gd name="T2" fmla="*/ 0 w 192"/>
                <a:gd name="T3" fmla="*/ 528 h 528"/>
                <a:gd name="T4" fmla="*/ 0 w 192"/>
                <a:gd name="T5" fmla="*/ 144 h 528"/>
                <a:gd name="T6" fmla="*/ 192 w 192"/>
                <a:gd name="T7" fmla="*/ 144 h 528"/>
                <a:gd name="T8" fmla="*/ 192 w 192"/>
                <a:gd name="T9" fmla="*/ 0 h 528"/>
              </a:gdLst>
              <a:ahLst/>
              <a:cxnLst>
                <a:cxn ang="0">
                  <a:pos x="T0" y="T1"/>
                </a:cxn>
                <a:cxn ang="0">
                  <a:pos x="T2" y="T3"/>
                </a:cxn>
                <a:cxn ang="0">
                  <a:pos x="T4" y="T5"/>
                </a:cxn>
                <a:cxn ang="0">
                  <a:pos x="T6" y="T7"/>
                </a:cxn>
                <a:cxn ang="0">
                  <a:pos x="T8" y="T9"/>
                </a:cxn>
              </a:cxnLst>
              <a:rect l="0" t="0" r="r" b="b"/>
              <a:pathLst>
                <a:path w="192" h="528">
                  <a:moveTo>
                    <a:pt x="96" y="528"/>
                  </a:moveTo>
                  <a:lnTo>
                    <a:pt x="0" y="528"/>
                  </a:lnTo>
                  <a:lnTo>
                    <a:pt x="0" y="144"/>
                  </a:lnTo>
                  <a:lnTo>
                    <a:pt x="192" y="144"/>
                  </a:lnTo>
                  <a:lnTo>
                    <a:pt x="192" y="0"/>
                  </a:ln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1" name="Line 69"/>
            <p:cNvSpPr>
              <a:spLocks noChangeShapeType="1"/>
            </p:cNvSpPr>
            <p:nvPr/>
          </p:nvSpPr>
          <p:spPr bwMode="auto">
            <a:xfrm rot="16200000" flipV="1">
              <a:off x="4440" y="2472"/>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sp>
        <p:nvSpPr>
          <p:cNvPr id="320582" name="Line 70"/>
          <p:cNvSpPr>
            <a:spLocks noChangeShapeType="1"/>
          </p:cNvSpPr>
          <p:nvPr/>
        </p:nvSpPr>
        <p:spPr bwMode="auto">
          <a:xfrm>
            <a:off x="5486400" y="2438400"/>
            <a:ext cx="7620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3" name="Text Box 71"/>
          <p:cNvSpPr txBox="1">
            <a:spLocks noChangeArrowheads="1"/>
          </p:cNvSpPr>
          <p:nvPr/>
        </p:nvSpPr>
        <p:spPr bwMode="auto">
          <a:xfrm>
            <a:off x="4343400" y="3322638"/>
            <a:ext cx="1601788" cy="63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Multiple</a:t>
            </a:r>
          </a:p>
          <a:p>
            <a:pPr algn="ctr">
              <a:defRPr/>
            </a:pPr>
            <a:r>
              <a:rPr lang="en-US" sz="1200">
                <a:latin typeface="Arial" charset="0"/>
                <a:cs typeface="+mn-cs"/>
              </a:rPr>
              <a:t>Definition</a:t>
            </a:r>
          </a:p>
          <a:p>
            <a:pPr algn="ctr">
              <a:defRPr/>
            </a:pPr>
            <a:r>
              <a:rPr lang="en-US" sz="1200">
                <a:latin typeface="Arial" charset="0"/>
                <a:cs typeface="+mn-cs"/>
              </a:rPr>
              <a:t>Passages</a:t>
            </a:r>
          </a:p>
        </p:txBody>
      </p:sp>
      <p:grpSp>
        <p:nvGrpSpPr>
          <p:cNvPr id="37901" name="Group 72"/>
          <p:cNvGrpSpPr>
            <a:grpSpLocks/>
          </p:cNvGrpSpPr>
          <p:nvPr/>
        </p:nvGrpSpPr>
        <p:grpSpPr bwMode="auto">
          <a:xfrm>
            <a:off x="2743200" y="1752600"/>
            <a:ext cx="3048000" cy="5029200"/>
            <a:chOff x="1728" y="1104"/>
            <a:chExt cx="1920" cy="3168"/>
          </a:xfrm>
        </p:grpSpPr>
        <p:sp>
          <p:nvSpPr>
            <p:cNvPr id="320585" name="Rectangle 73"/>
            <p:cNvSpPr>
              <a:spLocks noChangeArrowheads="1"/>
            </p:cNvSpPr>
            <p:nvPr/>
          </p:nvSpPr>
          <p:spPr bwMode="auto">
            <a:xfrm>
              <a:off x="2640" y="3984"/>
              <a:ext cx="816" cy="270"/>
            </a:xfrm>
            <a:prstGeom prst="rect">
              <a:avLst/>
            </a:prstGeom>
            <a:solidFill>
              <a:srgbClr val="D5DCC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86" name="Text Box 74"/>
            <p:cNvSpPr txBox="1">
              <a:spLocks noChangeArrowheads="1"/>
            </p:cNvSpPr>
            <p:nvPr/>
          </p:nvSpPr>
          <p:spPr bwMode="auto">
            <a:xfrm>
              <a:off x="2763" y="3984"/>
              <a:ext cx="575"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Pattern</a:t>
              </a:r>
            </a:p>
            <a:p>
              <a:pPr algn="ctr">
                <a:defRPr/>
              </a:pPr>
              <a:r>
                <a:rPr lang="en-US" sz="1200">
                  <a:latin typeface="Arial" charset="0"/>
                  <a:cs typeface="+mn-cs"/>
                </a:rPr>
                <a:t>Repository</a:t>
              </a:r>
            </a:p>
          </p:txBody>
        </p:sp>
        <p:sp>
          <p:nvSpPr>
            <p:cNvPr id="320587" name="Freeform 75"/>
            <p:cNvSpPr>
              <a:spLocks/>
            </p:cNvSpPr>
            <p:nvPr/>
          </p:nvSpPr>
          <p:spPr bwMode="auto">
            <a:xfrm>
              <a:off x="1824" y="3792"/>
              <a:ext cx="816" cy="288"/>
            </a:xfrm>
            <a:custGeom>
              <a:avLst/>
              <a:gdLst>
                <a:gd name="T0" fmla="*/ 816 w 816"/>
                <a:gd name="T1" fmla="*/ 288 h 288"/>
                <a:gd name="T2" fmla="*/ 480 w 816"/>
                <a:gd name="T3" fmla="*/ 288 h 288"/>
                <a:gd name="T4" fmla="*/ 480 w 816"/>
                <a:gd name="T5" fmla="*/ 0 h 288"/>
                <a:gd name="T6" fmla="*/ 0 w 816"/>
                <a:gd name="T7" fmla="*/ 0 h 288"/>
              </a:gdLst>
              <a:ahLst/>
              <a:cxnLst>
                <a:cxn ang="0">
                  <a:pos x="T0" y="T1"/>
                </a:cxn>
                <a:cxn ang="0">
                  <a:pos x="T2" y="T3"/>
                </a:cxn>
                <a:cxn ang="0">
                  <a:pos x="T4" y="T5"/>
                </a:cxn>
                <a:cxn ang="0">
                  <a:pos x="T6" y="T7"/>
                </a:cxn>
              </a:cxnLst>
              <a:rect l="0" t="0" r="r" b="b"/>
              <a:pathLst>
                <a:path w="816" h="288">
                  <a:moveTo>
                    <a:pt x="816" y="288"/>
                  </a:moveTo>
                  <a:lnTo>
                    <a:pt x="480" y="288"/>
                  </a:lnTo>
                  <a:lnTo>
                    <a:pt x="480" y="0"/>
                  </a:lnTo>
                  <a:lnTo>
                    <a:pt x="0" y="0"/>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8" name="Freeform 76"/>
            <p:cNvSpPr>
              <a:spLocks/>
            </p:cNvSpPr>
            <p:nvPr/>
          </p:nvSpPr>
          <p:spPr bwMode="auto">
            <a:xfrm>
              <a:off x="1824" y="3120"/>
              <a:ext cx="672" cy="1104"/>
            </a:xfrm>
            <a:custGeom>
              <a:avLst/>
              <a:gdLst>
                <a:gd name="T0" fmla="*/ 0 w 672"/>
                <a:gd name="T1" fmla="*/ 1104 h 1104"/>
                <a:gd name="T2" fmla="*/ 672 w 672"/>
                <a:gd name="T3" fmla="*/ 1104 h 1104"/>
                <a:gd name="T4" fmla="*/ 672 w 672"/>
                <a:gd name="T5" fmla="*/ 0 h 1104"/>
              </a:gdLst>
              <a:ahLst/>
              <a:cxnLst>
                <a:cxn ang="0">
                  <a:pos x="T0" y="T1"/>
                </a:cxn>
                <a:cxn ang="0">
                  <a:pos x="T2" y="T3"/>
                </a:cxn>
                <a:cxn ang="0">
                  <a:pos x="T4" y="T5"/>
                </a:cxn>
              </a:cxnLst>
              <a:rect l="0" t="0" r="r" b="b"/>
              <a:pathLst>
                <a:path w="672" h="1104">
                  <a:moveTo>
                    <a:pt x="0" y="1104"/>
                  </a:moveTo>
                  <a:lnTo>
                    <a:pt x="672" y="1104"/>
                  </a:lnTo>
                  <a:lnTo>
                    <a:pt x="672" y="0"/>
                  </a:lnTo>
                </a:path>
              </a:pathLst>
            </a:custGeom>
            <a:noFill/>
            <a:ln w="1905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89" name="Rectangle 77"/>
            <p:cNvSpPr>
              <a:spLocks noChangeArrowheads="1"/>
            </p:cNvSpPr>
            <p:nvPr/>
          </p:nvSpPr>
          <p:spPr bwMode="auto">
            <a:xfrm>
              <a:off x="2400" y="1248"/>
              <a:ext cx="1248" cy="187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20590" name="Text Box 78"/>
            <p:cNvSpPr txBox="1">
              <a:spLocks noChangeArrowheads="1"/>
            </p:cNvSpPr>
            <p:nvPr/>
          </p:nvSpPr>
          <p:spPr bwMode="auto">
            <a:xfrm>
              <a:off x="2596" y="1248"/>
              <a:ext cx="72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Single Factoid</a:t>
              </a:r>
            </a:p>
            <a:p>
              <a:pPr algn="ctr">
                <a:defRPr/>
              </a:pPr>
              <a:r>
                <a:rPr lang="en-US" sz="1200">
                  <a:latin typeface="Arial" charset="0"/>
                  <a:cs typeface="+mn-cs"/>
                </a:rPr>
                <a:t>Passages</a:t>
              </a:r>
            </a:p>
          </p:txBody>
        </p:sp>
        <p:sp>
          <p:nvSpPr>
            <p:cNvPr id="320591" name="Text Box 79"/>
            <p:cNvSpPr txBox="1">
              <a:spLocks noChangeArrowheads="1"/>
            </p:cNvSpPr>
            <p:nvPr/>
          </p:nvSpPr>
          <p:spPr bwMode="auto">
            <a:xfrm>
              <a:off x="2831" y="1613"/>
              <a:ext cx="538" cy="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200">
                  <a:latin typeface="Arial" charset="0"/>
                  <a:cs typeface="+mn-cs"/>
                </a:rPr>
                <a:t>Multiple</a:t>
              </a:r>
            </a:p>
            <a:p>
              <a:pPr algn="ctr">
                <a:defRPr/>
              </a:pPr>
              <a:r>
                <a:rPr lang="en-US" sz="1200">
                  <a:latin typeface="Arial" charset="0"/>
                  <a:cs typeface="+mn-cs"/>
                </a:rPr>
                <a:t>List</a:t>
              </a:r>
            </a:p>
            <a:p>
              <a:pPr algn="ctr">
                <a:defRPr/>
              </a:pPr>
              <a:r>
                <a:rPr lang="en-US" sz="1200">
                  <a:latin typeface="Arial" charset="0"/>
                  <a:cs typeface="+mn-cs"/>
                </a:rPr>
                <a:t>Passages</a:t>
              </a:r>
            </a:p>
          </p:txBody>
        </p:sp>
        <p:sp>
          <p:nvSpPr>
            <p:cNvPr id="320592" name="Text Box 80"/>
            <p:cNvSpPr txBox="1">
              <a:spLocks noChangeArrowheads="1"/>
            </p:cNvSpPr>
            <p:nvPr/>
          </p:nvSpPr>
          <p:spPr bwMode="auto">
            <a:xfrm>
              <a:off x="2544" y="2611"/>
              <a:ext cx="96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Passage Retrieval</a:t>
              </a:r>
            </a:p>
          </p:txBody>
        </p:sp>
        <p:sp>
          <p:nvSpPr>
            <p:cNvPr id="320593" name="Text Box 81"/>
            <p:cNvSpPr txBox="1">
              <a:spLocks noChangeArrowheads="1"/>
            </p:cNvSpPr>
            <p:nvPr/>
          </p:nvSpPr>
          <p:spPr bwMode="auto">
            <a:xfrm>
              <a:off x="2391" y="1104"/>
              <a:ext cx="1212"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400" i="1">
                  <a:solidFill>
                    <a:srgbClr val="000066"/>
                  </a:solidFill>
                  <a:latin typeface="Arial" charset="0"/>
                  <a:cs typeface="+mn-cs"/>
                </a:rPr>
                <a:t>Document Processing</a:t>
              </a:r>
            </a:p>
          </p:txBody>
        </p:sp>
        <p:sp>
          <p:nvSpPr>
            <p:cNvPr id="320594" name="Text Box 82"/>
            <p:cNvSpPr txBox="1">
              <a:spLocks noChangeArrowheads="1"/>
            </p:cNvSpPr>
            <p:nvPr/>
          </p:nvSpPr>
          <p:spPr bwMode="auto">
            <a:xfrm>
              <a:off x="2544" y="2899"/>
              <a:ext cx="96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defRPr/>
              </a:pPr>
              <a:r>
                <a:rPr lang="en-US" sz="1200">
                  <a:latin typeface="Arial" charset="0"/>
                  <a:cs typeface="+mn-cs"/>
                </a:rPr>
                <a:t>Document Index</a:t>
              </a:r>
            </a:p>
          </p:txBody>
        </p:sp>
        <p:sp>
          <p:nvSpPr>
            <p:cNvPr id="320595" name="Line 83"/>
            <p:cNvSpPr>
              <a:spLocks noChangeShapeType="1"/>
            </p:cNvSpPr>
            <p:nvPr/>
          </p:nvSpPr>
          <p:spPr bwMode="auto">
            <a:xfrm rot="16200000" flipV="1">
              <a:off x="2616" y="2328"/>
              <a:ext cx="62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6" name="Line 84"/>
            <p:cNvSpPr>
              <a:spLocks noChangeShapeType="1"/>
            </p:cNvSpPr>
            <p:nvPr/>
          </p:nvSpPr>
          <p:spPr bwMode="auto">
            <a:xfrm rot="16200000" flipV="1">
              <a:off x="2928" y="2544"/>
              <a:ext cx="19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7" name="Line 85"/>
            <p:cNvSpPr>
              <a:spLocks noChangeShapeType="1"/>
            </p:cNvSpPr>
            <p:nvPr/>
          </p:nvSpPr>
          <p:spPr bwMode="auto">
            <a:xfrm rot="16200000" flipV="1">
              <a:off x="2304" y="2112"/>
              <a:ext cx="105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8" name="Line 86"/>
            <p:cNvSpPr>
              <a:spLocks noChangeShapeType="1"/>
            </p:cNvSpPr>
            <p:nvPr/>
          </p:nvSpPr>
          <p:spPr bwMode="auto">
            <a:xfrm rot="16200000" flipV="1">
              <a:off x="2856" y="2856"/>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599" name="Line 87"/>
            <p:cNvSpPr>
              <a:spLocks noChangeShapeType="1"/>
            </p:cNvSpPr>
            <p:nvPr/>
          </p:nvSpPr>
          <p:spPr bwMode="auto">
            <a:xfrm>
              <a:off x="1728" y="1824"/>
              <a:ext cx="72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0" name="Line 88"/>
            <p:cNvSpPr>
              <a:spLocks noChangeShapeType="1"/>
            </p:cNvSpPr>
            <p:nvPr/>
          </p:nvSpPr>
          <p:spPr bwMode="auto">
            <a:xfrm>
              <a:off x="1728" y="2256"/>
              <a:ext cx="72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1" name="Text Box 89"/>
            <p:cNvSpPr txBox="1">
              <a:spLocks noChangeArrowheads="1"/>
            </p:cNvSpPr>
            <p:nvPr/>
          </p:nvSpPr>
          <p:spPr bwMode="auto">
            <a:xfrm>
              <a:off x="2736" y="3442"/>
              <a:ext cx="558" cy="291"/>
            </a:xfrm>
            <a:prstGeom prst="rect">
              <a:avLst/>
            </a:prstGeom>
            <a:noFill/>
            <a:ln>
              <a:noFill/>
            </a:ln>
            <a:effectLst/>
            <a:extLst>
              <a:ext uri="{909E8E84-426E-40dd-AFC4-6F175D3DCCD1}">
                <a14:hiddenFill xmlns:a14="http://schemas.microsoft.com/office/drawing/2010/main" xmlns="">
                  <a:solidFill>
                    <a:srgbClr val="FDDFC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dirty="0" smtClean="0">
                  <a:latin typeface="Arial" charset="0"/>
                  <a:cs typeface="+mn-cs"/>
                </a:rPr>
                <a:t>Document</a:t>
              </a:r>
              <a:endParaRPr lang="en-US" sz="1200" dirty="0">
                <a:latin typeface="Arial" charset="0"/>
                <a:cs typeface="+mn-cs"/>
              </a:endParaRPr>
            </a:p>
            <a:p>
              <a:pPr>
                <a:defRPr/>
              </a:pPr>
              <a:r>
                <a:rPr lang="en-US" sz="1200" dirty="0">
                  <a:latin typeface="Arial" charset="0"/>
                  <a:cs typeface="+mn-cs"/>
                </a:rPr>
                <a:t>Collection</a:t>
              </a:r>
            </a:p>
          </p:txBody>
        </p:sp>
        <p:sp>
          <p:nvSpPr>
            <p:cNvPr id="320602" name="Line 90"/>
            <p:cNvSpPr>
              <a:spLocks noChangeShapeType="1"/>
            </p:cNvSpPr>
            <p:nvPr/>
          </p:nvSpPr>
          <p:spPr bwMode="auto">
            <a:xfrm rot="16200000" flipV="1">
              <a:off x="2880" y="3312"/>
              <a:ext cx="19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320603" name="AutoShape 91"/>
            <p:cNvSpPr>
              <a:spLocks noChangeArrowheads="1"/>
            </p:cNvSpPr>
            <p:nvPr/>
          </p:nvSpPr>
          <p:spPr bwMode="auto">
            <a:xfrm>
              <a:off x="2688" y="3408"/>
              <a:ext cx="672" cy="432"/>
            </a:xfrm>
            <a:prstGeom prst="roundRect">
              <a:avLst>
                <a:gd name="adj" fmla="val 16667"/>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Tree>
    <p:extLst>
      <p:ext uri="{BB962C8B-B14F-4D97-AF65-F5344CB8AC3E}">
        <p14:creationId xmlns:p14="http://schemas.microsoft.com/office/powerpoint/2010/main" val="2807393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 name="wikipedia.png"/>
          <p:cNvPicPr>
            <a:picLocks noChangeAspect="1"/>
          </p:cNvPicPr>
          <p:nvPr/>
        </p:nvPicPr>
        <p:blipFill>
          <a:blip r:embed="rId2">
            <a:extLst/>
          </a:blip>
          <a:stretch>
            <a:fillRect/>
          </a:stretch>
        </p:blipFill>
        <p:spPr>
          <a:xfrm>
            <a:off x="260174" y="2442967"/>
            <a:ext cx="2313328" cy="2043440"/>
          </a:xfrm>
          <a:prstGeom prst="rect">
            <a:avLst/>
          </a:prstGeom>
          <a:ln w="12700">
            <a:miter lim="400000"/>
          </a:ln>
        </p:spPr>
      </p:pic>
      <p:sp>
        <p:nvSpPr>
          <p:cNvPr id="686" name="Shape 686"/>
          <p:cNvSpPr>
            <a:spLocks noGrp="1"/>
          </p:cNvSpPr>
          <p:nvPr>
            <p:ph type="title"/>
          </p:nvPr>
        </p:nvSpPr>
        <p:spPr>
          <a:xfrm>
            <a:off x="669727" y="-17859"/>
            <a:ext cx="8169473" cy="1518047"/>
          </a:xfrm>
          <a:prstGeom prst="rect">
            <a:avLst/>
          </a:prstGeom>
        </p:spPr>
        <p:txBody>
          <a:bodyPr>
            <a:normAutofit/>
          </a:bodyPr>
          <a:lstStyle>
            <a:lvl1pPr>
              <a:defRPr sz="5200">
                <a:latin typeface="Gill Sans"/>
                <a:ea typeface="Gill Sans"/>
                <a:cs typeface="Gill Sans"/>
                <a:sym typeface="Gill Sans"/>
              </a:defRPr>
            </a:lvl1pPr>
          </a:lstStyle>
          <a:p>
            <a:r>
              <a:rPr lang="en-US" sz="3600" dirty="0" err="1" smtClean="0"/>
              <a:t>DrQA</a:t>
            </a:r>
            <a:r>
              <a:rPr lang="en-US" sz="3600" dirty="0" smtClean="0"/>
              <a:t>: </a:t>
            </a:r>
            <a:r>
              <a:rPr sz="3600" dirty="0" smtClean="0"/>
              <a:t>Open-domain </a:t>
            </a:r>
            <a:r>
              <a:rPr sz="3600" dirty="0"/>
              <a:t>Question </a:t>
            </a:r>
            <a:r>
              <a:rPr sz="3600" dirty="0" smtClean="0"/>
              <a:t>Answering</a:t>
            </a:r>
            <a:r>
              <a:rPr lang="en-US" sz="3600" dirty="0" smtClean="0"/>
              <a:t/>
            </a:r>
            <a:br>
              <a:rPr lang="en-US" sz="3600" dirty="0" smtClean="0"/>
            </a:br>
            <a:r>
              <a:rPr lang="en-US" sz="2400" dirty="0" smtClean="0">
                <a:solidFill>
                  <a:schemeClr val="accent2"/>
                </a:solidFill>
              </a:rPr>
              <a:t>(Chen, et al. ACL 2017) </a:t>
            </a:r>
            <a:r>
              <a:rPr lang="mr-IN" sz="2400" dirty="0" err="1">
                <a:solidFill>
                  <a:schemeClr val="accent2"/>
                </a:solidFill>
              </a:rPr>
              <a:t>https</a:t>
            </a:r>
            <a:r>
              <a:rPr lang="mr-IN" sz="2400" dirty="0">
                <a:solidFill>
                  <a:schemeClr val="accent2"/>
                </a:solidFill>
              </a:rPr>
              <a:t>://</a:t>
            </a:r>
            <a:r>
              <a:rPr lang="mr-IN" sz="2400" dirty="0" err="1">
                <a:solidFill>
                  <a:schemeClr val="accent2"/>
                </a:solidFill>
              </a:rPr>
              <a:t>arxiv.org</a:t>
            </a:r>
            <a:r>
              <a:rPr lang="mr-IN" sz="2400" dirty="0">
                <a:solidFill>
                  <a:schemeClr val="accent2"/>
                </a:solidFill>
              </a:rPr>
              <a:t>/</a:t>
            </a:r>
            <a:r>
              <a:rPr lang="mr-IN" sz="2400" dirty="0" err="1">
                <a:solidFill>
                  <a:schemeClr val="accent2"/>
                </a:solidFill>
              </a:rPr>
              <a:t>abs</a:t>
            </a:r>
            <a:r>
              <a:rPr lang="mr-IN" sz="2400" dirty="0">
                <a:solidFill>
                  <a:schemeClr val="accent2"/>
                </a:solidFill>
              </a:rPr>
              <a:t>/1704.00051</a:t>
            </a:r>
            <a:endParaRPr sz="2400" dirty="0">
              <a:solidFill>
                <a:schemeClr val="accent2"/>
              </a:solidFill>
            </a:endParaRPr>
          </a:p>
        </p:txBody>
      </p:sp>
      <p:sp>
        <p:nvSpPr>
          <p:cNvPr id="687" name="Shape 687"/>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val="1"/>
            </a:ext>
          </a:extLst>
        </p:spPr>
        <p:txBody>
          <a:bodyPr/>
          <a:lstStyle>
            <a:lvl1pPr defTabSz="410751"/>
          </a:lstStyle>
          <a:p>
            <a:fld id="{86CB4B4D-7CA3-9044-876B-883B54F8677D}" type="slidenum">
              <a:rPr/>
              <a:pPr/>
              <a:t>55</a:t>
            </a:fld>
            <a:endParaRPr/>
          </a:p>
        </p:txBody>
      </p:sp>
      <p:sp>
        <p:nvSpPr>
          <p:cNvPr id="688" name="Shape 688"/>
          <p:cNvSpPr/>
          <p:nvPr/>
        </p:nvSpPr>
        <p:spPr>
          <a:xfrm>
            <a:off x="2881307" y="3715557"/>
            <a:ext cx="1365043" cy="1"/>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pic>
        <p:nvPicPr>
          <p:cNvPr id="689" name="temp.jpg"/>
          <p:cNvPicPr>
            <a:picLocks noChangeAspect="1"/>
          </p:cNvPicPr>
          <p:nvPr/>
        </p:nvPicPr>
        <p:blipFill>
          <a:blip r:embed="rId3">
            <a:extLst/>
          </a:blip>
          <a:stretch>
            <a:fillRect/>
          </a:stretch>
        </p:blipFill>
        <p:spPr>
          <a:xfrm>
            <a:off x="4554135" y="2911608"/>
            <a:ext cx="3827865" cy="1607899"/>
          </a:xfrm>
          <a:prstGeom prst="rect">
            <a:avLst/>
          </a:prstGeom>
          <a:ln w="12700">
            <a:miter lim="400000"/>
          </a:ln>
        </p:spPr>
      </p:pic>
    </p:spTree>
    <p:extLst>
      <p:ext uri="{BB962C8B-B14F-4D97-AF65-F5344CB8AC3E}">
        <p14:creationId xmlns:p14="http://schemas.microsoft.com/office/powerpoint/2010/main" val="1854955320"/>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1" name="wikipedia.png"/>
          <p:cNvPicPr>
            <a:picLocks noChangeAspect="1"/>
          </p:cNvPicPr>
          <p:nvPr/>
        </p:nvPicPr>
        <p:blipFill>
          <a:blip r:embed="rId2">
            <a:extLst/>
          </a:blip>
          <a:stretch>
            <a:fillRect/>
          </a:stretch>
        </p:blipFill>
        <p:spPr>
          <a:xfrm>
            <a:off x="-25570" y="2442967"/>
            <a:ext cx="2313328" cy="2043440"/>
          </a:xfrm>
          <a:prstGeom prst="rect">
            <a:avLst/>
          </a:prstGeom>
          <a:ln w="12700">
            <a:miter lim="400000"/>
          </a:ln>
        </p:spPr>
      </p:pic>
      <p:sp>
        <p:nvSpPr>
          <p:cNvPr id="692" name="Shape 692"/>
          <p:cNvSpPr/>
          <p:nvPr/>
        </p:nvSpPr>
        <p:spPr>
          <a:xfrm>
            <a:off x="2961772" y="4091171"/>
            <a:ext cx="5866620" cy="1200625"/>
          </a:xfrm>
          <a:prstGeom prst="rect">
            <a:avLst/>
          </a:prstGeom>
          <a:solidFill>
            <a:srgbClr val="FFD479">
              <a:alpha val="30000"/>
            </a:srgbClr>
          </a:solidFill>
          <a:ln w="12700">
            <a:miter lim="400000"/>
          </a:ln>
          <a:extLst>
            <a:ext uri="{C572A759-6A51-4108-AA02-DFA0A04FC94B}">
              <ma14:wrappingTextBoxFlag xmlns:ma14="http://schemas.microsoft.com/office/mac/drawingml/2011/main" val="1"/>
            </a:ext>
          </a:extLst>
        </p:spPr>
        <p:txBody>
          <a:bodyPr lIns="35719" tIns="35719" rIns="35719" bIns="35719" anchor="ctr"/>
          <a:lstStyle/>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WebQuestions</a:t>
            </a:r>
            <a:r>
              <a:rPr sz="2250" kern="0">
                <a:solidFill>
                  <a:srgbClr val="000000"/>
                </a:solidFill>
                <a:latin typeface="Helvetica Light"/>
                <a:ea typeface="Helvetica Light"/>
                <a:cs typeface="Helvetica Light"/>
                <a:sym typeface="Helvetica Light"/>
              </a:rPr>
              <a:t> (Berant et al, 2013)</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What part of the atom did </a:t>
            </a:r>
          </a:p>
          <a:p>
            <a:pPr defTabSz="410751" fontAlgn="auto" hangingPunct="0">
              <a:spcBef>
                <a:spcPts val="0"/>
              </a:spcBef>
              <a:spcAft>
                <a:spcPts val="0"/>
              </a:spcAft>
              <a:defRPr sz="3200">
                <a:solidFill>
                  <a:srgbClr val="000000"/>
                </a:solidFill>
              </a:defRPr>
            </a:pPr>
            <a:r>
              <a:rPr sz="2250" kern="0">
                <a:solidFill>
                  <a:srgbClr val="000000"/>
                </a:solidFill>
                <a:latin typeface="Helvetica Light"/>
                <a:ea typeface="Helvetica Light"/>
                <a:cs typeface="Helvetica Light"/>
                <a:sym typeface="Helvetica Light"/>
              </a:rPr>
              <a:t>Chadwick discover?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neutron</a:t>
            </a:r>
          </a:p>
        </p:txBody>
      </p:sp>
      <p:sp>
        <p:nvSpPr>
          <p:cNvPr id="693" name="Shape 693"/>
          <p:cNvSpPr/>
          <p:nvPr/>
        </p:nvSpPr>
        <p:spPr>
          <a:xfrm>
            <a:off x="2950843" y="2643908"/>
            <a:ext cx="5848760" cy="1200625"/>
          </a:xfrm>
          <a:prstGeom prst="rect">
            <a:avLst/>
          </a:prstGeom>
          <a:solidFill>
            <a:srgbClr val="D4FB79">
              <a:alpha val="30000"/>
            </a:srgbClr>
          </a:solidFill>
          <a:ln w="12700">
            <a:miter lim="400000"/>
          </a:ln>
          <a:extLst>
            <a:ext uri="{C572A759-6A51-4108-AA02-DFA0A04FC94B}">
              <ma14:wrappingTextBoxFlag xmlns:ma14="http://schemas.microsoft.com/office/mac/drawingml/2011/main"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TREC </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What U.S. state’s motto is “Live free or Die”?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New Hampshire</a:t>
            </a:r>
          </a:p>
        </p:txBody>
      </p:sp>
      <p:sp>
        <p:nvSpPr>
          <p:cNvPr id="694" name="Shape 694"/>
          <p:cNvSpPr/>
          <p:nvPr/>
        </p:nvSpPr>
        <p:spPr>
          <a:xfrm>
            <a:off x="2941913" y="5436645"/>
            <a:ext cx="5866619" cy="1200625"/>
          </a:xfrm>
          <a:prstGeom prst="rect">
            <a:avLst/>
          </a:prstGeom>
          <a:solidFill>
            <a:srgbClr val="D4FB79">
              <a:alpha val="30000"/>
            </a:srgbClr>
          </a:solidFill>
          <a:ln w="12700">
            <a:miter lim="400000"/>
          </a:ln>
          <a:extLst>
            <a:ext uri="{C572A759-6A51-4108-AA02-DFA0A04FC94B}">
              <ma14:wrappingTextBoxFlag xmlns:ma14="http://schemas.microsoft.com/office/mac/drawingml/2011/main"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WikiMovies </a:t>
            </a:r>
            <a:r>
              <a:rPr sz="2250" kern="0">
                <a:solidFill>
                  <a:srgbClr val="000000"/>
                </a:solidFill>
                <a:latin typeface="Helvetica Light"/>
                <a:ea typeface="Helvetica Light"/>
                <a:cs typeface="Helvetica Light"/>
                <a:sym typeface="Helvetica Light"/>
              </a:rPr>
              <a:t>(Miller et al, 2016)</a:t>
            </a:r>
            <a:endParaRPr sz="2250" b="1" kern="0">
              <a:solidFill>
                <a:srgbClr val="000000"/>
              </a:solidFill>
              <a:latin typeface="Helvetica"/>
              <a:ea typeface="Helvetica"/>
              <a:cs typeface="Helvetica"/>
              <a:sym typeface="Helvetica"/>
            </a:endParaRP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Who wrote the film Gigli?  </a:t>
            </a:r>
            <a:r>
              <a:rPr sz="2250" b="1" kern="0" baseline="12500">
                <a:solidFill>
                  <a:srgbClr val="000000"/>
                </a:solidFill>
                <a:latin typeface="Helvetica"/>
                <a:ea typeface="Helvetica"/>
                <a:cs typeface="Helvetica"/>
                <a:sym typeface="Helvetica"/>
              </a:rPr>
              <a:t>A:</a:t>
            </a:r>
            <a:r>
              <a:rPr sz="2250" kern="0" baseline="12500">
                <a:solidFill>
                  <a:srgbClr val="000000"/>
                </a:solidFill>
                <a:latin typeface="Helvetica Light"/>
                <a:ea typeface="Helvetica Light"/>
                <a:cs typeface="Helvetica Light"/>
                <a:sym typeface="Helvetica Light"/>
              </a:rPr>
              <a:t> Martin Brest</a:t>
            </a:r>
          </a:p>
        </p:txBody>
      </p:sp>
      <p:sp>
        <p:nvSpPr>
          <p:cNvPr id="695" name="Shape 695"/>
          <p:cNvSpPr/>
          <p:nvPr/>
        </p:nvSpPr>
        <p:spPr>
          <a:xfrm>
            <a:off x="2941913" y="1342616"/>
            <a:ext cx="5866619" cy="1108166"/>
          </a:xfrm>
          <a:prstGeom prst="rect">
            <a:avLst/>
          </a:prstGeom>
          <a:solidFill>
            <a:srgbClr val="FFD479">
              <a:alpha val="30000"/>
            </a:srgbClr>
          </a:solidFill>
          <a:ln w="12700">
            <a:miter lim="400000"/>
          </a:ln>
          <a:extLst>
            <a:ext uri="{C572A759-6A51-4108-AA02-DFA0A04FC94B}">
              <ma14:wrappingTextBoxFlag xmlns:ma14="http://schemas.microsoft.com/office/mac/drawingml/2011/main" val="1"/>
            </a:ext>
          </a:extLst>
        </p:spPr>
        <p:txBody>
          <a:bodyPr lIns="35719" tIns="35719" rIns="35719" bIns="35719" anchor="ctr"/>
          <a:lstStyle/>
          <a:p>
            <a:pPr defTabSz="410751" fontAlgn="auto" hangingPunct="0">
              <a:spcBef>
                <a:spcPts val="2953"/>
              </a:spcBef>
              <a:spcAft>
                <a:spcPts val="0"/>
              </a:spcAft>
              <a:defRPr sz="3200">
                <a:solidFill>
                  <a:srgbClr val="000000"/>
                </a:solidFill>
              </a:defRPr>
            </a:pPr>
            <a:r>
              <a:rPr sz="2250" b="1" kern="0">
                <a:solidFill>
                  <a:srgbClr val="000000"/>
                </a:solidFill>
                <a:latin typeface="Helvetica"/>
                <a:ea typeface="Helvetica"/>
                <a:cs typeface="Helvetica"/>
                <a:sym typeface="Helvetica"/>
              </a:rPr>
              <a:t>SQuAD</a:t>
            </a:r>
          </a:p>
          <a:p>
            <a:pPr defTabSz="410751" fontAlgn="auto" hangingPunct="0">
              <a:spcBef>
                <a:spcPts val="0"/>
              </a:spcBef>
              <a:spcAft>
                <a:spcPts val="0"/>
              </a:spcAft>
              <a:defRPr sz="3200">
                <a:solidFill>
                  <a:srgbClr val="000000"/>
                </a:solidFill>
              </a:defRPr>
            </a:pPr>
            <a:r>
              <a:rPr sz="2250" b="1" kern="0">
                <a:solidFill>
                  <a:srgbClr val="000000"/>
                </a:solidFill>
                <a:latin typeface="Helvetica"/>
                <a:ea typeface="Helvetica"/>
                <a:cs typeface="Helvetica"/>
                <a:sym typeface="Helvetica"/>
              </a:rPr>
              <a:t>Q:</a:t>
            </a:r>
            <a:r>
              <a:rPr sz="2250" kern="0">
                <a:solidFill>
                  <a:srgbClr val="000000"/>
                </a:solidFill>
                <a:latin typeface="Helvetica Light"/>
                <a:ea typeface="Helvetica Light"/>
                <a:cs typeface="Helvetica Light"/>
                <a:sym typeface="Helvetica Light"/>
              </a:rPr>
              <a:t>  How many of Warsaw's inhabitants spoke Polish in 1933? </a:t>
            </a:r>
            <a:r>
              <a:rPr sz="2250" b="1" kern="0" baseline="12500">
                <a:solidFill>
                  <a:srgbClr val="000000"/>
                </a:solidFill>
                <a:latin typeface="Helvetica"/>
                <a:ea typeface="Helvetica"/>
                <a:cs typeface="Helvetica"/>
                <a:sym typeface="Helvetica"/>
              </a:rPr>
              <a:t>A: </a:t>
            </a:r>
            <a:r>
              <a:rPr sz="2250" kern="0" baseline="12500">
                <a:solidFill>
                  <a:srgbClr val="000000"/>
                </a:solidFill>
                <a:latin typeface="Helvetica Light"/>
                <a:ea typeface="Helvetica Light"/>
                <a:cs typeface="Helvetica Light"/>
                <a:sym typeface="Helvetica Light"/>
              </a:rPr>
              <a:t>833,500</a:t>
            </a:r>
          </a:p>
        </p:txBody>
      </p:sp>
      <p:sp>
        <p:nvSpPr>
          <p:cNvPr id="696" name="Shape 696"/>
          <p:cNvSpPr/>
          <p:nvPr/>
        </p:nvSpPr>
        <p:spPr>
          <a:xfrm flipV="1">
            <a:off x="2274390" y="2088374"/>
            <a:ext cx="616013" cy="1427588"/>
          </a:xfrm>
          <a:prstGeom prst="line">
            <a:avLst/>
          </a:prstGeom>
          <a:ln w="25400">
            <a:solidFill>
              <a:srgbClr val="000000"/>
            </a:solidFill>
            <a:miter lim="400000"/>
            <a:headEnd type="triangle"/>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7" name="Shape 697"/>
          <p:cNvSpPr/>
          <p:nvPr/>
        </p:nvSpPr>
        <p:spPr>
          <a:xfrm flipV="1">
            <a:off x="2274094" y="3389820"/>
            <a:ext cx="545939" cy="74899"/>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8" name="Shape 698"/>
          <p:cNvSpPr/>
          <p:nvPr/>
        </p:nvSpPr>
        <p:spPr>
          <a:xfrm>
            <a:off x="2291977" y="3516827"/>
            <a:ext cx="585790" cy="1061059"/>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699" name="Shape 699"/>
          <p:cNvSpPr/>
          <p:nvPr/>
        </p:nvSpPr>
        <p:spPr>
          <a:xfrm>
            <a:off x="2266307" y="3480206"/>
            <a:ext cx="616149" cy="2424754"/>
          </a:xfrm>
          <a:prstGeom prst="line">
            <a:avLst/>
          </a:prstGeom>
          <a:ln w="25400">
            <a:solidFill>
              <a:srgbClr val="000000"/>
            </a:solidFill>
            <a:miter lim="400000"/>
            <a:tailEnd type="triangle"/>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700" name="Shape 700"/>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val="1"/>
            </a:ext>
          </a:extLst>
        </p:spPr>
        <p:txBody>
          <a:bodyPr/>
          <a:lstStyle>
            <a:lvl1pPr defTabSz="410751"/>
          </a:lstStyle>
          <a:p>
            <a:fld id="{86CB4B4D-7CA3-9044-876B-883B54F8677D}" type="slidenum">
              <a:rPr/>
              <a:pPr/>
              <a:t>56</a:t>
            </a:fld>
            <a:endParaRPr/>
          </a:p>
        </p:txBody>
      </p:sp>
      <p:sp>
        <p:nvSpPr>
          <p:cNvPr id="701" name="Shape 701"/>
          <p:cNvSpPr>
            <a:spLocks noGrp="1"/>
          </p:cNvSpPr>
          <p:nvPr>
            <p:ph type="title"/>
          </p:nvPr>
        </p:nvSpPr>
        <p:spPr>
          <a:xfrm>
            <a:off x="669727" y="-17859"/>
            <a:ext cx="7804547" cy="1518047"/>
          </a:xfrm>
          <a:prstGeom prst="rect">
            <a:avLst/>
          </a:prstGeom>
        </p:spPr>
        <p:txBody>
          <a:bodyPr>
            <a:normAutofit/>
          </a:bodyPr>
          <a:lstStyle>
            <a:lvl1pPr>
              <a:defRPr sz="5200">
                <a:latin typeface="Gill Sans"/>
                <a:ea typeface="Gill Sans"/>
                <a:cs typeface="Gill Sans"/>
                <a:sym typeface="Gill Sans"/>
              </a:defRPr>
            </a:lvl1pPr>
          </a:lstStyle>
          <a:p>
            <a:r>
              <a:rPr sz="4000" dirty="0"/>
              <a:t>Open-domain Question Answering</a:t>
            </a:r>
          </a:p>
        </p:txBody>
      </p:sp>
      <p:pic>
        <p:nvPicPr>
          <p:cNvPr id="702" name="Freebase_Logo_optimised.png"/>
          <p:cNvPicPr>
            <a:picLocks noChangeAspect="1"/>
          </p:cNvPicPr>
          <p:nvPr/>
        </p:nvPicPr>
        <p:blipFill>
          <a:blip r:embed="rId3">
            <a:extLst/>
          </a:blip>
          <a:stretch>
            <a:fillRect/>
          </a:stretch>
        </p:blipFill>
        <p:spPr>
          <a:xfrm>
            <a:off x="7551764" y="4166722"/>
            <a:ext cx="1332357" cy="243572"/>
          </a:xfrm>
          <a:prstGeom prst="rect">
            <a:avLst/>
          </a:prstGeom>
          <a:ln w="12700">
            <a:miter lim="400000"/>
          </a:ln>
        </p:spPr>
      </p:pic>
      <p:pic>
        <p:nvPicPr>
          <p:cNvPr id="703" name="omdb.png"/>
          <p:cNvPicPr>
            <a:picLocks noChangeAspect="1"/>
          </p:cNvPicPr>
          <p:nvPr/>
        </p:nvPicPr>
        <p:blipFill>
          <a:blip r:embed="rId4">
            <a:extLst/>
          </a:blip>
          <a:srcRect r="33705" b="39618"/>
          <a:stretch>
            <a:fillRect/>
          </a:stretch>
        </p:blipFill>
        <p:spPr>
          <a:xfrm>
            <a:off x="7950186" y="5404070"/>
            <a:ext cx="890449" cy="387122"/>
          </a:xfrm>
          <a:prstGeom prst="rect">
            <a:avLst/>
          </a:prstGeom>
          <a:ln w="12700">
            <a:miter lim="400000"/>
          </a:ln>
        </p:spPr>
      </p:pic>
    </p:spTree>
    <p:extLst>
      <p:ext uri="{BB962C8B-B14F-4D97-AF65-F5344CB8AC3E}">
        <p14:creationId xmlns:p14="http://schemas.microsoft.com/office/powerpoint/2010/main" val="1213959741"/>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8" name="Group 708"/>
          <p:cNvGrpSpPr/>
          <p:nvPr/>
        </p:nvGrpSpPr>
        <p:grpSpPr>
          <a:xfrm>
            <a:off x="5296132" y="2717146"/>
            <a:ext cx="3216027" cy="3525856"/>
            <a:chOff x="0" y="0"/>
            <a:chExt cx="4573904" cy="5014550"/>
          </a:xfrm>
        </p:grpSpPr>
        <p:sp>
          <p:nvSpPr>
            <p:cNvPr id="705" name="Shape 705"/>
            <p:cNvSpPr/>
            <p:nvPr/>
          </p:nvSpPr>
          <p:spPr>
            <a:xfrm>
              <a:off x="711647" y="0"/>
              <a:ext cx="2203500" cy="8296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Document</a:t>
              </a:r>
            </a:p>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Reader</a:t>
              </a:r>
            </a:p>
          </p:txBody>
        </p:sp>
        <p:sp>
          <p:nvSpPr>
            <p:cNvPr id="706" name="Shape 706"/>
            <p:cNvSpPr/>
            <p:nvPr/>
          </p:nvSpPr>
          <p:spPr>
            <a:xfrm>
              <a:off x="684562" y="973075"/>
              <a:ext cx="2372753"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pic>
          <p:nvPicPr>
            <p:cNvPr id="707" name="Screen Shot 2017-02-05 at 11.27.00 PM.png"/>
            <p:cNvPicPr>
              <a:picLocks noChangeAspect="1"/>
            </p:cNvPicPr>
            <p:nvPr/>
          </p:nvPicPr>
          <p:blipFill>
            <a:blip r:embed="rId2">
              <a:extLst/>
            </a:blip>
            <a:srcRect/>
            <a:stretch>
              <a:fillRect/>
            </a:stretch>
          </p:blipFill>
          <p:spPr>
            <a:xfrm>
              <a:off x="0" y="2162524"/>
              <a:ext cx="4573905" cy="2852027"/>
            </a:xfrm>
            <a:prstGeom prst="rect">
              <a:avLst/>
            </a:prstGeom>
            <a:ln w="12700" cap="flat">
              <a:noFill/>
              <a:miter lim="400000"/>
            </a:ln>
            <a:effectLst/>
          </p:spPr>
        </p:pic>
      </p:grpSp>
      <p:pic>
        <p:nvPicPr>
          <p:cNvPr id="709" name="wikipedia.png"/>
          <p:cNvPicPr>
            <a:picLocks noChangeAspect="1"/>
          </p:cNvPicPr>
          <p:nvPr/>
        </p:nvPicPr>
        <p:blipFill>
          <a:blip r:embed="rId3">
            <a:extLst/>
          </a:blip>
          <a:stretch>
            <a:fillRect/>
          </a:stretch>
        </p:blipFill>
        <p:spPr>
          <a:xfrm>
            <a:off x="320083" y="2399844"/>
            <a:ext cx="1754317" cy="1549646"/>
          </a:xfrm>
          <a:prstGeom prst="rect">
            <a:avLst/>
          </a:prstGeom>
          <a:ln w="12700">
            <a:miter lim="400000"/>
          </a:ln>
        </p:spPr>
      </p:pic>
      <p:pic>
        <p:nvPicPr>
          <p:cNvPr id="710" name="Screen Shot 2016-12-14 at 11.55.37 PM.png"/>
          <p:cNvPicPr>
            <a:picLocks noChangeAspect="1"/>
          </p:cNvPicPr>
          <p:nvPr/>
        </p:nvPicPr>
        <p:blipFill>
          <a:blip r:embed="rId4">
            <a:extLst/>
          </a:blip>
          <a:srcRect r="28207"/>
          <a:stretch>
            <a:fillRect/>
          </a:stretch>
        </p:blipFill>
        <p:spPr>
          <a:xfrm>
            <a:off x="3548954" y="2590788"/>
            <a:ext cx="1964891" cy="1480549"/>
          </a:xfrm>
          <a:prstGeom prst="rect">
            <a:avLst/>
          </a:prstGeom>
          <a:ln w="12700">
            <a:miter lim="400000"/>
          </a:ln>
        </p:spPr>
      </p:pic>
      <p:grpSp>
        <p:nvGrpSpPr>
          <p:cNvPr id="714" name="Group 714"/>
          <p:cNvGrpSpPr/>
          <p:nvPr/>
        </p:nvGrpSpPr>
        <p:grpSpPr>
          <a:xfrm>
            <a:off x="2118951" y="2717146"/>
            <a:ext cx="1250456" cy="1960233"/>
            <a:chOff x="0" y="0"/>
            <a:chExt cx="1778426" cy="2787886"/>
          </a:xfrm>
        </p:grpSpPr>
        <p:sp>
          <p:nvSpPr>
            <p:cNvPr id="711" name="Shape 711"/>
            <p:cNvSpPr/>
            <p:nvPr/>
          </p:nvSpPr>
          <p:spPr>
            <a:xfrm>
              <a:off x="231528" y="973075"/>
              <a:ext cx="150736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pic>
          <p:nvPicPr>
            <p:cNvPr id="712" name="95-200.png"/>
            <p:cNvPicPr>
              <a:picLocks noChangeAspect="1"/>
            </p:cNvPicPr>
            <p:nvPr/>
          </p:nvPicPr>
          <p:blipFill>
            <a:blip r:embed="rId5">
              <a:extLst/>
            </a:blip>
            <a:srcRect/>
            <a:stretch>
              <a:fillRect/>
            </a:stretch>
          </p:blipFill>
          <p:spPr>
            <a:xfrm>
              <a:off x="568339" y="2146252"/>
              <a:ext cx="641635" cy="641635"/>
            </a:xfrm>
            <a:prstGeom prst="rect">
              <a:avLst/>
            </a:prstGeom>
            <a:ln w="12700" cap="flat">
              <a:noFill/>
              <a:miter lim="400000"/>
            </a:ln>
            <a:effectLst/>
          </p:spPr>
        </p:pic>
        <p:sp>
          <p:nvSpPr>
            <p:cNvPr id="713" name="Shape 713"/>
            <p:cNvSpPr/>
            <p:nvPr/>
          </p:nvSpPr>
          <p:spPr>
            <a:xfrm>
              <a:off x="0" y="0"/>
              <a:ext cx="1778427" cy="8296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Document </a:t>
              </a:r>
            </a:p>
            <a:p>
              <a:pPr algn="ctr" defTabSz="410751" fontAlgn="auto" hangingPunct="0">
                <a:spcBef>
                  <a:spcPts val="0"/>
                </a:spcBef>
                <a:spcAft>
                  <a:spcPts val="0"/>
                </a:spcAft>
                <a:defRPr sz="2400" b="1">
                  <a:solidFill>
                    <a:srgbClr val="000000"/>
                  </a:solidFill>
                  <a:latin typeface="Helvetica"/>
                  <a:ea typeface="Helvetica"/>
                  <a:cs typeface="Helvetica"/>
                  <a:sym typeface="Helvetica"/>
                </a:defRPr>
              </a:pPr>
              <a:r>
                <a:rPr sz="1687" b="1" kern="0">
                  <a:solidFill>
                    <a:srgbClr val="000000"/>
                  </a:solidFill>
                  <a:latin typeface="Helvetica"/>
                  <a:ea typeface="Helvetica"/>
                  <a:cs typeface="Helvetica"/>
                  <a:sym typeface="Helvetica"/>
                </a:rPr>
                <a:t>Retriever</a:t>
              </a:r>
            </a:p>
          </p:txBody>
        </p:sp>
      </p:grpSp>
      <p:sp>
        <p:nvSpPr>
          <p:cNvPr id="715" name="Shape 715"/>
          <p:cNvSpPr/>
          <p:nvPr/>
        </p:nvSpPr>
        <p:spPr>
          <a:xfrm>
            <a:off x="7507522" y="3175961"/>
            <a:ext cx="1331678" cy="450759"/>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lstStyle>
            <a:lvl1pPr algn="l">
              <a:defRPr sz="3600">
                <a:solidFill>
                  <a:srgbClr val="000000"/>
                </a:solidFill>
              </a:defRPr>
            </a:lvl1pPr>
          </a:lstStyle>
          <a:p>
            <a:pPr defTabSz="410751" fontAlgn="auto" hangingPunct="0">
              <a:spcBef>
                <a:spcPts val="0"/>
              </a:spcBef>
              <a:spcAft>
                <a:spcPts val="0"/>
              </a:spcAft>
            </a:pPr>
            <a:r>
              <a:rPr sz="2531" kern="0">
                <a:latin typeface="Helvetica Light"/>
                <a:ea typeface="Helvetica Light"/>
                <a:cs typeface="Helvetica Light"/>
                <a:sym typeface="Helvetica Light"/>
              </a:rPr>
              <a:t>833,500</a:t>
            </a:r>
          </a:p>
        </p:txBody>
      </p:sp>
      <p:grpSp>
        <p:nvGrpSpPr>
          <p:cNvPr id="718" name="Group 718"/>
          <p:cNvGrpSpPr/>
          <p:nvPr/>
        </p:nvGrpSpPr>
        <p:grpSpPr>
          <a:xfrm>
            <a:off x="102561" y="1383091"/>
            <a:ext cx="3848811" cy="1009007"/>
            <a:chOff x="0" y="-1437"/>
            <a:chExt cx="5473862" cy="1435031"/>
          </a:xfrm>
        </p:grpSpPr>
        <p:sp>
          <p:nvSpPr>
            <p:cNvPr id="716" name="Shape 716"/>
            <p:cNvSpPr/>
            <p:nvPr/>
          </p:nvSpPr>
          <p:spPr>
            <a:xfrm>
              <a:off x="0" y="-1437"/>
              <a:ext cx="5473862" cy="84107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p>
              <a:pPr defTabSz="410751" fontAlgn="auto" hangingPunct="0">
                <a:spcBef>
                  <a:spcPts val="0"/>
                </a:spcBef>
                <a:spcAft>
                  <a:spcPts val="0"/>
                </a:spcAft>
                <a:defRPr sz="2400">
                  <a:solidFill>
                    <a:srgbClr val="000000"/>
                  </a:solidFill>
                </a:defRPr>
              </a:pPr>
              <a:r>
                <a:rPr sz="1687" kern="0">
                  <a:solidFill>
                    <a:srgbClr val="000000"/>
                  </a:solidFill>
                  <a:latin typeface="Helvetica Light"/>
                  <a:ea typeface="Helvetica Light"/>
                  <a:cs typeface="Helvetica Light"/>
                  <a:sym typeface="Helvetica Light"/>
                </a:rPr>
                <a:t>Q:  How many of Warsaw's inhabitants </a:t>
              </a:r>
              <a:br>
                <a:rPr sz="1687" kern="0">
                  <a:solidFill>
                    <a:srgbClr val="000000"/>
                  </a:solidFill>
                  <a:latin typeface="Helvetica Light"/>
                  <a:ea typeface="Helvetica Light"/>
                  <a:cs typeface="Helvetica Light"/>
                  <a:sym typeface="Helvetica Light"/>
                </a:rPr>
              </a:br>
              <a:r>
                <a:rPr sz="1687" kern="0">
                  <a:solidFill>
                    <a:srgbClr val="000000"/>
                  </a:solidFill>
                  <a:latin typeface="Helvetica Light"/>
                  <a:ea typeface="Helvetica Light"/>
                  <a:cs typeface="Helvetica Light"/>
                  <a:sym typeface="Helvetica Light"/>
                </a:rPr>
                <a:t>spoke Polish in 1933?</a:t>
              </a:r>
            </a:p>
          </p:txBody>
        </p:sp>
        <p:sp>
          <p:nvSpPr>
            <p:cNvPr id="717" name="Shape 717"/>
            <p:cNvSpPr/>
            <p:nvPr/>
          </p:nvSpPr>
          <p:spPr>
            <a:xfrm flipH="1">
              <a:off x="1543234" y="849217"/>
              <a:ext cx="1" cy="584377"/>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719" name="Shape 719"/>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val="1"/>
            </a:ext>
          </a:extLst>
        </p:spPr>
        <p:txBody>
          <a:bodyPr/>
          <a:lstStyle>
            <a:lvl1pPr defTabSz="410751"/>
          </a:lstStyle>
          <a:p>
            <a:fld id="{86CB4B4D-7CA3-9044-876B-883B54F8677D}" type="slidenum">
              <a:rPr/>
              <a:pPr/>
              <a:t>57</a:t>
            </a:fld>
            <a:endParaRPr/>
          </a:p>
        </p:txBody>
      </p:sp>
    </p:spTree>
    <p:extLst>
      <p:ext uri="{BB962C8B-B14F-4D97-AF65-F5344CB8AC3E}">
        <p14:creationId xmlns:p14="http://schemas.microsoft.com/office/powerpoint/2010/main" val="192672048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1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7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70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7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 grpId="0" animBg="1" advAuto="0"/>
      <p:bldP spid="710" grpId="0" animBg="1" advAuto="0"/>
      <p:bldP spid="714" grpId="0" animBg="1" advAuto="0"/>
      <p:bldP spid="715" grpId="0" animBg="1" advAuto="0"/>
      <p:bldP spid="718" grpId="0"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 name="Shape 721"/>
          <p:cNvSpPr>
            <a:spLocks noGrp="1"/>
          </p:cNvSpPr>
          <p:nvPr>
            <p:ph type="title"/>
          </p:nvPr>
        </p:nvSpPr>
        <p:spPr>
          <a:xfrm>
            <a:off x="1371600" y="-1"/>
            <a:ext cx="7772401" cy="1371601"/>
          </a:xfrm>
          <a:prstGeom prst="rect">
            <a:avLst/>
          </a:prstGeom>
        </p:spPr>
        <p:txBody>
          <a:bodyPr lIns="45719" tIns="45719" rIns="45719" bIns="45719" anchor="b">
            <a:noAutofit/>
          </a:bodyPr>
          <a:lstStyle>
            <a:lvl1pPr algn="l" defTabSz="914400">
              <a:defRPr sz="6000">
                <a:latin typeface="Gill Sans"/>
                <a:ea typeface="Gill Sans"/>
                <a:cs typeface="Gill Sans"/>
                <a:sym typeface="Gill Sans"/>
              </a:defRPr>
            </a:lvl1pPr>
          </a:lstStyle>
          <a:p>
            <a:r>
              <a:t>Document Retriever</a:t>
            </a:r>
          </a:p>
        </p:txBody>
      </p:sp>
      <p:pic>
        <p:nvPicPr>
          <p:cNvPr id="722" name="Screen Shot 2017-03-30 at 7.29.20 PM.png"/>
          <p:cNvPicPr>
            <a:picLocks noChangeAspect="1"/>
          </p:cNvPicPr>
          <p:nvPr/>
        </p:nvPicPr>
        <p:blipFill>
          <a:blip r:embed="rId2">
            <a:extLst/>
          </a:blip>
          <a:stretch>
            <a:fillRect/>
          </a:stretch>
        </p:blipFill>
        <p:spPr>
          <a:xfrm>
            <a:off x="1622383" y="2199680"/>
            <a:ext cx="5618381" cy="2642374"/>
          </a:xfrm>
          <a:prstGeom prst="rect">
            <a:avLst/>
          </a:prstGeom>
          <a:ln w="12700">
            <a:miter lim="400000"/>
          </a:ln>
        </p:spPr>
      </p:pic>
      <p:sp>
        <p:nvSpPr>
          <p:cNvPr id="723" name="Shape 723"/>
          <p:cNvSpPr/>
          <p:nvPr/>
        </p:nvSpPr>
        <p:spPr>
          <a:xfrm>
            <a:off x="1178306" y="5057707"/>
            <a:ext cx="6506534" cy="1061961"/>
          </a:xfrm>
          <a:prstGeom prst="rect">
            <a:avLst/>
          </a:prstGeom>
          <a:solidFill>
            <a:srgbClr val="76D6FF">
              <a:alpha val="30000"/>
            </a:srgbClr>
          </a:solidFill>
          <a:ln w="12700">
            <a:miter lim="400000"/>
          </a:ln>
          <a:extLst>
            <a:ext uri="{C572A759-6A51-4108-AA02-DFA0A04FC94B}">
              <ma14:wrappingTextBoxFlag xmlns:ma14="http://schemas.microsoft.com/office/mac/drawingml/2011/main" val="1"/>
            </a:ext>
          </a:extLst>
        </p:spPr>
        <p:txBody>
          <a:bodyPr lIns="45719" tIns="45719" rIns="45719" bIns="45719"/>
          <a:lstStyle/>
          <a:p>
            <a:pPr defTabSz="642915" fontAlgn="auto" hangingPunct="0">
              <a:spcBef>
                <a:spcPts val="352"/>
              </a:spcBef>
              <a:spcAft>
                <a:spcPts val="0"/>
              </a:spcAft>
              <a:defRPr sz="3400">
                <a:solidFill>
                  <a:srgbClr val="000000"/>
                </a:solidFill>
                <a:latin typeface="Avenir Book"/>
                <a:ea typeface="Avenir Book"/>
                <a:cs typeface="Avenir Book"/>
                <a:sym typeface="Avenir Book"/>
              </a:defRPr>
            </a:pPr>
            <a:r>
              <a:rPr sz="2391" kern="0">
                <a:solidFill>
                  <a:srgbClr val="000000"/>
                </a:solidFill>
                <a:latin typeface="Avenir Heavy"/>
                <a:ea typeface="Avenir Heavy"/>
                <a:cs typeface="Avenir Heavy"/>
                <a:sym typeface="Avenir Heavy"/>
              </a:rPr>
              <a:t>70-86%</a:t>
            </a:r>
            <a:r>
              <a:rPr sz="2391" kern="0">
                <a:solidFill>
                  <a:srgbClr val="FF2600"/>
                </a:solidFill>
                <a:latin typeface="Avenir Heavy"/>
                <a:ea typeface="Avenir Heavy"/>
                <a:cs typeface="Avenir Heavy"/>
                <a:sym typeface="Avenir Heavy"/>
              </a:rPr>
              <a:t> </a:t>
            </a:r>
            <a:r>
              <a:rPr sz="2391" kern="0">
                <a:solidFill>
                  <a:srgbClr val="000000"/>
                </a:solidFill>
                <a:latin typeface="Avenir Book"/>
                <a:ea typeface="Avenir Book"/>
                <a:cs typeface="Avenir Book"/>
                <a:sym typeface="Avenir Book"/>
              </a:rPr>
              <a:t>of questions we have that the answer segment appears in the </a:t>
            </a:r>
            <a:r>
              <a:rPr sz="2391" kern="0">
                <a:solidFill>
                  <a:srgbClr val="000000"/>
                </a:solidFill>
                <a:latin typeface="Avenir Heavy"/>
                <a:ea typeface="Avenir Heavy"/>
                <a:cs typeface="Avenir Heavy"/>
                <a:sym typeface="Avenir Heavy"/>
              </a:rPr>
              <a:t>top 5 articles</a:t>
            </a:r>
          </a:p>
        </p:txBody>
      </p:sp>
      <p:sp>
        <p:nvSpPr>
          <p:cNvPr id="724" name="Shape 724"/>
          <p:cNvSpPr/>
          <p:nvPr/>
        </p:nvSpPr>
        <p:spPr>
          <a:xfrm>
            <a:off x="6934200" y="-74791"/>
            <a:ext cx="2049773" cy="550663"/>
          </a:xfrm>
          <a:prstGeom prst="rect">
            <a:avLst/>
          </a:prstGeom>
          <a:ln w="12700">
            <a:miter lim="400000"/>
          </a:ln>
          <a:extLst>
            <a:ext uri="{C572A759-6A51-4108-AA02-DFA0A04FC94B}">
              <ma14:wrappingTextBoxFlag xmlns:ma14="http://schemas.microsoft.com/office/mac/drawingml/2011/main"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a:solidFill>
                  <a:srgbClr val="011993"/>
                </a:solidFill>
                <a:latin typeface="Gill Sans MT"/>
                <a:ea typeface="Gill Sans MT"/>
                <a:cs typeface="Gill Sans MT"/>
                <a:sym typeface="Gill Sans MT"/>
              </a:rPr>
              <a:t>(Chen et al, 2017) </a:t>
            </a:r>
          </a:p>
        </p:txBody>
      </p:sp>
      <p:sp>
        <p:nvSpPr>
          <p:cNvPr id="725" name="Shape 725"/>
          <p:cNvSpPr>
            <a:spLocks noGrp="1"/>
          </p:cNvSpPr>
          <p:nvPr>
            <p:ph type="sldNum" sz="quarter" idx="4294967295"/>
          </p:nvPr>
        </p:nvSpPr>
        <p:spPr>
          <a:xfrm>
            <a:off x="6554391" y="6382226"/>
            <a:ext cx="1905000" cy="326113"/>
          </a:xfrm>
          <a:prstGeom prst="rect">
            <a:avLst/>
          </a:prstGeom>
          <a:extLst>
            <a:ext uri="{C572A759-6A51-4108-AA02-DFA0A04FC94B}">
              <ma14:wrappingTextBoxFlag xmlns:ma14="http://schemas.microsoft.com/office/mac/drawingml/2011/main" val="1"/>
            </a:ext>
          </a:extLst>
        </p:spPr>
        <p:txBody>
          <a:bodyPr/>
          <a:lstStyle>
            <a:lvl1pPr defTabSz="410751"/>
          </a:lstStyle>
          <a:p>
            <a:fld id="{86CB4B4D-7CA3-9044-876B-883B54F8677D}" type="slidenum">
              <a:rPr/>
              <a:pPr/>
              <a:t>58</a:t>
            </a:fld>
            <a:endParaRPr/>
          </a:p>
        </p:txBody>
      </p:sp>
      <p:sp>
        <p:nvSpPr>
          <p:cNvPr id="726" name="Shape 726"/>
          <p:cNvSpPr/>
          <p:nvPr/>
        </p:nvSpPr>
        <p:spPr>
          <a:xfrm>
            <a:off x="5643981" y="2504370"/>
            <a:ext cx="1433401" cy="2230237"/>
          </a:xfrm>
          <a:prstGeom prst="rect">
            <a:avLst/>
          </a:prstGeom>
          <a:solidFill>
            <a:srgbClr val="FF2600">
              <a:alpha val="3000"/>
            </a:srgbClr>
          </a:solidFill>
          <a:ln w="63500">
            <a:solidFill>
              <a:srgbClr val="FF2600"/>
            </a:solidFill>
            <a:miter lim="400000"/>
          </a:ln>
        </p:spPr>
        <p:txBody>
          <a:bodyPr lIns="35719" tIns="35719" rIns="35719" bIns="35719" anchor="ct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2" name="Rounded Rectangular Callout 1"/>
          <p:cNvSpPr/>
          <p:nvPr/>
        </p:nvSpPr>
        <p:spPr>
          <a:xfrm>
            <a:off x="7467600" y="2071688"/>
            <a:ext cx="1516373" cy="2409825"/>
          </a:xfrm>
          <a:prstGeom prst="wedgeRoundRectCallout">
            <a:avLst>
              <a:gd name="adj1" fmla="val -73186"/>
              <a:gd name="adj2" fmla="val -11789"/>
              <a:gd name="adj3" fmla="val 16667"/>
            </a:avLst>
          </a:prstGeom>
          <a:solidFill>
            <a:schemeClr val="accent3">
              <a:lumMod val="20000"/>
              <a:lumOff val="80000"/>
            </a:schemeClr>
          </a:solidFill>
          <a:ln w="12700" cap="flat">
            <a:noFill/>
            <a:miter lim="400000"/>
          </a:ln>
          <a:effectLst>
            <a:outerShdw blurRad="76200" dir="18900000" rotWithShape="0">
              <a:srgbClr val="000000">
                <a:alpha val="8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smtClean="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Traditional </a:t>
            </a:r>
            <a:r>
              <a:rPr kumimoji="0" lang="en-US" sz="2000" b="0" i="0" u="none" strike="noStrike" cap="none" spc="0" normalizeH="0" baseline="0" dirty="0" err="1" smtClean="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tf.idf</a:t>
            </a:r>
            <a:r>
              <a:rPr kumimoji="0" lang="en-US" sz="2000" b="0" i="0" u="none" strike="noStrike" cap="none" spc="0" normalizeH="0" dirty="0" smtClean="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rPr>
              <a:t> inverted index + efficient bigram hash</a:t>
            </a:r>
            <a:endParaRPr kumimoji="0" lang="en-US" sz="2000" b="0" i="0" u="none" strike="noStrike" cap="none" spc="0" normalizeH="0" baseline="0" dirty="0">
              <a:ln>
                <a:noFill/>
              </a:ln>
              <a:solidFill>
                <a:schemeClr val="bg2"/>
              </a:solidFill>
              <a:effectLst>
                <a:outerShdw blurRad="25400" dist="23998" dir="2700000" rotWithShape="0">
                  <a:srgbClr val="000000">
                    <a:alpha val="31034"/>
                  </a:srgbClr>
                </a:outerShdw>
              </a:effectLst>
              <a:uFillTx/>
              <a:latin typeface="+mn-lt"/>
              <a:ea typeface="+mn-ea"/>
              <a:cs typeface="+mn-cs"/>
              <a:sym typeface="Helvetica Light"/>
            </a:endParaRPr>
          </a:p>
        </p:txBody>
      </p:sp>
    </p:spTree>
    <p:extLst>
      <p:ext uri="{BB962C8B-B14F-4D97-AF65-F5344CB8AC3E}">
        <p14:creationId xmlns:p14="http://schemas.microsoft.com/office/powerpoint/2010/main" val="48531189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163" name="Shape 16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59</a:t>
            </a:fld>
            <a:endParaRPr/>
          </a:p>
        </p:txBody>
      </p:sp>
      <p:sp>
        <p:nvSpPr>
          <p:cNvPr id="164" name="Shape 164"/>
          <p:cNvSpPr>
            <a:spLocks noGrp="1"/>
          </p:cNvSpPr>
          <p:nvPr>
            <p:ph type="title"/>
          </p:nvPr>
        </p:nvSpPr>
        <p:spPr>
          <a:prstGeom prst="rect">
            <a:avLst/>
          </a:prstGeom>
        </p:spPr>
        <p:txBody>
          <a:bodyPr/>
          <a:lstStyle>
            <a:lvl1pPr>
              <a:defRPr sz="5200"/>
            </a:lvl1pPr>
          </a:lstStyle>
          <a:p>
            <a:r>
              <a:rPr lang="en-US" sz="4400" dirty="0" smtClean="0"/>
              <a:t>Document Reader: </a:t>
            </a:r>
            <a:br>
              <a:rPr lang="en-US" sz="4400" dirty="0" smtClean="0"/>
            </a:br>
            <a:r>
              <a:rPr sz="4400" dirty="0" smtClean="0"/>
              <a:t>Stanford </a:t>
            </a:r>
            <a:r>
              <a:rPr sz="4400" dirty="0"/>
              <a:t>Attentive Reader</a:t>
            </a:r>
          </a:p>
        </p:txBody>
      </p:sp>
      <p:sp>
        <p:nvSpPr>
          <p:cNvPr id="165" name="Shape 165"/>
          <p:cNvSpPr/>
          <p:nvPr/>
        </p:nvSpPr>
        <p:spPr>
          <a:xfrm>
            <a:off x="5142240" y="1403678"/>
            <a:ext cx="3358163" cy="786370"/>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p>
            <a:pPr defTabSz="410751" fontAlgn="auto" hangingPunct="0">
              <a:spcBef>
                <a:spcPts val="2953"/>
              </a:spcBef>
              <a:spcAft>
                <a:spcPts val="0"/>
              </a:spcAft>
              <a:defRPr sz="2200">
                <a:solidFill>
                  <a:srgbClr val="000000"/>
                </a:solidFill>
                <a:latin typeface="Avenir Book"/>
                <a:ea typeface="Avenir Book"/>
                <a:cs typeface="Avenir Book"/>
                <a:sym typeface="Avenir Book"/>
              </a:defRPr>
            </a:pPr>
            <a:r>
              <a:rPr sz="1547" kern="0">
                <a:solidFill>
                  <a:srgbClr val="000000"/>
                </a:solidFill>
                <a:latin typeface="Avenir Book"/>
                <a:ea typeface="Avenir Book"/>
                <a:cs typeface="Avenir Book"/>
                <a:sym typeface="Avenir Book"/>
              </a:rPr>
              <a:t>characters in " </a:t>
            </a:r>
            <a:r>
              <a:rPr sz="1547" kern="0">
                <a:solidFill>
                  <a:srgbClr val="FF2600"/>
                </a:solidFill>
                <a:latin typeface="Avenir Book"/>
                <a:ea typeface="Avenir Book"/>
                <a:cs typeface="Avenir Book"/>
                <a:sym typeface="Avenir Book"/>
              </a:rPr>
              <a:t>@placeholder</a:t>
            </a:r>
            <a:r>
              <a:rPr sz="1547" kern="0">
                <a:solidFill>
                  <a:srgbClr val="000000"/>
                </a:solidFill>
                <a:latin typeface="Avenir Book"/>
                <a:ea typeface="Avenir Book"/>
                <a:cs typeface="Avenir Book"/>
                <a:sym typeface="Avenir Book"/>
              </a:rPr>
              <a:t> " movies have gradually become more diverse</a:t>
            </a:r>
          </a:p>
        </p:txBody>
      </p:sp>
      <p:grpSp>
        <p:nvGrpSpPr>
          <p:cNvPr id="172" name="Group 172"/>
          <p:cNvGrpSpPr/>
          <p:nvPr/>
        </p:nvGrpSpPr>
        <p:grpSpPr>
          <a:xfrm>
            <a:off x="4633486" y="1425754"/>
            <a:ext cx="394385" cy="1605132"/>
            <a:chOff x="0" y="-22478"/>
            <a:chExt cx="560902" cy="2282852"/>
          </a:xfrm>
        </p:grpSpPr>
        <p:grpSp>
          <p:nvGrpSpPr>
            <p:cNvPr id="169" name="Group 169"/>
            <p:cNvGrpSpPr/>
            <p:nvPr/>
          </p:nvGrpSpPr>
          <p:grpSpPr>
            <a:xfrm>
              <a:off x="0" y="1317259"/>
              <a:ext cx="506835" cy="943115"/>
              <a:chOff x="0" y="0"/>
              <a:chExt cx="506834" cy="943114"/>
            </a:xfrm>
          </p:grpSpPr>
          <p:sp>
            <p:nvSpPr>
              <p:cNvPr id="166" name="Shape 166"/>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67" name="Shape 167"/>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68" name="Shape 168"/>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170" name="Shape 170"/>
            <p:cNvSpPr/>
            <p:nvPr/>
          </p:nvSpPr>
          <p:spPr>
            <a:xfrm flipH="1">
              <a:off x="262400" y="784129"/>
              <a:ext cx="1" cy="389623"/>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71" name="Shape 171"/>
            <p:cNvSpPr/>
            <p:nvPr/>
          </p:nvSpPr>
          <p:spPr>
            <a:xfrm>
              <a:off x="29703" y="-22478"/>
              <a:ext cx="531199" cy="7180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Q</a:t>
              </a:r>
            </a:p>
          </p:txBody>
        </p:sp>
      </p:grpSp>
      <p:sp>
        <p:nvSpPr>
          <p:cNvPr id="173" name="Shape 173"/>
          <p:cNvSpPr/>
          <p:nvPr/>
        </p:nvSpPr>
        <p:spPr>
          <a:xfrm>
            <a:off x="980858" y="2342576"/>
            <a:ext cx="3212225" cy="482204"/>
          </a:xfrm>
          <a:prstGeom prst="rect">
            <a:avLst/>
          </a:prstGeom>
          <a:solidFill>
            <a:srgbClr val="7A81FF">
              <a:alpha val="29943"/>
            </a:srgbClr>
          </a:solidFill>
          <a:ln w="12700">
            <a:miter lim="400000"/>
          </a:ln>
          <a:extLst>
            <a:ext uri="{C572A759-6A51-4108-AA02-DFA0A04FC94B}">
              <ma14:wrappingTextBoxFlag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Bidirectional LSTMs</a:t>
            </a:r>
          </a:p>
        </p:txBody>
      </p:sp>
      <p:pic>
        <p:nvPicPr>
          <p:cNvPr id="174" name="pasted-image.pdf"/>
          <p:cNvPicPr>
            <a:picLocks noChangeAspect="1"/>
          </p:cNvPicPr>
          <p:nvPr/>
        </p:nvPicPr>
        <p:blipFill>
          <a:blip r:embed="rId2">
            <a:extLst/>
          </a:blip>
          <a:stretch>
            <a:fillRect/>
          </a:stretch>
        </p:blipFill>
        <p:spPr>
          <a:xfrm>
            <a:off x="5197638" y="2639385"/>
            <a:ext cx="120324" cy="137514"/>
          </a:xfrm>
          <a:prstGeom prst="rect">
            <a:avLst/>
          </a:prstGeom>
          <a:ln w="12700">
            <a:miter lim="400000"/>
          </a:ln>
        </p:spPr>
      </p:pic>
      <p:sp>
        <p:nvSpPr>
          <p:cNvPr id="175" name="Shape 175"/>
          <p:cNvSpPr/>
          <p:nvPr/>
        </p:nvSpPr>
        <p:spPr>
          <a:xfrm>
            <a:off x="648505" y="-75010"/>
            <a:ext cx="8440732" cy="550663"/>
          </a:xfrm>
          <a:prstGeom prst="rect">
            <a:avLst/>
          </a:prstGeom>
          <a:ln w="12700">
            <a:miter lim="400000"/>
          </a:ln>
          <a:extLst>
            <a:ext uri="{C572A759-6A51-4108-AA02-DFA0A04FC94B}">
              <ma14:wrappingTextBoxFlag xmlns:ma14="http://schemas.microsoft.com/office/mac/drawingml/2011/main"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dirty="0">
                <a:solidFill>
                  <a:srgbClr val="011993"/>
                </a:solidFill>
                <a:latin typeface="Gill Sans MT"/>
                <a:ea typeface="Gill Sans MT"/>
                <a:cs typeface="Gill Sans MT"/>
                <a:sym typeface="Gill Sans MT"/>
              </a:rPr>
              <a:t>(Chen et al, 2016) </a:t>
            </a:r>
          </a:p>
        </p:txBody>
      </p:sp>
      <p:grpSp>
        <p:nvGrpSpPr>
          <p:cNvPr id="209" name="Group 209"/>
          <p:cNvGrpSpPr/>
          <p:nvPr/>
        </p:nvGrpSpPr>
        <p:grpSpPr>
          <a:xfrm>
            <a:off x="948805" y="5565213"/>
            <a:ext cx="7424985" cy="1026058"/>
            <a:chOff x="0" y="0"/>
            <a:chExt cx="10559977" cy="1459280"/>
          </a:xfrm>
        </p:grpSpPr>
        <p:grpSp>
          <p:nvGrpSpPr>
            <p:cNvPr id="182" name="Group 182"/>
            <p:cNvGrpSpPr/>
            <p:nvPr/>
          </p:nvGrpSpPr>
          <p:grpSpPr>
            <a:xfrm>
              <a:off x="0" y="987446"/>
              <a:ext cx="10559977" cy="471834"/>
              <a:chOff x="0" y="24435"/>
              <a:chExt cx="10559976" cy="471833"/>
            </a:xfrm>
          </p:grpSpPr>
          <p:sp>
            <p:nvSpPr>
              <p:cNvPr id="176" name="Shape 176"/>
              <p:cNvSpPr/>
              <p:nvPr/>
            </p:nvSpPr>
            <p:spPr>
              <a:xfrm>
                <a:off x="0" y="24436"/>
                <a:ext cx="1540464" cy="47183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characters</a:t>
                </a:r>
              </a:p>
            </p:txBody>
          </p:sp>
          <p:sp>
            <p:nvSpPr>
              <p:cNvPr id="177" name="Shape 177"/>
              <p:cNvSpPr/>
              <p:nvPr/>
            </p:nvSpPr>
            <p:spPr>
              <a:xfrm>
                <a:off x="1989666" y="24435"/>
                <a:ext cx="469593" cy="4718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in</a:t>
                </a:r>
              </a:p>
            </p:txBody>
          </p:sp>
          <p:sp>
            <p:nvSpPr>
              <p:cNvPr id="178" name="Shape 178"/>
              <p:cNvSpPr/>
              <p:nvPr/>
            </p:nvSpPr>
            <p:spPr>
              <a:xfrm>
                <a:off x="3280679" y="24436"/>
                <a:ext cx="469593" cy="4718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a:t>
                </a:r>
              </a:p>
            </p:txBody>
          </p:sp>
          <p:sp>
            <p:nvSpPr>
              <p:cNvPr id="179" name="Shape 179"/>
              <p:cNvSpPr/>
              <p:nvPr/>
            </p:nvSpPr>
            <p:spPr>
              <a:xfrm>
                <a:off x="4047066" y="24436"/>
                <a:ext cx="1982583" cy="4718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@placeholder</a:t>
                </a:r>
              </a:p>
            </p:txBody>
          </p:sp>
          <p:sp>
            <p:nvSpPr>
              <p:cNvPr id="180" name="Shape 180"/>
              <p:cNvSpPr/>
              <p:nvPr/>
            </p:nvSpPr>
            <p:spPr>
              <a:xfrm>
                <a:off x="7791185" y="24436"/>
                <a:ext cx="1982583" cy="4718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more</a:t>
                </a:r>
              </a:p>
            </p:txBody>
          </p:sp>
          <p:sp>
            <p:nvSpPr>
              <p:cNvPr id="181" name="Shape 181"/>
              <p:cNvSpPr/>
              <p:nvPr/>
            </p:nvSpPr>
            <p:spPr>
              <a:xfrm>
                <a:off x="9138575" y="24436"/>
                <a:ext cx="1421401" cy="4718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spAutoFit/>
              </a:bodyPr>
              <a:lstStyle>
                <a:lvl1pPr algn="l">
                  <a:spcBef>
                    <a:spcPts val="4200"/>
                  </a:spcBef>
                  <a:defRPr sz="2400">
                    <a:solidFill>
                      <a:srgbClr val="000000"/>
                    </a:solidFill>
                    <a:latin typeface="Avenir Book"/>
                    <a:ea typeface="Avenir Book"/>
                    <a:cs typeface="Avenir Book"/>
                    <a:sym typeface="Avenir Book"/>
                  </a:defRPr>
                </a:lvl1pPr>
              </a:lstStyle>
              <a:p>
                <a:pPr defTabSz="410751" fontAlgn="auto" hangingPunct="0">
                  <a:spcAft>
                    <a:spcPts val="0"/>
                  </a:spcAft>
                </a:pPr>
                <a:r>
                  <a:rPr sz="1687" kern="0"/>
                  <a:t>diverse</a:t>
                </a:r>
              </a:p>
            </p:txBody>
          </p:sp>
        </p:grpSp>
        <p:grpSp>
          <p:nvGrpSpPr>
            <p:cNvPr id="208" name="Group 208"/>
            <p:cNvGrpSpPr/>
            <p:nvPr/>
          </p:nvGrpSpPr>
          <p:grpSpPr>
            <a:xfrm>
              <a:off x="385519" y="0"/>
              <a:ext cx="9509538" cy="946516"/>
              <a:chOff x="0" y="0"/>
              <a:chExt cx="9509536" cy="946515"/>
            </a:xfrm>
          </p:grpSpPr>
          <p:grpSp>
            <p:nvGrpSpPr>
              <p:cNvPr id="186" name="Group 186"/>
              <p:cNvGrpSpPr/>
              <p:nvPr/>
            </p:nvGrpSpPr>
            <p:grpSpPr>
              <a:xfrm>
                <a:off x="0" y="3401"/>
                <a:ext cx="506835" cy="943115"/>
                <a:chOff x="0" y="0"/>
                <a:chExt cx="506834" cy="943114"/>
              </a:xfrm>
            </p:grpSpPr>
            <p:sp>
              <p:nvSpPr>
                <p:cNvPr id="183" name="Shape 18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84" name="Shape 184"/>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85" name="Shape 185"/>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190" name="Group 190"/>
              <p:cNvGrpSpPr/>
              <p:nvPr/>
            </p:nvGrpSpPr>
            <p:grpSpPr>
              <a:xfrm>
                <a:off x="1532140" y="0"/>
                <a:ext cx="506835" cy="943115"/>
                <a:chOff x="0" y="0"/>
                <a:chExt cx="506834" cy="943114"/>
              </a:xfrm>
            </p:grpSpPr>
            <p:sp>
              <p:nvSpPr>
                <p:cNvPr id="187" name="Shape 187"/>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88" name="Shape 188"/>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89" name="Shape 189"/>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194" name="Group 194"/>
              <p:cNvGrpSpPr/>
              <p:nvPr/>
            </p:nvGrpSpPr>
            <p:grpSpPr>
              <a:xfrm>
                <a:off x="2823152" y="0"/>
                <a:ext cx="506836" cy="943115"/>
                <a:chOff x="0" y="0"/>
                <a:chExt cx="506834" cy="943114"/>
              </a:xfrm>
            </p:grpSpPr>
            <p:sp>
              <p:nvSpPr>
                <p:cNvPr id="191" name="Shape 19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92" name="Shape 192"/>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93" name="Shape 193"/>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198" name="Group 198"/>
              <p:cNvGrpSpPr/>
              <p:nvPr/>
            </p:nvGrpSpPr>
            <p:grpSpPr>
              <a:xfrm>
                <a:off x="4346035" y="0"/>
                <a:ext cx="506835" cy="943115"/>
                <a:chOff x="0" y="0"/>
                <a:chExt cx="506834" cy="943114"/>
              </a:xfrm>
            </p:grpSpPr>
            <p:sp>
              <p:nvSpPr>
                <p:cNvPr id="195" name="Shape 195"/>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96" name="Shape 196"/>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197" name="Shape 197"/>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02" name="Group 202"/>
              <p:cNvGrpSpPr/>
              <p:nvPr/>
            </p:nvGrpSpPr>
            <p:grpSpPr>
              <a:xfrm>
                <a:off x="7521035" y="3401"/>
                <a:ext cx="506836" cy="943115"/>
                <a:chOff x="0" y="0"/>
                <a:chExt cx="506834" cy="943114"/>
              </a:xfrm>
            </p:grpSpPr>
            <p:sp>
              <p:nvSpPr>
                <p:cNvPr id="199" name="Shape 19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00" name="Shape 200"/>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01" name="Shape 201"/>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06" name="Group 206"/>
              <p:cNvGrpSpPr/>
              <p:nvPr/>
            </p:nvGrpSpPr>
            <p:grpSpPr>
              <a:xfrm>
                <a:off x="9002702" y="0"/>
                <a:ext cx="506835" cy="943115"/>
                <a:chOff x="0" y="0"/>
                <a:chExt cx="506834" cy="943114"/>
              </a:xfrm>
            </p:grpSpPr>
            <p:sp>
              <p:nvSpPr>
                <p:cNvPr id="203" name="Shape 20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04" name="Shape 204"/>
                <p:cNvSpPr/>
                <p:nvPr/>
              </p:nvSpPr>
              <p:spPr>
                <a:xfrm>
                  <a:off x="79206" y="85737"/>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05" name="Shape 205"/>
                <p:cNvSpPr/>
                <p:nvPr/>
              </p:nvSpPr>
              <p:spPr>
                <a:xfrm>
                  <a:off x="79206" y="514425"/>
                  <a:ext cx="348422" cy="351157"/>
                </a:xfrm>
                <a:prstGeom prst="ellipse">
                  <a:avLst/>
                </a:prstGeom>
                <a:solidFill>
                  <a:srgbClr val="FFD479">
                    <a:alpha val="60000"/>
                  </a:srgbClr>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207" name="Shape 207"/>
              <p:cNvSpPr/>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grpSp>
      </p:grpSp>
      <p:grpSp>
        <p:nvGrpSpPr>
          <p:cNvPr id="212" name="Group 212"/>
          <p:cNvGrpSpPr/>
          <p:nvPr/>
        </p:nvGrpSpPr>
        <p:grpSpPr>
          <a:xfrm>
            <a:off x="1449735" y="2884766"/>
            <a:ext cx="6036656" cy="1887225"/>
            <a:chOff x="0" y="-194402"/>
            <a:chExt cx="8585464" cy="2684052"/>
          </a:xfrm>
        </p:grpSpPr>
        <p:sp>
          <p:nvSpPr>
            <p:cNvPr id="210" name="Shape 210"/>
            <p:cNvSpPr/>
            <p:nvPr/>
          </p:nvSpPr>
          <p:spPr>
            <a:xfrm flipV="1">
              <a:off x="-1" y="-155186"/>
              <a:ext cx="4452417" cy="90552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11" name="Shape 211"/>
            <p:cNvSpPr/>
            <p:nvPr/>
          </p:nvSpPr>
          <p:spPr>
            <a:xfrm flipH="1" flipV="1">
              <a:off x="5099096" y="-194403"/>
              <a:ext cx="3486369" cy="268405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49" name="Group 249"/>
          <p:cNvGrpSpPr/>
          <p:nvPr/>
        </p:nvGrpSpPr>
        <p:grpSpPr>
          <a:xfrm>
            <a:off x="1219873" y="4496446"/>
            <a:ext cx="6686394" cy="1014306"/>
            <a:chOff x="0" y="0"/>
            <a:chExt cx="9509536" cy="1442567"/>
          </a:xfrm>
        </p:grpSpPr>
        <p:grpSp>
          <p:nvGrpSpPr>
            <p:cNvPr id="242" name="Group 242"/>
            <p:cNvGrpSpPr/>
            <p:nvPr/>
          </p:nvGrpSpPr>
          <p:grpSpPr>
            <a:xfrm>
              <a:off x="0" y="0"/>
              <a:ext cx="9509537" cy="946516"/>
              <a:chOff x="0" y="0"/>
              <a:chExt cx="9509536" cy="946515"/>
            </a:xfrm>
          </p:grpSpPr>
          <p:grpSp>
            <p:nvGrpSpPr>
              <p:cNvPr id="216" name="Group 216"/>
              <p:cNvGrpSpPr/>
              <p:nvPr/>
            </p:nvGrpSpPr>
            <p:grpSpPr>
              <a:xfrm>
                <a:off x="0" y="3401"/>
                <a:ext cx="506835" cy="943115"/>
                <a:chOff x="0" y="0"/>
                <a:chExt cx="506834" cy="943114"/>
              </a:xfrm>
            </p:grpSpPr>
            <p:sp>
              <p:nvSpPr>
                <p:cNvPr id="213" name="Shape 21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14" name="Shape 214"/>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15" name="Shape 215"/>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20" name="Group 220"/>
              <p:cNvGrpSpPr/>
              <p:nvPr/>
            </p:nvGrpSpPr>
            <p:grpSpPr>
              <a:xfrm>
                <a:off x="1532140" y="0"/>
                <a:ext cx="506835" cy="943115"/>
                <a:chOff x="0" y="0"/>
                <a:chExt cx="506834" cy="943114"/>
              </a:xfrm>
            </p:grpSpPr>
            <p:sp>
              <p:nvSpPr>
                <p:cNvPr id="217" name="Shape 217"/>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18" name="Shape 218"/>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19" name="Shape 219"/>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24" name="Group 224"/>
              <p:cNvGrpSpPr/>
              <p:nvPr/>
            </p:nvGrpSpPr>
            <p:grpSpPr>
              <a:xfrm>
                <a:off x="2823152" y="0"/>
                <a:ext cx="506836" cy="943115"/>
                <a:chOff x="0" y="0"/>
                <a:chExt cx="506834" cy="943114"/>
              </a:xfrm>
            </p:grpSpPr>
            <p:sp>
              <p:nvSpPr>
                <p:cNvPr id="221" name="Shape 22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22" name="Shape 222"/>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23" name="Shape 223"/>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28" name="Group 228"/>
              <p:cNvGrpSpPr/>
              <p:nvPr/>
            </p:nvGrpSpPr>
            <p:grpSpPr>
              <a:xfrm>
                <a:off x="4346035" y="0"/>
                <a:ext cx="506835" cy="943115"/>
                <a:chOff x="0" y="0"/>
                <a:chExt cx="506834" cy="943114"/>
              </a:xfrm>
            </p:grpSpPr>
            <p:sp>
              <p:nvSpPr>
                <p:cNvPr id="225" name="Shape 225"/>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26" name="Shape 226"/>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27" name="Shape 227"/>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32" name="Group 232"/>
              <p:cNvGrpSpPr/>
              <p:nvPr/>
            </p:nvGrpSpPr>
            <p:grpSpPr>
              <a:xfrm>
                <a:off x="7521035" y="3401"/>
                <a:ext cx="506836" cy="943115"/>
                <a:chOff x="0" y="0"/>
                <a:chExt cx="506834" cy="943114"/>
              </a:xfrm>
            </p:grpSpPr>
            <p:sp>
              <p:nvSpPr>
                <p:cNvPr id="229" name="Shape 22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30" name="Shape 230"/>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31" name="Shape 231"/>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36" name="Group 236"/>
              <p:cNvGrpSpPr/>
              <p:nvPr/>
            </p:nvGrpSpPr>
            <p:grpSpPr>
              <a:xfrm>
                <a:off x="9002702" y="0"/>
                <a:ext cx="506835" cy="943115"/>
                <a:chOff x="0" y="0"/>
                <a:chExt cx="506834" cy="943114"/>
              </a:xfrm>
            </p:grpSpPr>
            <p:sp>
              <p:nvSpPr>
                <p:cNvPr id="233" name="Shape 23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34" name="Shape 234"/>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35" name="Shape 235"/>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237" name="Shape 237"/>
              <p:cNvSpPr/>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238" name="Shape 238"/>
              <p:cNvSpPr/>
              <p:nvPr/>
            </p:nvSpPr>
            <p:spPr>
              <a:xfrm>
                <a:off x="533064" y="484782"/>
                <a:ext cx="972847"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39" name="Shape 239"/>
              <p:cNvSpPr/>
              <p:nvPr/>
            </p:nvSpPr>
            <p:spPr>
              <a:xfrm>
                <a:off x="2065205" y="474958"/>
                <a:ext cx="722460"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0" name="Shape 240"/>
              <p:cNvSpPr/>
              <p:nvPr/>
            </p:nvSpPr>
            <p:spPr>
              <a:xfrm>
                <a:off x="3365476" y="470689"/>
                <a:ext cx="972846"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1" name="Shape 241"/>
              <p:cNvSpPr/>
              <p:nvPr/>
            </p:nvSpPr>
            <p:spPr>
              <a:xfrm>
                <a:off x="8114747" y="484782"/>
                <a:ext cx="801077"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243" name="Shape 243"/>
            <p:cNvSpPr/>
            <p:nvPr/>
          </p:nvSpPr>
          <p:spPr>
            <a:xfrm flipV="1">
              <a:off x="253664"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4" name="Shape 244"/>
            <p:cNvSpPr/>
            <p:nvPr/>
          </p:nvSpPr>
          <p:spPr>
            <a:xfrm flipV="1">
              <a:off x="1786131"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5" name="Shape 245"/>
            <p:cNvSpPr/>
            <p:nvPr/>
          </p:nvSpPr>
          <p:spPr>
            <a:xfrm flipV="1">
              <a:off x="3106931"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6" name="Shape 246"/>
            <p:cNvSpPr/>
            <p:nvPr/>
          </p:nvSpPr>
          <p:spPr>
            <a:xfrm flipV="1">
              <a:off x="4609295"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7" name="Shape 247"/>
            <p:cNvSpPr/>
            <p:nvPr/>
          </p:nvSpPr>
          <p:spPr>
            <a:xfrm flipV="1">
              <a:off x="7797464" y="1023972"/>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48" name="Shape 248"/>
            <p:cNvSpPr/>
            <p:nvPr/>
          </p:nvSpPr>
          <p:spPr>
            <a:xfrm flipV="1">
              <a:off x="9287598" y="993099"/>
              <a:ext cx="1" cy="41859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86" name="Group 286"/>
          <p:cNvGrpSpPr/>
          <p:nvPr/>
        </p:nvGrpSpPr>
        <p:grpSpPr>
          <a:xfrm>
            <a:off x="816069" y="3588632"/>
            <a:ext cx="7071256" cy="2113508"/>
            <a:chOff x="0" y="0"/>
            <a:chExt cx="10056897" cy="3005877"/>
          </a:xfrm>
        </p:grpSpPr>
        <p:grpSp>
          <p:nvGrpSpPr>
            <p:cNvPr id="279" name="Group 279"/>
            <p:cNvGrpSpPr/>
            <p:nvPr/>
          </p:nvGrpSpPr>
          <p:grpSpPr>
            <a:xfrm>
              <a:off x="547360" y="0"/>
              <a:ext cx="9509538" cy="963449"/>
              <a:chOff x="0" y="0"/>
              <a:chExt cx="9509536" cy="963448"/>
            </a:xfrm>
          </p:grpSpPr>
          <p:grpSp>
            <p:nvGrpSpPr>
              <p:cNvPr id="253" name="Group 253"/>
              <p:cNvGrpSpPr/>
              <p:nvPr/>
            </p:nvGrpSpPr>
            <p:grpSpPr>
              <a:xfrm>
                <a:off x="0" y="3401"/>
                <a:ext cx="506835" cy="943115"/>
                <a:chOff x="0" y="0"/>
                <a:chExt cx="506834" cy="943114"/>
              </a:xfrm>
            </p:grpSpPr>
            <p:sp>
              <p:nvSpPr>
                <p:cNvPr id="250" name="Shape 250"/>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51" name="Shape 251"/>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52" name="Shape 252"/>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57" name="Group 257"/>
              <p:cNvGrpSpPr/>
              <p:nvPr/>
            </p:nvGrpSpPr>
            <p:grpSpPr>
              <a:xfrm>
                <a:off x="1532140" y="0"/>
                <a:ext cx="506835" cy="943115"/>
                <a:chOff x="0" y="0"/>
                <a:chExt cx="506834" cy="943114"/>
              </a:xfrm>
            </p:grpSpPr>
            <p:sp>
              <p:nvSpPr>
                <p:cNvPr id="254" name="Shape 254"/>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55" name="Shape 255"/>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56" name="Shape 256"/>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61" name="Group 261"/>
              <p:cNvGrpSpPr/>
              <p:nvPr/>
            </p:nvGrpSpPr>
            <p:grpSpPr>
              <a:xfrm>
                <a:off x="2823153" y="0"/>
                <a:ext cx="506835" cy="943115"/>
                <a:chOff x="0" y="0"/>
                <a:chExt cx="506834" cy="943114"/>
              </a:xfrm>
            </p:grpSpPr>
            <p:sp>
              <p:nvSpPr>
                <p:cNvPr id="258" name="Shape 258"/>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59" name="Shape 259"/>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60" name="Shape 260"/>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65" name="Group 265"/>
              <p:cNvGrpSpPr/>
              <p:nvPr/>
            </p:nvGrpSpPr>
            <p:grpSpPr>
              <a:xfrm>
                <a:off x="4346035" y="0"/>
                <a:ext cx="506836" cy="943115"/>
                <a:chOff x="0" y="0"/>
                <a:chExt cx="506834" cy="943114"/>
              </a:xfrm>
            </p:grpSpPr>
            <p:sp>
              <p:nvSpPr>
                <p:cNvPr id="262" name="Shape 262"/>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63" name="Shape 263"/>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64" name="Shape 264"/>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69" name="Group 269"/>
              <p:cNvGrpSpPr/>
              <p:nvPr/>
            </p:nvGrpSpPr>
            <p:grpSpPr>
              <a:xfrm>
                <a:off x="7504102" y="20334"/>
                <a:ext cx="506835" cy="943115"/>
                <a:chOff x="0" y="0"/>
                <a:chExt cx="506834" cy="943114"/>
              </a:xfrm>
            </p:grpSpPr>
            <p:sp>
              <p:nvSpPr>
                <p:cNvPr id="266" name="Shape 266"/>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67" name="Shape 267"/>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68" name="Shape 268"/>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273" name="Group 273"/>
              <p:cNvGrpSpPr/>
              <p:nvPr/>
            </p:nvGrpSpPr>
            <p:grpSpPr>
              <a:xfrm>
                <a:off x="9002702" y="0"/>
                <a:ext cx="506835" cy="943115"/>
                <a:chOff x="0" y="0"/>
                <a:chExt cx="506834" cy="943114"/>
              </a:xfrm>
            </p:grpSpPr>
            <p:sp>
              <p:nvSpPr>
                <p:cNvPr id="270" name="Shape 270"/>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71" name="Shape 271"/>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72" name="Shape 272"/>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274" name="Shape 274"/>
              <p:cNvSpPr/>
              <p:nvPr/>
            </p:nvSpPr>
            <p:spPr>
              <a:xfrm>
                <a:off x="5990756" y="210600"/>
                <a:ext cx="471558" cy="52871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275" name="Shape 275"/>
              <p:cNvSpPr/>
              <p:nvPr/>
            </p:nvSpPr>
            <p:spPr>
              <a:xfrm>
                <a:off x="533064" y="484782"/>
                <a:ext cx="972847"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76" name="Shape 276"/>
              <p:cNvSpPr/>
              <p:nvPr/>
            </p:nvSpPr>
            <p:spPr>
              <a:xfrm>
                <a:off x="2065205" y="474958"/>
                <a:ext cx="722460"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77" name="Shape 277"/>
              <p:cNvSpPr/>
              <p:nvPr/>
            </p:nvSpPr>
            <p:spPr>
              <a:xfrm>
                <a:off x="3365476" y="470689"/>
                <a:ext cx="972847"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78" name="Shape 278"/>
              <p:cNvSpPr/>
              <p:nvPr/>
            </p:nvSpPr>
            <p:spPr>
              <a:xfrm>
                <a:off x="8038811" y="501715"/>
                <a:ext cx="860080"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287" name="Shape 287"/>
            <p:cNvSpPr/>
            <p:nvPr/>
          </p:nvSpPr>
          <p:spPr>
            <a:xfrm>
              <a:off x="8991600" y="785030"/>
              <a:ext cx="557287" cy="2220848"/>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288" name="Shape 288"/>
            <p:cNvSpPr/>
            <p:nvPr/>
          </p:nvSpPr>
          <p:spPr>
            <a:xfrm>
              <a:off x="1490133"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289" name="Shape 289"/>
            <p:cNvSpPr/>
            <p:nvPr/>
          </p:nvSpPr>
          <p:spPr>
            <a:xfrm>
              <a:off x="2845642"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290" name="Shape 290"/>
            <p:cNvSpPr/>
            <p:nvPr/>
          </p:nvSpPr>
          <p:spPr>
            <a:xfrm>
              <a:off x="4348475" y="649451"/>
              <a:ext cx="557288"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291" name="Shape 291"/>
            <p:cNvSpPr/>
            <p:nvPr/>
          </p:nvSpPr>
          <p:spPr>
            <a:xfrm>
              <a:off x="7497233" y="785030"/>
              <a:ext cx="557288" cy="2220848"/>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sp>
          <p:nvSpPr>
            <p:cNvPr id="292" name="Shape 292"/>
            <p:cNvSpPr/>
            <p:nvPr/>
          </p:nvSpPr>
          <p:spPr>
            <a:xfrm>
              <a:off x="0" y="653797"/>
              <a:ext cx="557287" cy="2220847"/>
            </a:xfrm>
            <a:custGeom>
              <a:avLst/>
              <a:gdLst/>
              <a:ahLst/>
              <a:cxnLst>
                <a:cxn ang="0">
                  <a:pos x="wd2" y="hd2"/>
                </a:cxn>
                <a:cxn ang="5400000">
                  <a:pos x="wd2" y="hd2"/>
                </a:cxn>
                <a:cxn ang="10800000">
                  <a:pos x="wd2" y="hd2"/>
                </a:cxn>
                <a:cxn ang="16200000">
                  <a:pos x="wd2" y="hd2"/>
                </a:cxn>
              </a:cxnLst>
              <a:rect l="0" t="0" r="r" b="b"/>
              <a:pathLst>
                <a:path w="16205" h="21600" extrusionOk="0">
                  <a:moveTo>
                    <a:pt x="16205" y="21600"/>
                  </a:moveTo>
                  <a:cubicBezTo>
                    <a:pt x="-5039" y="14516"/>
                    <a:pt x="-5395" y="7316"/>
                    <a:pt x="15136" y="0"/>
                  </a:cubicBezTo>
                </a:path>
              </a:pathLst>
            </a:custGeom>
            <a:noFill/>
            <a:ln w="25400" cap="flat">
              <a:solidFill>
                <a:srgbClr val="919191"/>
              </a:solidFill>
              <a:prstDash val="solid"/>
              <a:miter lim="400000"/>
              <a:tailEnd type="triangle" w="med" len="med"/>
            </a:ln>
            <a:effectLst/>
          </p:spPr>
          <p:txBody>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grpSp>
    </p:spTree>
    <p:extLst>
      <p:ext uri="{BB962C8B-B14F-4D97-AF65-F5344CB8AC3E}">
        <p14:creationId xmlns:p14="http://schemas.microsoft.com/office/powerpoint/2010/main" val="71184176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advAuto="0"/>
      <p:bldP spid="212" grpId="0" animBg="1" advAuto="0"/>
      <p:bldP spid="249" grpId="0" animBg="1" advAuto="0"/>
      <p:bldP spid="286" grpId="0"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294" name="Shape 2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60</a:t>
            </a:fld>
            <a:endParaRPr/>
          </a:p>
        </p:txBody>
      </p:sp>
      <p:sp>
        <p:nvSpPr>
          <p:cNvPr id="295" name="Shape 295"/>
          <p:cNvSpPr>
            <a:spLocks noGrp="1"/>
          </p:cNvSpPr>
          <p:nvPr>
            <p:ph type="title"/>
          </p:nvPr>
        </p:nvSpPr>
        <p:spPr>
          <a:prstGeom prst="rect">
            <a:avLst/>
          </a:prstGeom>
        </p:spPr>
        <p:txBody>
          <a:bodyPr/>
          <a:lstStyle>
            <a:lvl1pPr>
              <a:defRPr sz="5200"/>
            </a:lvl1pPr>
          </a:lstStyle>
          <a:p>
            <a:r>
              <a:t>Stanford Attentive Reader</a:t>
            </a:r>
          </a:p>
        </p:txBody>
      </p:sp>
      <p:grpSp>
        <p:nvGrpSpPr>
          <p:cNvPr id="308" name="Group 308"/>
          <p:cNvGrpSpPr/>
          <p:nvPr/>
        </p:nvGrpSpPr>
        <p:grpSpPr>
          <a:xfrm>
            <a:off x="2242398" y="3170061"/>
            <a:ext cx="5151179" cy="1535428"/>
            <a:chOff x="0" y="0"/>
            <a:chExt cx="7326120" cy="2183718"/>
          </a:xfrm>
        </p:grpSpPr>
        <p:sp>
          <p:nvSpPr>
            <p:cNvPr id="296" name="Shape 296"/>
            <p:cNvSpPr/>
            <p:nvPr/>
          </p:nvSpPr>
          <p:spPr>
            <a:xfrm flipH="1">
              <a:off x="334139" y="1982"/>
              <a:ext cx="3326779" cy="504665"/>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97" name="Shape 297"/>
            <p:cNvSpPr/>
            <p:nvPr/>
          </p:nvSpPr>
          <p:spPr>
            <a:xfrm flipH="1">
              <a:off x="1155570" y="9289"/>
              <a:ext cx="2450835"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98" name="Shape 298"/>
            <p:cNvSpPr/>
            <p:nvPr/>
          </p:nvSpPr>
          <p:spPr>
            <a:xfrm flipH="1">
              <a:off x="3103848" y="8554"/>
              <a:ext cx="496731" cy="49673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299" name="Shape 299"/>
            <p:cNvSpPr/>
            <p:nvPr/>
          </p:nvSpPr>
          <p:spPr>
            <a:xfrm>
              <a:off x="3606404" y="9289"/>
              <a:ext cx="3394588" cy="50331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0" name="Shape 300"/>
            <p:cNvSpPr/>
            <p:nvPr/>
          </p:nvSpPr>
          <p:spPr>
            <a:xfrm>
              <a:off x="3606404" y="5343"/>
              <a:ext cx="777032" cy="50408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1" name="Shape 301"/>
            <p:cNvSpPr/>
            <p:nvPr/>
          </p:nvSpPr>
          <p:spPr>
            <a:xfrm>
              <a:off x="3606404" y="9289"/>
              <a:ext cx="1409440" cy="50197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2" name="Shape 302"/>
            <p:cNvSpPr/>
            <p:nvPr/>
          </p:nvSpPr>
          <p:spPr>
            <a:xfrm>
              <a:off x="3606403" y="9289"/>
              <a:ext cx="2741369"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3" name="Shape 303"/>
            <p:cNvSpPr/>
            <p:nvPr/>
          </p:nvSpPr>
          <p:spPr>
            <a:xfrm flipH="1">
              <a:off x="2221241" y="0"/>
              <a:ext cx="1434534" cy="50942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4" name="Shape 304"/>
            <p:cNvSpPr/>
            <p:nvPr/>
          </p:nvSpPr>
          <p:spPr>
            <a:xfrm>
              <a:off x="0" y="2180649"/>
              <a:ext cx="7326121" cy="1"/>
            </a:xfrm>
            <a:prstGeom prst="line">
              <a:avLst/>
            </a:prstGeom>
            <a:noFill/>
            <a:ln w="25400" cap="flat">
              <a:solidFill>
                <a:srgbClr val="A6AAA9"/>
              </a:solidFill>
              <a:custDash>
                <a:ds d="200000" sp="200000"/>
              </a:custDash>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5" name="Shape 305"/>
            <p:cNvSpPr/>
            <p:nvPr/>
          </p:nvSpPr>
          <p:spPr>
            <a:xfrm>
              <a:off x="2191732" y="1690762"/>
              <a:ext cx="114318" cy="481260"/>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6" name="Shape 306"/>
            <p:cNvSpPr/>
            <p:nvPr/>
          </p:nvSpPr>
          <p:spPr>
            <a:xfrm>
              <a:off x="3020529" y="1826478"/>
              <a:ext cx="114318" cy="357241"/>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07" name="Shape 307"/>
            <p:cNvSpPr/>
            <p:nvPr/>
          </p:nvSpPr>
          <p:spPr>
            <a:xfrm>
              <a:off x="5245491" y="1897926"/>
              <a:ext cx="114318" cy="266615"/>
            </a:xfrm>
            <a:prstGeom prst="rect">
              <a:avLst/>
            </a:prstGeom>
            <a:solidFill>
              <a:srgbClr val="929292"/>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15" name="Group 315"/>
          <p:cNvGrpSpPr/>
          <p:nvPr/>
        </p:nvGrpSpPr>
        <p:grpSpPr>
          <a:xfrm>
            <a:off x="4633486" y="1425754"/>
            <a:ext cx="394385" cy="1605132"/>
            <a:chOff x="0" y="-22478"/>
            <a:chExt cx="560902" cy="2282852"/>
          </a:xfrm>
        </p:grpSpPr>
        <p:grpSp>
          <p:nvGrpSpPr>
            <p:cNvPr id="312" name="Group 312"/>
            <p:cNvGrpSpPr/>
            <p:nvPr/>
          </p:nvGrpSpPr>
          <p:grpSpPr>
            <a:xfrm>
              <a:off x="0" y="1317259"/>
              <a:ext cx="506835" cy="943115"/>
              <a:chOff x="0" y="0"/>
              <a:chExt cx="506834" cy="943114"/>
            </a:xfrm>
          </p:grpSpPr>
          <p:sp>
            <p:nvSpPr>
              <p:cNvPr id="309" name="Shape 30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10" name="Shape 310"/>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11" name="Shape 311"/>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313" name="Shape 313"/>
            <p:cNvSpPr/>
            <p:nvPr/>
          </p:nvSpPr>
          <p:spPr>
            <a:xfrm flipH="1">
              <a:off x="262400" y="784129"/>
              <a:ext cx="1" cy="389623"/>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14" name="Shape 314"/>
            <p:cNvSpPr/>
            <p:nvPr/>
          </p:nvSpPr>
          <p:spPr>
            <a:xfrm>
              <a:off x="29703" y="-22478"/>
              <a:ext cx="531199" cy="7180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Q</a:t>
              </a:r>
            </a:p>
          </p:txBody>
        </p:sp>
      </p:grpSp>
      <p:grpSp>
        <p:nvGrpSpPr>
          <p:cNvPr id="366" name="Group 366"/>
          <p:cNvGrpSpPr/>
          <p:nvPr/>
        </p:nvGrpSpPr>
        <p:grpSpPr>
          <a:xfrm>
            <a:off x="1284072" y="3613781"/>
            <a:ext cx="6180071" cy="665790"/>
            <a:chOff x="203200" y="0"/>
            <a:chExt cx="8789433" cy="946899"/>
          </a:xfrm>
        </p:grpSpPr>
        <p:grpSp>
          <p:nvGrpSpPr>
            <p:cNvPr id="363" name="Group 363"/>
            <p:cNvGrpSpPr/>
            <p:nvPr/>
          </p:nvGrpSpPr>
          <p:grpSpPr>
            <a:xfrm>
              <a:off x="1457258" y="0"/>
              <a:ext cx="7535375" cy="946899"/>
              <a:chOff x="0" y="0"/>
              <a:chExt cx="7535374" cy="946898"/>
            </a:xfrm>
          </p:grpSpPr>
          <p:sp>
            <p:nvSpPr>
              <p:cNvPr id="316" name="Shape 316"/>
              <p:cNvSpPr/>
              <p:nvPr/>
            </p:nvSpPr>
            <p:spPr>
              <a:xfrm>
                <a:off x="1467036" y="13043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317" name="Shape 317"/>
              <p:cNvSpPr/>
              <p:nvPr/>
            </p:nvSpPr>
            <p:spPr>
              <a:xfrm>
                <a:off x="5647432" y="13239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318" name="Shape 318"/>
              <p:cNvSpPr/>
              <p:nvPr/>
            </p:nvSpPr>
            <p:spPr>
              <a:xfrm>
                <a:off x="3536175" y="13239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grpSp>
            <p:nvGrpSpPr>
              <p:cNvPr id="329" name="Group 329"/>
              <p:cNvGrpSpPr/>
              <p:nvPr/>
            </p:nvGrpSpPr>
            <p:grpSpPr>
              <a:xfrm>
                <a:off x="0" y="0"/>
                <a:ext cx="1368007" cy="943115"/>
                <a:chOff x="0" y="0"/>
                <a:chExt cx="1368006" cy="943114"/>
              </a:xfrm>
            </p:grpSpPr>
            <p:grpSp>
              <p:nvGrpSpPr>
                <p:cNvPr id="322" name="Group 322"/>
                <p:cNvGrpSpPr/>
                <p:nvPr/>
              </p:nvGrpSpPr>
              <p:grpSpPr>
                <a:xfrm>
                  <a:off x="0" y="0"/>
                  <a:ext cx="506835" cy="943115"/>
                  <a:chOff x="0" y="0"/>
                  <a:chExt cx="506834" cy="943114"/>
                </a:xfrm>
              </p:grpSpPr>
              <p:sp>
                <p:nvSpPr>
                  <p:cNvPr id="319" name="Shape 31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20" name="Shape 320"/>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21" name="Shape 321"/>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26" name="Group 326"/>
                <p:cNvGrpSpPr/>
                <p:nvPr/>
              </p:nvGrpSpPr>
              <p:grpSpPr>
                <a:xfrm>
                  <a:off x="861172" y="0"/>
                  <a:ext cx="506835" cy="943115"/>
                  <a:chOff x="0" y="0"/>
                  <a:chExt cx="506834" cy="943114"/>
                </a:xfrm>
              </p:grpSpPr>
              <p:sp>
                <p:nvSpPr>
                  <p:cNvPr id="323" name="Shape 32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24" name="Shape 324"/>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25" name="Shape 325"/>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327" name="Shape 327"/>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28" name="Shape 328"/>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40" name="Group 340"/>
              <p:cNvGrpSpPr/>
              <p:nvPr/>
            </p:nvGrpSpPr>
            <p:grpSpPr>
              <a:xfrm>
                <a:off x="2053381" y="0"/>
                <a:ext cx="1368007" cy="943115"/>
                <a:chOff x="0" y="0"/>
                <a:chExt cx="1368006" cy="943114"/>
              </a:xfrm>
            </p:grpSpPr>
            <p:grpSp>
              <p:nvGrpSpPr>
                <p:cNvPr id="333" name="Group 333"/>
                <p:cNvGrpSpPr/>
                <p:nvPr/>
              </p:nvGrpSpPr>
              <p:grpSpPr>
                <a:xfrm>
                  <a:off x="0" y="0"/>
                  <a:ext cx="506835" cy="943115"/>
                  <a:chOff x="0" y="0"/>
                  <a:chExt cx="506834" cy="943114"/>
                </a:xfrm>
              </p:grpSpPr>
              <p:sp>
                <p:nvSpPr>
                  <p:cNvPr id="330" name="Shape 330"/>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31" name="Shape 331"/>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32" name="Shape 332"/>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37" name="Group 337"/>
                <p:cNvGrpSpPr/>
                <p:nvPr/>
              </p:nvGrpSpPr>
              <p:grpSpPr>
                <a:xfrm>
                  <a:off x="861172" y="0"/>
                  <a:ext cx="506835" cy="943115"/>
                  <a:chOff x="0" y="0"/>
                  <a:chExt cx="506834" cy="943114"/>
                </a:xfrm>
              </p:grpSpPr>
              <p:sp>
                <p:nvSpPr>
                  <p:cNvPr id="334" name="Shape 334"/>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35" name="Shape 335"/>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36" name="Shape 336"/>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338" name="Shape 338"/>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39" name="Shape 339"/>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51" name="Group 351"/>
              <p:cNvGrpSpPr/>
              <p:nvPr/>
            </p:nvGrpSpPr>
            <p:grpSpPr>
              <a:xfrm>
                <a:off x="6167367" y="0"/>
                <a:ext cx="1368008" cy="943115"/>
                <a:chOff x="0" y="0"/>
                <a:chExt cx="1368006" cy="943114"/>
              </a:xfrm>
            </p:grpSpPr>
            <p:grpSp>
              <p:nvGrpSpPr>
                <p:cNvPr id="344" name="Group 344"/>
                <p:cNvGrpSpPr/>
                <p:nvPr/>
              </p:nvGrpSpPr>
              <p:grpSpPr>
                <a:xfrm>
                  <a:off x="0" y="0"/>
                  <a:ext cx="506835" cy="943115"/>
                  <a:chOff x="0" y="0"/>
                  <a:chExt cx="506834" cy="943114"/>
                </a:xfrm>
              </p:grpSpPr>
              <p:sp>
                <p:nvSpPr>
                  <p:cNvPr id="341" name="Shape 34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42" name="Shape 342"/>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43" name="Shape 343"/>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48" name="Group 348"/>
                <p:cNvGrpSpPr/>
                <p:nvPr/>
              </p:nvGrpSpPr>
              <p:grpSpPr>
                <a:xfrm>
                  <a:off x="861172" y="0"/>
                  <a:ext cx="506835" cy="943115"/>
                  <a:chOff x="0" y="0"/>
                  <a:chExt cx="506834" cy="943114"/>
                </a:xfrm>
              </p:grpSpPr>
              <p:sp>
                <p:nvSpPr>
                  <p:cNvPr id="345" name="Shape 345"/>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46" name="Shape 346"/>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47" name="Shape 347"/>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349" name="Shape 349"/>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50" name="Shape 350"/>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62" name="Group 362"/>
              <p:cNvGrpSpPr/>
              <p:nvPr/>
            </p:nvGrpSpPr>
            <p:grpSpPr>
              <a:xfrm>
                <a:off x="4208258" y="3783"/>
                <a:ext cx="1368008" cy="943116"/>
                <a:chOff x="0" y="0"/>
                <a:chExt cx="1368006" cy="943114"/>
              </a:xfrm>
            </p:grpSpPr>
            <p:grpSp>
              <p:nvGrpSpPr>
                <p:cNvPr id="355" name="Group 355"/>
                <p:cNvGrpSpPr/>
                <p:nvPr/>
              </p:nvGrpSpPr>
              <p:grpSpPr>
                <a:xfrm>
                  <a:off x="0" y="0"/>
                  <a:ext cx="506835" cy="943115"/>
                  <a:chOff x="0" y="0"/>
                  <a:chExt cx="506834" cy="943114"/>
                </a:xfrm>
              </p:grpSpPr>
              <p:sp>
                <p:nvSpPr>
                  <p:cNvPr id="352" name="Shape 352"/>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53" name="Shape 353"/>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54" name="Shape 354"/>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359" name="Group 359"/>
                <p:cNvGrpSpPr/>
                <p:nvPr/>
              </p:nvGrpSpPr>
              <p:grpSpPr>
                <a:xfrm>
                  <a:off x="861172" y="0"/>
                  <a:ext cx="506835" cy="943115"/>
                  <a:chOff x="0" y="0"/>
                  <a:chExt cx="506834" cy="943114"/>
                </a:xfrm>
              </p:grpSpPr>
              <p:sp>
                <p:nvSpPr>
                  <p:cNvPr id="356" name="Shape 356"/>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57" name="Shape 357"/>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58" name="Shape 358"/>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360" name="Shape 360"/>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61" name="Shape 361"/>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sp>
          <p:nvSpPr>
            <p:cNvPr id="364" name="Shape 364"/>
            <p:cNvSpPr/>
            <p:nvPr/>
          </p:nvSpPr>
          <p:spPr>
            <a:xfrm>
              <a:off x="640415" y="435412"/>
              <a:ext cx="404238" cy="1"/>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65" name="Shape 365"/>
            <p:cNvSpPr/>
            <p:nvPr/>
          </p:nvSpPr>
          <p:spPr>
            <a:xfrm>
              <a:off x="203200" y="33842"/>
              <a:ext cx="396692" cy="7180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P</a:t>
              </a:r>
            </a:p>
          </p:txBody>
        </p:sp>
      </p:grpSp>
      <p:pic>
        <p:nvPicPr>
          <p:cNvPr id="367" name="Screen Shot 2016-08-03 at 8.09.33 PM.png"/>
          <p:cNvPicPr>
            <a:picLocks noChangeAspect="1"/>
          </p:cNvPicPr>
          <p:nvPr/>
        </p:nvPicPr>
        <p:blipFill>
          <a:blip r:embed="rId2">
            <a:extLst/>
          </a:blip>
          <a:stretch>
            <a:fillRect/>
          </a:stretch>
        </p:blipFill>
        <p:spPr>
          <a:xfrm>
            <a:off x="3432341" y="4425210"/>
            <a:ext cx="2916083" cy="1480627"/>
          </a:xfrm>
          <a:prstGeom prst="rect">
            <a:avLst/>
          </a:prstGeom>
          <a:ln w="12700">
            <a:miter lim="400000"/>
          </a:ln>
        </p:spPr>
      </p:pic>
      <p:sp>
        <p:nvSpPr>
          <p:cNvPr id="368" name="Shape 368"/>
          <p:cNvSpPr/>
          <p:nvPr/>
        </p:nvSpPr>
        <p:spPr>
          <a:xfrm>
            <a:off x="980858" y="2342576"/>
            <a:ext cx="3212225" cy="482204"/>
          </a:xfrm>
          <a:prstGeom prst="rect">
            <a:avLst/>
          </a:prstGeom>
          <a:solidFill>
            <a:srgbClr val="7A81FF">
              <a:alpha val="29943"/>
            </a:srgbClr>
          </a:solidFill>
          <a:ln w="12700">
            <a:miter lim="400000"/>
          </a:ln>
          <a:extLst>
            <a:ext uri="{C572A759-6A51-4108-AA02-DFA0A04FC94B}">
              <ma14:wrappingTextBoxFlag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Bidirectional LSTMs</a:t>
            </a:r>
          </a:p>
        </p:txBody>
      </p:sp>
      <p:grpSp>
        <p:nvGrpSpPr>
          <p:cNvPr id="375" name="Group 375"/>
          <p:cNvGrpSpPr/>
          <p:nvPr/>
        </p:nvGrpSpPr>
        <p:grpSpPr>
          <a:xfrm>
            <a:off x="3762153" y="4731056"/>
            <a:ext cx="2099091" cy="1709445"/>
            <a:chOff x="-1239229" y="0"/>
            <a:chExt cx="2985372" cy="2431209"/>
          </a:xfrm>
        </p:grpSpPr>
        <p:pic>
          <p:nvPicPr>
            <p:cNvPr id="369" name="Screen Shot 2016-05-05 at 4.12.00 AM.png"/>
            <p:cNvPicPr>
              <a:picLocks noChangeAspect="1"/>
            </p:cNvPicPr>
            <p:nvPr/>
          </p:nvPicPr>
          <p:blipFill>
            <a:blip r:embed="rId3">
              <a:extLst/>
            </a:blip>
            <a:srcRect t="47836" r="28297"/>
            <a:stretch>
              <a:fillRect/>
            </a:stretch>
          </p:blipFill>
          <p:spPr>
            <a:xfrm>
              <a:off x="-1239230" y="1677933"/>
              <a:ext cx="2985374" cy="753277"/>
            </a:xfrm>
            <a:prstGeom prst="rect">
              <a:avLst/>
            </a:prstGeom>
            <a:ln w="12700" cap="flat">
              <a:noFill/>
              <a:miter lim="400000"/>
            </a:ln>
            <a:effectLst/>
          </p:spPr>
        </p:pic>
        <p:sp>
          <p:nvSpPr>
            <p:cNvPr id="370" name="Shape 370"/>
            <p:cNvSpPr/>
            <p:nvPr/>
          </p:nvSpPr>
          <p:spPr>
            <a:xfrm flipH="1">
              <a:off x="262401" y="0"/>
              <a:ext cx="1" cy="52871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nvGrpSpPr>
            <p:cNvPr id="374" name="Group 374"/>
            <p:cNvGrpSpPr/>
            <p:nvPr/>
          </p:nvGrpSpPr>
          <p:grpSpPr>
            <a:xfrm>
              <a:off x="0" y="572500"/>
              <a:ext cx="506835" cy="943116"/>
              <a:chOff x="0" y="0"/>
              <a:chExt cx="506834" cy="943114"/>
            </a:xfrm>
          </p:grpSpPr>
          <p:sp>
            <p:nvSpPr>
              <p:cNvPr id="371" name="Shape 37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72" name="Shape 372"/>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73" name="Shape 373"/>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pic>
        <p:nvPicPr>
          <p:cNvPr id="376" name="pasted-image.pdf"/>
          <p:cNvPicPr>
            <a:picLocks noChangeAspect="1"/>
          </p:cNvPicPr>
          <p:nvPr/>
        </p:nvPicPr>
        <p:blipFill>
          <a:blip r:embed="rId4">
            <a:extLst/>
          </a:blip>
          <a:stretch>
            <a:fillRect/>
          </a:stretch>
        </p:blipFill>
        <p:spPr>
          <a:xfrm>
            <a:off x="5197638" y="2639385"/>
            <a:ext cx="120324" cy="137514"/>
          </a:xfrm>
          <a:prstGeom prst="rect">
            <a:avLst/>
          </a:prstGeom>
          <a:ln w="12700">
            <a:miter lim="400000"/>
          </a:ln>
        </p:spPr>
      </p:pic>
      <p:pic>
        <p:nvPicPr>
          <p:cNvPr id="377" name="pasted-image.pdf"/>
          <p:cNvPicPr>
            <a:picLocks noChangeAspect="1"/>
          </p:cNvPicPr>
          <p:nvPr/>
        </p:nvPicPr>
        <p:blipFill>
          <a:blip r:embed="rId5">
            <a:extLst/>
          </a:blip>
          <a:stretch>
            <a:fillRect/>
          </a:stretch>
        </p:blipFill>
        <p:spPr>
          <a:xfrm>
            <a:off x="7774609" y="3795756"/>
            <a:ext cx="187524" cy="206276"/>
          </a:xfrm>
          <a:prstGeom prst="rect">
            <a:avLst/>
          </a:prstGeom>
          <a:ln w="12700">
            <a:miter lim="400000"/>
          </a:ln>
        </p:spPr>
      </p:pic>
      <p:sp>
        <p:nvSpPr>
          <p:cNvPr id="378" name="Shape 378"/>
          <p:cNvSpPr/>
          <p:nvPr/>
        </p:nvSpPr>
        <p:spPr>
          <a:xfrm>
            <a:off x="648505" y="-75010"/>
            <a:ext cx="8440732" cy="550663"/>
          </a:xfrm>
          <a:prstGeom prst="rect">
            <a:avLst/>
          </a:prstGeom>
          <a:ln w="12700">
            <a:miter lim="400000"/>
          </a:ln>
          <a:extLst>
            <a:ext uri="{C572A759-6A51-4108-AA02-DFA0A04FC94B}">
              <ma14:wrappingTextBoxFlag xmlns:ma14="http://schemas.microsoft.com/office/mac/drawingml/2011/main"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dirty="0">
                <a:solidFill>
                  <a:srgbClr val="011993"/>
                </a:solidFill>
                <a:latin typeface="Gill Sans MT"/>
                <a:ea typeface="Gill Sans MT"/>
                <a:cs typeface="Gill Sans MT"/>
                <a:sym typeface="Gill Sans MT"/>
              </a:rPr>
              <a:t>(Chen et al, 2016) </a:t>
            </a:r>
          </a:p>
        </p:txBody>
      </p:sp>
      <p:grpSp>
        <p:nvGrpSpPr>
          <p:cNvPr id="385" name="Group 385"/>
          <p:cNvGrpSpPr/>
          <p:nvPr/>
        </p:nvGrpSpPr>
        <p:grpSpPr>
          <a:xfrm>
            <a:off x="5418464" y="5131319"/>
            <a:ext cx="3334186" cy="1219162"/>
            <a:chOff x="-3" y="28327"/>
            <a:chExt cx="4741952" cy="1733918"/>
          </a:xfrm>
        </p:grpSpPr>
        <p:grpSp>
          <p:nvGrpSpPr>
            <p:cNvPr id="383" name="Group 383"/>
            <p:cNvGrpSpPr/>
            <p:nvPr/>
          </p:nvGrpSpPr>
          <p:grpSpPr>
            <a:xfrm>
              <a:off x="-3" y="28327"/>
              <a:ext cx="3311233" cy="743446"/>
              <a:chOff x="-541868" y="28327"/>
              <a:chExt cx="3311231" cy="743446"/>
            </a:xfrm>
          </p:grpSpPr>
          <p:sp>
            <p:nvSpPr>
              <p:cNvPr id="379" name="Shape 379"/>
              <p:cNvSpPr/>
              <p:nvPr/>
            </p:nvSpPr>
            <p:spPr>
              <a:xfrm>
                <a:off x="1404809" y="28327"/>
                <a:ext cx="1364554" cy="74344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lgn="l">
                  <a:spcBef>
                    <a:spcPts val="4200"/>
                  </a:spcBef>
                  <a:defRPr sz="2400">
                    <a:solidFill>
                      <a:srgbClr val="FF2600"/>
                    </a:solidFill>
                    <a:latin typeface="Avenir Book"/>
                    <a:ea typeface="Avenir Book"/>
                    <a:cs typeface="Avenir Book"/>
                    <a:sym typeface="Avenir Book"/>
                  </a:defRPr>
                </a:lvl1pPr>
              </a:lstStyle>
              <a:p>
                <a:pPr defTabSz="410751" fontAlgn="auto" hangingPunct="0">
                  <a:spcAft>
                    <a:spcPts val="0"/>
                  </a:spcAft>
                  <a:defRPr>
                    <a:solidFill>
                      <a:srgbClr val="000000"/>
                    </a:solidFill>
                  </a:defRPr>
                </a:pPr>
                <a:r>
                  <a:rPr sz="1687" kern="0"/>
                  <a:t>entity6</a:t>
                </a:r>
              </a:p>
            </p:txBody>
          </p:sp>
          <p:grpSp>
            <p:nvGrpSpPr>
              <p:cNvPr id="382" name="Group 382"/>
              <p:cNvGrpSpPr/>
              <p:nvPr/>
            </p:nvGrpSpPr>
            <p:grpSpPr>
              <a:xfrm>
                <a:off x="-541868" y="41023"/>
                <a:ext cx="1727680" cy="718054"/>
                <a:chOff x="-541867" y="41023"/>
                <a:chExt cx="1727678" cy="718054"/>
              </a:xfrm>
            </p:grpSpPr>
            <p:sp>
              <p:nvSpPr>
                <p:cNvPr id="380" name="Shape 380"/>
                <p:cNvSpPr/>
                <p:nvPr/>
              </p:nvSpPr>
              <p:spPr>
                <a:xfrm>
                  <a:off x="-541867" y="400050"/>
                  <a:ext cx="912570" cy="0"/>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381" name="Shape 381"/>
                <p:cNvSpPr/>
                <p:nvPr/>
              </p:nvSpPr>
              <p:spPr>
                <a:xfrm>
                  <a:off x="732126" y="41023"/>
                  <a:ext cx="453685" cy="7180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A</a:t>
                  </a:r>
                </a:p>
              </p:txBody>
            </p:sp>
          </p:grpSp>
        </p:grpSp>
        <p:pic>
          <p:nvPicPr>
            <p:cNvPr id="384" name="Screen Shot 2017-04-10 at 9.09.50 AM.png"/>
            <p:cNvPicPr>
              <a:picLocks noChangeAspect="1"/>
            </p:cNvPicPr>
            <p:nvPr/>
          </p:nvPicPr>
          <p:blipFill>
            <a:blip r:embed="rId6">
              <a:extLst/>
            </a:blip>
            <a:stretch>
              <a:fillRect/>
            </a:stretch>
          </p:blipFill>
          <p:spPr>
            <a:xfrm>
              <a:off x="578369" y="895712"/>
              <a:ext cx="4163580" cy="866533"/>
            </a:xfrm>
            <a:prstGeom prst="rect">
              <a:avLst/>
            </a:prstGeom>
            <a:ln w="12700" cap="flat">
              <a:noFill/>
              <a:miter lim="400000"/>
            </a:ln>
            <a:effectLst/>
          </p:spPr>
        </p:pic>
      </p:grpSp>
      <p:sp>
        <p:nvSpPr>
          <p:cNvPr id="386" name="Shape 386"/>
          <p:cNvSpPr/>
          <p:nvPr/>
        </p:nvSpPr>
        <p:spPr>
          <a:xfrm>
            <a:off x="5142240" y="1403678"/>
            <a:ext cx="3358163" cy="786370"/>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p>
            <a:pPr defTabSz="410751" fontAlgn="auto" hangingPunct="0">
              <a:spcBef>
                <a:spcPts val="2953"/>
              </a:spcBef>
              <a:spcAft>
                <a:spcPts val="0"/>
              </a:spcAft>
              <a:defRPr sz="2200">
                <a:solidFill>
                  <a:srgbClr val="000000"/>
                </a:solidFill>
                <a:latin typeface="Avenir Book"/>
                <a:ea typeface="Avenir Book"/>
                <a:cs typeface="Avenir Book"/>
                <a:sym typeface="Avenir Book"/>
              </a:defRPr>
            </a:pPr>
            <a:r>
              <a:rPr sz="1547" kern="0">
                <a:solidFill>
                  <a:srgbClr val="000000"/>
                </a:solidFill>
                <a:latin typeface="Avenir Book"/>
                <a:ea typeface="Avenir Book"/>
                <a:cs typeface="Avenir Book"/>
                <a:sym typeface="Avenir Book"/>
              </a:rPr>
              <a:t>characters in " </a:t>
            </a:r>
            <a:r>
              <a:rPr sz="1547" kern="0">
                <a:solidFill>
                  <a:srgbClr val="FF2600"/>
                </a:solidFill>
                <a:latin typeface="Avenir Book"/>
                <a:ea typeface="Avenir Book"/>
                <a:cs typeface="Avenir Book"/>
                <a:sym typeface="Avenir Book"/>
              </a:rPr>
              <a:t>@placeholder</a:t>
            </a:r>
            <a:r>
              <a:rPr sz="1547" kern="0">
                <a:solidFill>
                  <a:srgbClr val="000000"/>
                </a:solidFill>
                <a:latin typeface="Avenir Book"/>
                <a:ea typeface="Avenir Book"/>
                <a:cs typeface="Avenir Book"/>
                <a:sym typeface="Avenir Book"/>
              </a:rPr>
              <a:t> " movies have gradually become more diverse</a:t>
            </a:r>
          </a:p>
        </p:txBody>
      </p:sp>
      <p:grpSp>
        <p:nvGrpSpPr>
          <p:cNvPr id="393" name="Group 393"/>
          <p:cNvGrpSpPr/>
          <p:nvPr/>
        </p:nvGrpSpPr>
        <p:grpSpPr>
          <a:xfrm>
            <a:off x="527887" y="2301190"/>
            <a:ext cx="4516539" cy="3948543"/>
            <a:chOff x="0" y="0"/>
            <a:chExt cx="6423521" cy="5615704"/>
          </a:xfrm>
        </p:grpSpPr>
        <p:sp>
          <p:nvSpPr>
            <p:cNvPr id="387" name="Shape 387"/>
            <p:cNvSpPr/>
            <p:nvPr/>
          </p:nvSpPr>
          <p:spPr>
            <a:xfrm>
              <a:off x="130972" y="3996745"/>
              <a:ext cx="3901672" cy="756707"/>
            </a:xfrm>
            <a:prstGeom prst="rect">
              <a:avLst/>
            </a:prstGeom>
            <a:solidFill>
              <a:srgbClr val="FF7E79">
                <a:alpha val="3065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Attention</a:t>
              </a:r>
            </a:p>
          </p:txBody>
        </p:sp>
        <p:grpSp>
          <p:nvGrpSpPr>
            <p:cNvPr id="390" name="Group 390"/>
            <p:cNvGrpSpPr/>
            <p:nvPr/>
          </p:nvGrpSpPr>
          <p:grpSpPr>
            <a:xfrm>
              <a:off x="0" y="4922379"/>
              <a:ext cx="4163580" cy="693326"/>
              <a:chOff x="0" y="0"/>
              <a:chExt cx="4163579" cy="693324"/>
            </a:xfrm>
          </p:grpSpPr>
          <p:pic>
            <p:nvPicPr>
              <p:cNvPr id="388" name="Screen Shot 2016-05-05 at 4.12.00 AM.png"/>
              <p:cNvPicPr>
                <a:picLocks noChangeAspect="1"/>
              </p:cNvPicPr>
              <p:nvPr/>
            </p:nvPicPr>
            <p:blipFill>
              <a:blip r:embed="rId3">
                <a:extLst/>
              </a:blip>
              <a:srcRect b="52368"/>
              <a:stretch>
                <a:fillRect/>
              </a:stretch>
            </p:blipFill>
            <p:spPr>
              <a:xfrm>
                <a:off x="0" y="0"/>
                <a:ext cx="4163580" cy="687833"/>
              </a:xfrm>
              <a:prstGeom prst="rect">
                <a:avLst/>
              </a:prstGeom>
              <a:ln w="12700" cap="flat">
                <a:noFill/>
                <a:miter lim="400000"/>
              </a:ln>
              <a:effectLst/>
            </p:spPr>
          </p:pic>
          <p:sp>
            <p:nvSpPr>
              <p:cNvPr id="389" name="Shape 389"/>
              <p:cNvSpPr/>
              <p:nvPr/>
            </p:nvSpPr>
            <p:spPr>
              <a:xfrm>
                <a:off x="1254692" y="7849"/>
                <a:ext cx="2658534" cy="685476"/>
              </a:xfrm>
              <a:prstGeom prst="rect">
                <a:avLst/>
              </a:prstGeom>
              <a:noFill/>
              <a:ln w="50800" cap="flat">
                <a:solidFill>
                  <a:srgbClr val="FF2600">
                    <a:alpha val="63561"/>
                  </a:srgbClr>
                </a:solidFill>
                <a:prstDash val="solid"/>
                <a:miter lim="400000"/>
              </a:ln>
              <a:effectLst/>
            </p:spPr>
            <p:txBody>
              <a:bodyPr wrap="square" lIns="45719" tIns="45719" rIns="45719" bIns="45719" numCol="1" anchor="t">
                <a:noAutofit/>
              </a:bodyPr>
              <a:lstStyle/>
              <a:p>
                <a:pPr defTabSz="642915" fontAlgn="auto" hangingPunct="0">
                  <a:spcBef>
                    <a:spcPts val="352"/>
                  </a:spcBef>
                  <a:spcAft>
                    <a:spcPts val="0"/>
                  </a:spcAft>
                  <a:buClr>
                    <a:srgbClr val="CC0000"/>
                  </a:buClr>
                  <a:defRPr sz="3200">
                    <a:solidFill>
                      <a:srgbClr val="FF2600"/>
                    </a:solidFill>
                    <a:latin typeface="Avenir Book"/>
                    <a:ea typeface="Avenir Book"/>
                    <a:cs typeface="Avenir Book"/>
                    <a:sym typeface="Avenir Book"/>
                  </a:defRPr>
                </a:pPr>
                <a:endParaRPr sz="2250" kern="0">
                  <a:solidFill>
                    <a:srgbClr val="FF2600"/>
                  </a:solidFill>
                  <a:latin typeface="Avenir Book"/>
                  <a:ea typeface="Avenir Book"/>
                  <a:cs typeface="Avenir Book"/>
                  <a:sym typeface="Avenir Book"/>
                </a:endParaRPr>
              </a:p>
            </p:txBody>
          </p:sp>
        </p:grpSp>
        <p:sp>
          <p:nvSpPr>
            <p:cNvPr id="391" name="Shape 391"/>
            <p:cNvSpPr/>
            <p:nvPr/>
          </p:nvSpPr>
          <p:spPr>
            <a:xfrm>
              <a:off x="5761541" y="0"/>
              <a:ext cx="661981" cy="1157553"/>
            </a:xfrm>
            <a:prstGeom prst="roundRect">
              <a:avLst>
                <a:gd name="adj" fmla="val 27904"/>
              </a:avLst>
            </a:prstGeom>
            <a:noFill/>
            <a:ln w="63500" cap="flat">
              <a:solidFill>
                <a:srgbClr val="FF2600"/>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sp>
          <p:nvSpPr>
            <p:cNvPr id="392" name="Shape 392"/>
            <p:cNvSpPr/>
            <p:nvPr/>
          </p:nvSpPr>
          <p:spPr>
            <a:xfrm>
              <a:off x="5164590" y="1770578"/>
              <a:ext cx="661980" cy="1157554"/>
            </a:xfrm>
            <a:prstGeom prst="roundRect">
              <a:avLst>
                <a:gd name="adj" fmla="val 27904"/>
              </a:avLst>
            </a:prstGeom>
            <a:noFill/>
            <a:ln w="63500" cap="flat">
              <a:solidFill>
                <a:srgbClr val="FF2600"/>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effectLst>
                    <a:outerShdw blurRad="25400" dist="23998" dir="2700000" rotWithShape="0">
                      <a:srgbClr val="000000">
                        <a:alpha val="31034"/>
                      </a:srgbClr>
                    </a:outerShdw>
                  </a:effectLst>
                </a:defRPr>
              </a:pPr>
              <a:endParaRPr sz="1687" kern="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endParaRPr>
            </a:p>
          </p:txBody>
        </p:sp>
      </p:grpSp>
    </p:spTree>
    <p:extLst>
      <p:ext uri="{BB962C8B-B14F-4D97-AF65-F5344CB8AC3E}">
        <p14:creationId xmlns:p14="http://schemas.microsoft.com/office/powerpoint/2010/main" val="29306288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93"/>
                                        </p:tgtEl>
                                        <p:attrNameLst>
                                          <p:attrName>style.visibility</p:attrName>
                                        </p:attrNameLst>
                                      </p:cBhvr>
                                      <p:to>
                                        <p:strVal val="visible"/>
                                      </p:to>
                                    </p:set>
                                  </p:childTnLst>
                                </p:cTn>
                              </p:par>
                            </p:childTnLst>
                          </p:cTn>
                        </p:par>
                        <p:par>
                          <p:cTn id="10" fill="hold">
                            <p:stCondLst>
                              <p:cond delay="0"/>
                            </p:stCondLst>
                            <p:childTnLst>
                              <p:par>
                                <p:cTn id="11" presetID="1" presetClass="exit" presetSubtype="0" fill="hold" grpId="0" nodeType="afterEffect">
                                  <p:stCondLst>
                                    <p:cond delay="0"/>
                                  </p:stCondLst>
                                  <p:iterate>
                                    <p:tmAbs val="0"/>
                                  </p:iterate>
                                  <p:childTnLst>
                                    <p:set>
                                      <p:cBhvr>
                                        <p:cTn id="12" fill="hold">
                                          <p:stCondLst>
                                            <p:cond delay="0"/>
                                          </p:stCondLst>
                                        </p:cTn>
                                        <p:tgtEl>
                                          <p:spTgt spid="36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3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 grpId="0" animBg="1" advAuto="0"/>
      <p:bldP spid="367" grpId="0" animBg="1" advAuto="0"/>
      <p:bldP spid="375" grpId="0" animBg="1" advAuto="0"/>
      <p:bldP spid="385" grpId="0" animBg="1" advAuto="0"/>
      <p:bldP spid="393" grpId="0"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522" name="Shape 52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61</a:t>
            </a:fld>
            <a:endParaRPr/>
          </a:p>
        </p:txBody>
      </p:sp>
      <p:sp>
        <p:nvSpPr>
          <p:cNvPr id="523" name="Shape 523"/>
          <p:cNvSpPr>
            <a:spLocks noGrp="1"/>
          </p:cNvSpPr>
          <p:nvPr>
            <p:ph type="title"/>
          </p:nvPr>
        </p:nvSpPr>
        <p:spPr>
          <a:prstGeom prst="rect">
            <a:avLst/>
          </a:prstGeom>
        </p:spPr>
        <p:txBody>
          <a:bodyPr/>
          <a:lstStyle>
            <a:lvl1pPr>
              <a:defRPr sz="5200"/>
            </a:lvl1pPr>
          </a:lstStyle>
          <a:p>
            <a:r>
              <a:rPr sz="4800" dirty="0"/>
              <a:t>Stanford Attentive Reader++</a:t>
            </a:r>
          </a:p>
        </p:txBody>
      </p:sp>
      <p:grpSp>
        <p:nvGrpSpPr>
          <p:cNvPr id="536" name="Group 536"/>
          <p:cNvGrpSpPr/>
          <p:nvPr/>
        </p:nvGrpSpPr>
        <p:grpSpPr>
          <a:xfrm>
            <a:off x="2242398" y="3027186"/>
            <a:ext cx="5151179" cy="1535428"/>
            <a:chOff x="0" y="0"/>
            <a:chExt cx="7326120" cy="2183718"/>
          </a:xfrm>
        </p:grpSpPr>
        <p:sp>
          <p:nvSpPr>
            <p:cNvPr id="524" name="Shape 524"/>
            <p:cNvSpPr/>
            <p:nvPr/>
          </p:nvSpPr>
          <p:spPr>
            <a:xfrm flipH="1">
              <a:off x="334139" y="1982"/>
              <a:ext cx="3326779" cy="504665"/>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5" name="Shape 525"/>
            <p:cNvSpPr/>
            <p:nvPr/>
          </p:nvSpPr>
          <p:spPr>
            <a:xfrm flipH="1">
              <a:off x="1155570" y="9289"/>
              <a:ext cx="2450835"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6" name="Shape 526"/>
            <p:cNvSpPr/>
            <p:nvPr/>
          </p:nvSpPr>
          <p:spPr>
            <a:xfrm flipH="1">
              <a:off x="3103848" y="8554"/>
              <a:ext cx="496731" cy="49673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7" name="Shape 527"/>
            <p:cNvSpPr/>
            <p:nvPr/>
          </p:nvSpPr>
          <p:spPr>
            <a:xfrm>
              <a:off x="3606404" y="9289"/>
              <a:ext cx="3394588" cy="50331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8" name="Shape 528"/>
            <p:cNvSpPr/>
            <p:nvPr/>
          </p:nvSpPr>
          <p:spPr>
            <a:xfrm>
              <a:off x="3606404" y="5343"/>
              <a:ext cx="777032" cy="504083"/>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29" name="Shape 529"/>
            <p:cNvSpPr/>
            <p:nvPr/>
          </p:nvSpPr>
          <p:spPr>
            <a:xfrm>
              <a:off x="3606404" y="9289"/>
              <a:ext cx="1409440" cy="501976"/>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0" name="Shape 530"/>
            <p:cNvSpPr/>
            <p:nvPr/>
          </p:nvSpPr>
          <p:spPr>
            <a:xfrm>
              <a:off x="3606403" y="9289"/>
              <a:ext cx="2741369" cy="50013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1" name="Shape 531"/>
            <p:cNvSpPr/>
            <p:nvPr/>
          </p:nvSpPr>
          <p:spPr>
            <a:xfrm flipH="1">
              <a:off x="2221241" y="0"/>
              <a:ext cx="1434534" cy="509427"/>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2" name="Shape 532"/>
            <p:cNvSpPr/>
            <p:nvPr/>
          </p:nvSpPr>
          <p:spPr>
            <a:xfrm>
              <a:off x="0" y="2180649"/>
              <a:ext cx="7326121" cy="1"/>
            </a:xfrm>
            <a:prstGeom prst="line">
              <a:avLst/>
            </a:prstGeom>
            <a:noFill/>
            <a:ln w="25400" cap="flat">
              <a:solidFill>
                <a:srgbClr val="A6AAA9"/>
              </a:solidFill>
              <a:custDash>
                <a:ds d="200000" sp="200000"/>
              </a:custDash>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3" name="Shape 533"/>
            <p:cNvSpPr/>
            <p:nvPr/>
          </p:nvSpPr>
          <p:spPr>
            <a:xfrm>
              <a:off x="2191732" y="1690762"/>
              <a:ext cx="114318" cy="481260"/>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4" name="Shape 534"/>
            <p:cNvSpPr/>
            <p:nvPr/>
          </p:nvSpPr>
          <p:spPr>
            <a:xfrm>
              <a:off x="3020529" y="1826478"/>
              <a:ext cx="114318" cy="357241"/>
            </a:xfrm>
            <a:prstGeom prst="rect">
              <a:avLst/>
            </a:prstGeom>
            <a:solidFill>
              <a:srgbClr val="919191"/>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5" name="Shape 535"/>
            <p:cNvSpPr/>
            <p:nvPr/>
          </p:nvSpPr>
          <p:spPr>
            <a:xfrm>
              <a:off x="5245491" y="1897926"/>
              <a:ext cx="114318" cy="266615"/>
            </a:xfrm>
            <a:prstGeom prst="rect">
              <a:avLst/>
            </a:prstGeom>
            <a:solidFill>
              <a:srgbClr val="929292"/>
            </a:solidFill>
            <a:ln w="12700" cap="flat">
              <a:noFill/>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37" name="Shape 537"/>
          <p:cNvSpPr/>
          <p:nvPr/>
        </p:nvSpPr>
        <p:spPr>
          <a:xfrm>
            <a:off x="5130334" y="1386289"/>
            <a:ext cx="2743363" cy="418384"/>
          </a:xfrm>
          <a:prstGeom prst="rect">
            <a:avLst/>
          </a:prstGeom>
          <a:ln w="12700">
            <a:miter lim="400000"/>
          </a:ln>
          <a:extLst>
            <a:ext uri="{C572A759-6A51-4108-AA02-DFA0A04FC94B}">
              <ma14:wrappingTextBoxFlag xmlns:ma14="http://schemas.microsoft.com/office/mac/drawingml/2011/main" val="1"/>
            </a:ext>
          </a:extLst>
        </p:spPr>
        <p:txBody>
          <a:bodyPr lIns="35719" tIns="35719" rIns="35719" bIns="35719" anchor="ctr">
            <a:spAutoFit/>
          </a:bodyPr>
          <a:lstStyle/>
          <a:p>
            <a:pPr defTabSz="410751" fontAlgn="auto" hangingPunct="0">
              <a:spcBef>
                <a:spcPts val="2953"/>
              </a:spcBef>
              <a:spcAft>
                <a:spcPts val="0"/>
              </a:spcAft>
              <a:defRPr sz="1600">
                <a:solidFill>
                  <a:srgbClr val="000000"/>
                </a:solidFill>
                <a:latin typeface="Avenir Book"/>
                <a:ea typeface="Avenir Book"/>
                <a:cs typeface="Avenir Book"/>
                <a:sym typeface="Avenir Book"/>
              </a:defRPr>
            </a:pPr>
            <a:r>
              <a:rPr sz="1125" kern="0">
                <a:solidFill>
                  <a:srgbClr val="000000"/>
                </a:solidFill>
                <a:latin typeface="Avenir Book"/>
                <a:ea typeface="Avenir Book"/>
                <a:cs typeface="Avenir Book"/>
                <a:sym typeface="Avenir Book"/>
              </a:rPr>
              <a:t>Who did </a:t>
            </a:r>
            <a:r>
              <a:rPr sz="1125" kern="0">
                <a:solidFill>
                  <a:srgbClr val="FF2600"/>
                </a:solidFill>
                <a:latin typeface="Avenir Heavy"/>
                <a:ea typeface="Avenir Heavy"/>
                <a:cs typeface="Avenir Heavy"/>
                <a:sym typeface="Avenir Heavy"/>
              </a:rPr>
              <a:t>Genghis Khan</a:t>
            </a:r>
            <a:r>
              <a:rPr sz="1125" kern="0">
                <a:solidFill>
                  <a:srgbClr val="000000"/>
                </a:solidFill>
                <a:latin typeface="Avenir Book"/>
                <a:ea typeface="Avenir Book"/>
                <a:cs typeface="Avenir Book"/>
                <a:sym typeface="Avenir Book"/>
              </a:rPr>
              <a:t> </a:t>
            </a:r>
            <a:r>
              <a:rPr sz="1125" kern="0">
                <a:solidFill>
                  <a:srgbClr val="9437FF"/>
                </a:solidFill>
                <a:latin typeface="Avenir Heavy"/>
                <a:ea typeface="Avenir Heavy"/>
                <a:cs typeface="Avenir Heavy"/>
                <a:sym typeface="Avenir Heavy"/>
              </a:rPr>
              <a:t>unite</a:t>
            </a:r>
            <a:r>
              <a:rPr sz="1125" kern="0">
                <a:solidFill>
                  <a:srgbClr val="000000"/>
                </a:solidFill>
                <a:latin typeface="Avenir Book"/>
                <a:ea typeface="Avenir Book"/>
                <a:cs typeface="Avenir Book"/>
                <a:sym typeface="Avenir Book"/>
              </a:rPr>
              <a:t> </a:t>
            </a:r>
            <a:r>
              <a:rPr sz="1125" kern="0">
                <a:solidFill>
                  <a:srgbClr val="000000"/>
                </a:solidFill>
                <a:latin typeface="Avenir Heavy"/>
                <a:ea typeface="Avenir Heavy"/>
                <a:cs typeface="Avenir Heavy"/>
                <a:sym typeface="Avenir Heavy"/>
              </a:rPr>
              <a:t>before</a:t>
            </a:r>
            <a:r>
              <a:rPr sz="1125" kern="0">
                <a:solidFill>
                  <a:srgbClr val="000000"/>
                </a:solidFill>
                <a:latin typeface="Avenir Book"/>
                <a:ea typeface="Avenir Book"/>
                <a:cs typeface="Avenir Book"/>
                <a:sym typeface="Avenir Book"/>
              </a:rPr>
              <a:t> </a:t>
            </a:r>
            <a:r>
              <a:rPr sz="1125" kern="0">
                <a:solidFill>
                  <a:srgbClr val="942193"/>
                </a:solidFill>
                <a:latin typeface="Avenir Heavy"/>
                <a:ea typeface="Avenir Heavy"/>
                <a:cs typeface="Avenir Heavy"/>
                <a:sym typeface="Avenir Heavy"/>
              </a:rPr>
              <a:t>he</a:t>
            </a:r>
            <a:r>
              <a:rPr sz="1125" kern="0">
                <a:solidFill>
                  <a:srgbClr val="000000"/>
                </a:solidFill>
                <a:latin typeface="Avenir Book"/>
                <a:ea typeface="Avenir Book"/>
                <a:cs typeface="Avenir Book"/>
                <a:sym typeface="Avenir Book"/>
              </a:rPr>
              <a:t> began </a:t>
            </a:r>
            <a:r>
              <a:rPr sz="1125" kern="0">
                <a:solidFill>
                  <a:srgbClr val="0433FF"/>
                </a:solidFill>
                <a:latin typeface="Avenir Heavy"/>
                <a:ea typeface="Avenir Heavy"/>
                <a:cs typeface="Avenir Heavy"/>
                <a:sym typeface="Avenir Heavy"/>
              </a:rPr>
              <a:t>conquering</a:t>
            </a:r>
            <a:r>
              <a:rPr sz="1125" kern="0">
                <a:solidFill>
                  <a:srgbClr val="000000"/>
                </a:solidFill>
                <a:latin typeface="Avenir Book"/>
                <a:ea typeface="Avenir Book"/>
                <a:cs typeface="Avenir Book"/>
                <a:sym typeface="Avenir Book"/>
              </a:rPr>
              <a:t> the rest of </a:t>
            </a:r>
            <a:r>
              <a:rPr sz="1125" kern="0">
                <a:solidFill>
                  <a:srgbClr val="009193"/>
                </a:solidFill>
                <a:latin typeface="Avenir Heavy"/>
                <a:ea typeface="Avenir Heavy"/>
                <a:cs typeface="Avenir Heavy"/>
                <a:sym typeface="Avenir Heavy"/>
              </a:rPr>
              <a:t>Eurasia</a:t>
            </a:r>
            <a:r>
              <a:rPr sz="1125" kern="0">
                <a:solidFill>
                  <a:srgbClr val="000000"/>
                </a:solidFill>
                <a:latin typeface="Avenir Book"/>
                <a:ea typeface="Avenir Book"/>
                <a:cs typeface="Avenir Book"/>
                <a:sym typeface="Avenir Book"/>
              </a:rPr>
              <a:t>?</a:t>
            </a:r>
          </a:p>
        </p:txBody>
      </p:sp>
      <p:grpSp>
        <p:nvGrpSpPr>
          <p:cNvPr id="544" name="Group 544"/>
          <p:cNvGrpSpPr/>
          <p:nvPr/>
        </p:nvGrpSpPr>
        <p:grpSpPr>
          <a:xfrm>
            <a:off x="4633486" y="1282879"/>
            <a:ext cx="394385" cy="1605132"/>
            <a:chOff x="0" y="-22478"/>
            <a:chExt cx="560902" cy="2282852"/>
          </a:xfrm>
        </p:grpSpPr>
        <p:grpSp>
          <p:nvGrpSpPr>
            <p:cNvPr id="541" name="Group 541"/>
            <p:cNvGrpSpPr/>
            <p:nvPr/>
          </p:nvGrpSpPr>
          <p:grpSpPr>
            <a:xfrm>
              <a:off x="0" y="1317259"/>
              <a:ext cx="506835" cy="943115"/>
              <a:chOff x="0" y="0"/>
              <a:chExt cx="506834" cy="943114"/>
            </a:xfrm>
          </p:grpSpPr>
          <p:sp>
            <p:nvSpPr>
              <p:cNvPr id="538" name="Shape 538"/>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39" name="Shape 539"/>
              <p:cNvSpPr/>
              <p:nvPr/>
            </p:nvSpPr>
            <p:spPr>
              <a:xfrm>
                <a:off x="79206" y="85737"/>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0" name="Shape 540"/>
              <p:cNvSpPr/>
              <p:nvPr/>
            </p:nvSpPr>
            <p:spPr>
              <a:xfrm>
                <a:off x="79206" y="514425"/>
                <a:ext cx="348422" cy="351157"/>
              </a:xfrm>
              <a:prstGeom prst="ellipse">
                <a:avLst/>
              </a:prstGeom>
              <a:solidFill>
                <a:srgbClr val="EC5D57"/>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42" name="Shape 542"/>
            <p:cNvSpPr/>
            <p:nvPr/>
          </p:nvSpPr>
          <p:spPr>
            <a:xfrm flipH="1">
              <a:off x="262400" y="784129"/>
              <a:ext cx="1" cy="389623"/>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3" name="Shape 543"/>
            <p:cNvSpPr/>
            <p:nvPr/>
          </p:nvSpPr>
          <p:spPr>
            <a:xfrm>
              <a:off x="29703" y="-22478"/>
              <a:ext cx="531199" cy="7180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Q</a:t>
              </a:r>
            </a:p>
          </p:txBody>
        </p:sp>
      </p:grpSp>
      <p:grpSp>
        <p:nvGrpSpPr>
          <p:cNvPr id="595" name="Group 595"/>
          <p:cNvGrpSpPr/>
          <p:nvPr/>
        </p:nvGrpSpPr>
        <p:grpSpPr>
          <a:xfrm>
            <a:off x="1284072" y="3470906"/>
            <a:ext cx="6180071" cy="665790"/>
            <a:chOff x="203200" y="0"/>
            <a:chExt cx="8789433" cy="946899"/>
          </a:xfrm>
        </p:grpSpPr>
        <p:grpSp>
          <p:nvGrpSpPr>
            <p:cNvPr id="592" name="Group 592"/>
            <p:cNvGrpSpPr/>
            <p:nvPr/>
          </p:nvGrpSpPr>
          <p:grpSpPr>
            <a:xfrm>
              <a:off x="1457258" y="0"/>
              <a:ext cx="7535375" cy="946899"/>
              <a:chOff x="0" y="0"/>
              <a:chExt cx="7535374" cy="946898"/>
            </a:xfrm>
          </p:grpSpPr>
          <p:sp>
            <p:nvSpPr>
              <p:cNvPr id="545" name="Shape 545"/>
              <p:cNvSpPr/>
              <p:nvPr/>
            </p:nvSpPr>
            <p:spPr>
              <a:xfrm>
                <a:off x="1467036" y="13043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546" name="Shape 546"/>
              <p:cNvSpPr/>
              <p:nvPr/>
            </p:nvSpPr>
            <p:spPr>
              <a:xfrm>
                <a:off x="5647432" y="13239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sp>
            <p:nvSpPr>
              <p:cNvPr id="547" name="Shape 547"/>
              <p:cNvSpPr/>
              <p:nvPr/>
            </p:nvSpPr>
            <p:spPr>
              <a:xfrm>
                <a:off x="3536175" y="132390"/>
                <a:ext cx="471558" cy="52871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9" tIns="35719" rIns="35719" bIns="35719" numCol="1" anchor="ctr">
                <a:noAutofit/>
              </a:bodyPr>
              <a:lstStyle>
                <a:lvl1pPr>
                  <a:defRPr sz="2400">
                    <a:solidFill>
                      <a:srgbClr val="000000"/>
                    </a:solidFill>
                  </a:defRPr>
                </a:lvl1pPr>
              </a:lstStyle>
              <a:p>
                <a:pPr algn="ctr" defTabSz="410751" fontAlgn="auto" hangingPunct="0">
                  <a:spcBef>
                    <a:spcPts val="0"/>
                  </a:spcBef>
                  <a:spcAft>
                    <a:spcPts val="0"/>
                  </a:spcAft>
                </a:pPr>
                <a:r>
                  <a:rPr sz="1687" kern="0">
                    <a:latin typeface="Helvetica Light"/>
                    <a:ea typeface="Helvetica Light"/>
                    <a:cs typeface="Helvetica Light"/>
                    <a:sym typeface="Helvetica Light"/>
                  </a:rPr>
                  <a:t>…</a:t>
                </a:r>
              </a:p>
            </p:txBody>
          </p:sp>
          <p:grpSp>
            <p:nvGrpSpPr>
              <p:cNvPr id="558" name="Group 558"/>
              <p:cNvGrpSpPr/>
              <p:nvPr/>
            </p:nvGrpSpPr>
            <p:grpSpPr>
              <a:xfrm>
                <a:off x="0" y="0"/>
                <a:ext cx="1368007" cy="943115"/>
                <a:chOff x="0" y="0"/>
                <a:chExt cx="1368006" cy="943114"/>
              </a:xfrm>
            </p:grpSpPr>
            <p:grpSp>
              <p:nvGrpSpPr>
                <p:cNvPr id="551" name="Group 551"/>
                <p:cNvGrpSpPr/>
                <p:nvPr/>
              </p:nvGrpSpPr>
              <p:grpSpPr>
                <a:xfrm>
                  <a:off x="0" y="0"/>
                  <a:ext cx="506835" cy="943115"/>
                  <a:chOff x="0" y="0"/>
                  <a:chExt cx="506834" cy="943114"/>
                </a:xfrm>
              </p:grpSpPr>
              <p:sp>
                <p:nvSpPr>
                  <p:cNvPr id="548" name="Shape 548"/>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49" name="Shape 549"/>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0" name="Shape 550"/>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55" name="Group 555"/>
                <p:cNvGrpSpPr/>
                <p:nvPr/>
              </p:nvGrpSpPr>
              <p:grpSpPr>
                <a:xfrm>
                  <a:off x="861172" y="0"/>
                  <a:ext cx="506835" cy="943115"/>
                  <a:chOff x="0" y="0"/>
                  <a:chExt cx="506834" cy="943114"/>
                </a:xfrm>
              </p:grpSpPr>
              <p:sp>
                <p:nvSpPr>
                  <p:cNvPr id="552" name="Shape 552"/>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3" name="Shape 553"/>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4" name="Shape 554"/>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56" name="Shape 556"/>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57" name="Shape 557"/>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69" name="Group 569"/>
              <p:cNvGrpSpPr/>
              <p:nvPr/>
            </p:nvGrpSpPr>
            <p:grpSpPr>
              <a:xfrm>
                <a:off x="2053381" y="0"/>
                <a:ext cx="1368007" cy="943115"/>
                <a:chOff x="0" y="0"/>
                <a:chExt cx="1368006" cy="943114"/>
              </a:xfrm>
            </p:grpSpPr>
            <p:grpSp>
              <p:nvGrpSpPr>
                <p:cNvPr id="562" name="Group 562"/>
                <p:cNvGrpSpPr/>
                <p:nvPr/>
              </p:nvGrpSpPr>
              <p:grpSpPr>
                <a:xfrm>
                  <a:off x="0" y="0"/>
                  <a:ext cx="506835" cy="943115"/>
                  <a:chOff x="0" y="0"/>
                  <a:chExt cx="506834" cy="943114"/>
                </a:xfrm>
              </p:grpSpPr>
              <p:sp>
                <p:nvSpPr>
                  <p:cNvPr id="559" name="Shape 559"/>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0" name="Shape 560"/>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1" name="Shape 561"/>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66" name="Group 566"/>
                <p:cNvGrpSpPr/>
                <p:nvPr/>
              </p:nvGrpSpPr>
              <p:grpSpPr>
                <a:xfrm>
                  <a:off x="861172" y="0"/>
                  <a:ext cx="506835" cy="943115"/>
                  <a:chOff x="0" y="0"/>
                  <a:chExt cx="506834" cy="943114"/>
                </a:xfrm>
              </p:grpSpPr>
              <p:sp>
                <p:nvSpPr>
                  <p:cNvPr id="563" name="Shape 563"/>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4" name="Shape 564"/>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5" name="Shape 565"/>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67" name="Shape 567"/>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68" name="Shape 568"/>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80" name="Group 580"/>
              <p:cNvGrpSpPr/>
              <p:nvPr/>
            </p:nvGrpSpPr>
            <p:grpSpPr>
              <a:xfrm>
                <a:off x="6167367" y="0"/>
                <a:ext cx="1368008" cy="943115"/>
                <a:chOff x="0" y="0"/>
                <a:chExt cx="1368006" cy="943114"/>
              </a:xfrm>
            </p:grpSpPr>
            <p:grpSp>
              <p:nvGrpSpPr>
                <p:cNvPr id="573" name="Group 573"/>
                <p:cNvGrpSpPr/>
                <p:nvPr/>
              </p:nvGrpSpPr>
              <p:grpSpPr>
                <a:xfrm>
                  <a:off x="0" y="0"/>
                  <a:ext cx="506835" cy="943115"/>
                  <a:chOff x="0" y="0"/>
                  <a:chExt cx="506834" cy="943114"/>
                </a:xfrm>
              </p:grpSpPr>
              <p:sp>
                <p:nvSpPr>
                  <p:cNvPr id="570" name="Shape 570"/>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1" name="Shape 571"/>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2" name="Shape 572"/>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77" name="Group 577"/>
                <p:cNvGrpSpPr/>
                <p:nvPr/>
              </p:nvGrpSpPr>
              <p:grpSpPr>
                <a:xfrm>
                  <a:off x="861172" y="0"/>
                  <a:ext cx="506835" cy="943115"/>
                  <a:chOff x="0" y="0"/>
                  <a:chExt cx="506834" cy="943114"/>
                </a:xfrm>
              </p:grpSpPr>
              <p:sp>
                <p:nvSpPr>
                  <p:cNvPr id="574" name="Shape 574"/>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5" name="Shape 575"/>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6" name="Shape 576"/>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78" name="Shape 578"/>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79" name="Shape 579"/>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91" name="Group 591"/>
              <p:cNvGrpSpPr/>
              <p:nvPr/>
            </p:nvGrpSpPr>
            <p:grpSpPr>
              <a:xfrm>
                <a:off x="4208258" y="3783"/>
                <a:ext cx="1368008" cy="943116"/>
                <a:chOff x="0" y="0"/>
                <a:chExt cx="1368006" cy="943114"/>
              </a:xfrm>
            </p:grpSpPr>
            <p:grpSp>
              <p:nvGrpSpPr>
                <p:cNvPr id="584" name="Group 584"/>
                <p:cNvGrpSpPr/>
                <p:nvPr/>
              </p:nvGrpSpPr>
              <p:grpSpPr>
                <a:xfrm>
                  <a:off x="0" y="0"/>
                  <a:ext cx="506835" cy="943115"/>
                  <a:chOff x="0" y="0"/>
                  <a:chExt cx="506834" cy="943114"/>
                </a:xfrm>
              </p:grpSpPr>
              <p:sp>
                <p:nvSpPr>
                  <p:cNvPr id="581" name="Shape 581"/>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2" name="Shape 582"/>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3" name="Shape 583"/>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nvGrpSpPr>
                <p:cNvPr id="588" name="Group 588"/>
                <p:cNvGrpSpPr/>
                <p:nvPr/>
              </p:nvGrpSpPr>
              <p:grpSpPr>
                <a:xfrm>
                  <a:off x="861172" y="0"/>
                  <a:ext cx="506835" cy="943115"/>
                  <a:chOff x="0" y="0"/>
                  <a:chExt cx="506834" cy="943114"/>
                </a:xfrm>
              </p:grpSpPr>
              <p:sp>
                <p:nvSpPr>
                  <p:cNvPr id="585" name="Shape 585"/>
                  <p:cNvSpPr/>
                  <p:nvPr/>
                </p:nvSpPr>
                <p:spPr>
                  <a:xfrm>
                    <a:off x="0" y="0"/>
                    <a:ext cx="506835" cy="943115"/>
                  </a:xfrm>
                  <a:prstGeom prst="roundRect">
                    <a:avLst>
                      <a:gd name="adj" fmla="val 42291"/>
                    </a:avLst>
                  </a:prstGeom>
                  <a:no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6" name="Shape 586"/>
                  <p:cNvSpPr/>
                  <p:nvPr/>
                </p:nvSpPr>
                <p:spPr>
                  <a:xfrm>
                    <a:off x="79206" y="85737"/>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87" name="Shape 587"/>
                  <p:cNvSpPr/>
                  <p:nvPr/>
                </p:nvSpPr>
                <p:spPr>
                  <a:xfrm>
                    <a:off x="79206" y="514425"/>
                    <a:ext cx="348422" cy="351157"/>
                  </a:xfrm>
                  <a:prstGeom prst="ellipse">
                    <a:avLst/>
                  </a:prstGeom>
                  <a:solidFill>
                    <a:srgbClr val="164F86"/>
                  </a:solidFill>
                  <a:ln w="25400" cap="flat">
                    <a:solidFill>
                      <a:srgbClr val="85888D"/>
                    </a:solidFill>
                    <a:prstDash val="solid"/>
                    <a:miter lim="400000"/>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sp>
              <p:nvSpPr>
                <p:cNvPr id="589" name="Shape 589"/>
                <p:cNvSpPr/>
                <p:nvPr/>
              </p:nvSpPr>
              <p:spPr>
                <a:xfrm>
                  <a:off x="526424" y="307226"/>
                  <a:ext cx="338003" cy="1"/>
                </a:xfrm>
                <a:prstGeom prst="line">
                  <a:avLst/>
                </a:prstGeom>
                <a:noFill/>
                <a:ln w="25400" cap="flat">
                  <a:solidFill>
                    <a:srgbClr val="85888D"/>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90" name="Shape 590"/>
                <p:cNvSpPr/>
                <p:nvPr/>
              </p:nvSpPr>
              <p:spPr>
                <a:xfrm>
                  <a:off x="515002" y="621597"/>
                  <a:ext cx="338003" cy="1"/>
                </a:xfrm>
                <a:prstGeom prst="line">
                  <a:avLst/>
                </a:prstGeom>
                <a:noFill/>
                <a:ln w="25400" cap="flat">
                  <a:solidFill>
                    <a:srgbClr val="85888D"/>
                  </a:solidFill>
                  <a:prstDash val="solid"/>
                  <a:miter lim="400000"/>
                  <a:head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grpSp>
        </p:grpSp>
        <p:sp>
          <p:nvSpPr>
            <p:cNvPr id="593" name="Shape 593"/>
            <p:cNvSpPr/>
            <p:nvPr/>
          </p:nvSpPr>
          <p:spPr>
            <a:xfrm>
              <a:off x="640415" y="435412"/>
              <a:ext cx="404238" cy="1"/>
            </a:xfrm>
            <a:prstGeom prst="line">
              <a:avLst/>
            </a:prstGeom>
            <a:noFill/>
            <a:ln w="25400" cap="flat">
              <a:solidFill>
                <a:srgbClr val="85888D"/>
              </a:solidFill>
              <a:prstDash val="solid"/>
              <a:miter lim="400000"/>
              <a:tailEnd type="diamond"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594" name="Shape 594"/>
            <p:cNvSpPr/>
            <p:nvPr/>
          </p:nvSpPr>
          <p:spPr>
            <a:xfrm>
              <a:off x="203200" y="33842"/>
              <a:ext cx="396692" cy="7180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lvl1pPr algn="l" defTabSz="914400">
                <a:spcBef>
                  <a:spcPts val="500"/>
                </a:spcBef>
                <a:defRPr sz="4000">
                  <a:solidFill>
                    <a:srgbClr val="000000"/>
                  </a:solidFill>
                  <a:latin typeface="Avenir Book Oblique"/>
                  <a:ea typeface="Avenir Book Oblique"/>
                  <a:cs typeface="Avenir Book Oblique"/>
                  <a:sym typeface="Avenir Book Oblique"/>
                </a:defRPr>
              </a:lvl1pPr>
            </a:lstStyle>
            <a:p>
              <a:pPr fontAlgn="auto" hangingPunct="0">
                <a:spcAft>
                  <a:spcPts val="0"/>
                </a:spcAft>
                <a:defRPr>
                  <a:latin typeface="Avenir Book"/>
                  <a:ea typeface="Avenir Book"/>
                  <a:cs typeface="Avenir Book"/>
                  <a:sym typeface="Avenir Book"/>
                </a:defRPr>
              </a:pPr>
              <a:r>
                <a:rPr sz="2812" kern="0"/>
                <a:t>P</a:t>
              </a:r>
            </a:p>
          </p:txBody>
        </p:sp>
      </p:grpSp>
      <p:sp>
        <p:nvSpPr>
          <p:cNvPr id="596" name="Shape 596"/>
          <p:cNvSpPr/>
          <p:nvPr/>
        </p:nvSpPr>
        <p:spPr>
          <a:xfrm>
            <a:off x="980858" y="2199701"/>
            <a:ext cx="3212225" cy="482204"/>
          </a:xfrm>
          <a:prstGeom prst="rect">
            <a:avLst/>
          </a:prstGeom>
          <a:solidFill>
            <a:srgbClr val="7A81FF">
              <a:alpha val="29943"/>
            </a:srgbClr>
          </a:solidFill>
          <a:ln w="12700">
            <a:miter lim="400000"/>
          </a:ln>
          <a:extLst>
            <a:ext uri="{C572A759-6A51-4108-AA02-DFA0A04FC94B}">
              <ma14:wrappingTextBoxFlag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Bidirectional RNNs</a:t>
            </a:r>
          </a:p>
        </p:txBody>
      </p:sp>
      <p:sp>
        <p:nvSpPr>
          <p:cNvPr id="597" name="Shape 597"/>
          <p:cNvSpPr/>
          <p:nvPr/>
        </p:nvSpPr>
        <p:spPr>
          <a:xfrm>
            <a:off x="1215289" y="5040922"/>
            <a:ext cx="2743363" cy="532059"/>
          </a:xfrm>
          <a:prstGeom prst="rect">
            <a:avLst/>
          </a:prstGeom>
          <a:solidFill>
            <a:srgbClr val="FF7E79">
              <a:alpha val="30650"/>
            </a:srgbClr>
          </a:solidFill>
          <a:ln w="12700">
            <a:miter lim="400000"/>
          </a:ln>
          <a:extLst>
            <a:ext uri="{C572A759-6A51-4108-AA02-DFA0A04FC94B}">
              <ma14:wrappingTextBoxFlag xmlns:ma14="http://schemas.microsoft.com/office/mac/drawingml/2011/main" val="1"/>
            </a:ext>
          </a:extLst>
        </p:spPr>
        <p:txBody>
          <a:bodyPr lIns="45719" tIns="45719" rIns="45719" bIns="45719"/>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Attention</a:t>
            </a:r>
          </a:p>
        </p:txBody>
      </p:sp>
      <p:grpSp>
        <p:nvGrpSpPr>
          <p:cNvPr id="600" name="Group 600"/>
          <p:cNvGrpSpPr/>
          <p:nvPr/>
        </p:nvGrpSpPr>
        <p:grpSpPr>
          <a:xfrm>
            <a:off x="1123199" y="5691758"/>
            <a:ext cx="2927517" cy="487495"/>
            <a:chOff x="0" y="0"/>
            <a:chExt cx="4163579" cy="693324"/>
          </a:xfrm>
        </p:grpSpPr>
        <p:pic>
          <p:nvPicPr>
            <p:cNvPr id="598" name="Screen Shot 2016-05-05 at 4.12.00 AM.png"/>
            <p:cNvPicPr>
              <a:picLocks noChangeAspect="1"/>
            </p:cNvPicPr>
            <p:nvPr/>
          </p:nvPicPr>
          <p:blipFill>
            <a:blip r:embed="rId2">
              <a:extLst/>
            </a:blip>
            <a:srcRect b="52368"/>
            <a:stretch>
              <a:fillRect/>
            </a:stretch>
          </p:blipFill>
          <p:spPr>
            <a:xfrm>
              <a:off x="0" y="0"/>
              <a:ext cx="4163580" cy="687833"/>
            </a:xfrm>
            <a:prstGeom prst="rect">
              <a:avLst/>
            </a:prstGeom>
            <a:ln w="12700" cap="flat">
              <a:noFill/>
              <a:miter lim="400000"/>
            </a:ln>
            <a:effectLst/>
          </p:spPr>
        </p:pic>
        <p:sp>
          <p:nvSpPr>
            <p:cNvPr id="599" name="Shape 599"/>
            <p:cNvSpPr/>
            <p:nvPr/>
          </p:nvSpPr>
          <p:spPr>
            <a:xfrm>
              <a:off x="1254692" y="7849"/>
              <a:ext cx="2658534" cy="685476"/>
            </a:xfrm>
            <a:prstGeom prst="rect">
              <a:avLst/>
            </a:prstGeom>
            <a:noFill/>
            <a:ln w="50800" cap="flat">
              <a:solidFill>
                <a:srgbClr val="FF2600">
                  <a:alpha val="63561"/>
                </a:srgbClr>
              </a:solidFill>
              <a:prstDash val="solid"/>
              <a:miter lim="400000"/>
            </a:ln>
            <a:effectLst/>
          </p:spPr>
          <p:txBody>
            <a:bodyPr wrap="square" lIns="45719" tIns="45719" rIns="45719" bIns="45719" numCol="1" anchor="t">
              <a:noAutofit/>
            </a:bodyPr>
            <a:lstStyle/>
            <a:p>
              <a:pPr defTabSz="642915" fontAlgn="auto" hangingPunct="0">
                <a:spcBef>
                  <a:spcPts val="352"/>
                </a:spcBef>
                <a:spcAft>
                  <a:spcPts val="0"/>
                </a:spcAft>
                <a:buClr>
                  <a:srgbClr val="CC0000"/>
                </a:buClr>
                <a:defRPr sz="3200">
                  <a:solidFill>
                    <a:srgbClr val="FF2600"/>
                  </a:solidFill>
                  <a:latin typeface="Avenir Book"/>
                  <a:ea typeface="Avenir Book"/>
                  <a:cs typeface="Avenir Book"/>
                  <a:sym typeface="Avenir Book"/>
                </a:defRPr>
              </a:pPr>
              <a:endParaRPr sz="2250" kern="0">
                <a:solidFill>
                  <a:srgbClr val="FF2600"/>
                </a:solidFill>
                <a:latin typeface="Avenir Book"/>
                <a:ea typeface="Avenir Book"/>
                <a:cs typeface="Avenir Book"/>
                <a:sym typeface="Avenir Book"/>
              </a:endParaRPr>
            </a:p>
          </p:txBody>
        </p:sp>
      </p:grpSp>
      <p:pic>
        <p:nvPicPr>
          <p:cNvPr id="601" name="pasted-image.pdf"/>
          <p:cNvPicPr>
            <a:picLocks noChangeAspect="1"/>
          </p:cNvPicPr>
          <p:nvPr/>
        </p:nvPicPr>
        <p:blipFill>
          <a:blip r:embed="rId3">
            <a:extLst/>
          </a:blip>
          <a:stretch>
            <a:fillRect/>
          </a:stretch>
        </p:blipFill>
        <p:spPr>
          <a:xfrm>
            <a:off x="5197638" y="2496510"/>
            <a:ext cx="120324" cy="137514"/>
          </a:xfrm>
          <a:prstGeom prst="rect">
            <a:avLst/>
          </a:prstGeom>
          <a:ln w="12700">
            <a:miter lim="400000"/>
          </a:ln>
        </p:spPr>
      </p:pic>
      <p:pic>
        <p:nvPicPr>
          <p:cNvPr id="602" name="pasted-image.pdf"/>
          <p:cNvPicPr>
            <a:picLocks noChangeAspect="1"/>
          </p:cNvPicPr>
          <p:nvPr/>
        </p:nvPicPr>
        <p:blipFill>
          <a:blip r:embed="rId4">
            <a:extLst/>
          </a:blip>
          <a:stretch>
            <a:fillRect/>
          </a:stretch>
        </p:blipFill>
        <p:spPr>
          <a:xfrm>
            <a:off x="7774609" y="3652881"/>
            <a:ext cx="187524" cy="206276"/>
          </a:xfrm>
          <a:prstGeom prst="rect">
            <a:avLst/>
          </a:prstGeom>
          <a:ln w="12700">
            <a:miter lim="400000"/>
          </a:ln>
        </p:spPr>
      </p:pic>
      <p:pic>
        <p:nvPicPr>
          <p:cNvPr id="603" name="Screen Shot 2017-03-30 at 11.06.02 AM.png"/>
          <p:cNvPicPr>
            <a:picLocks noChangeAspect="1"/>
          </p:cNvPicPr>
          <p:nvPr/>
        </p:nvPicPr>
        <p:blipFill>
          <a:blip r:embed="rId5">
            <a:extLst/>
          </a:blip>
          <a:stretch>
            <a:fillRect/>
          </a:stretch>
        </p:blipFill>
        <p:spPr>
          <a:xfrm>
            <a:off x="3411141" y="4218959"/>
            <a:ext cx="3019380" cy="1804112"/>
          </a:xfrm>
          <a:prstGeom prst="rect">
            <a:avLst/>
          </a:prstGeom>
          <a:ln w="12700">
            <a:miter lim="400000"/>
          </a:ln>
        </p:spPr>
      </p:pic>
      <p:grpSp>
        <p:nvGrpSpPr>
          <p:cNvPr id="606" name="Group 606"/>
          <p:cNvGrpSpPr/>
          <p:nvPr/>
        </p:nvGrpSpPr>
        <p:grpSpPr>
          <a:xfrm>
            <a:off x="913104" y="6227861"/>
            <a:ext cx="3360289" cy="461601"/>
            <a:chOff x="0" y="14656"/>
            <a:chExt cx="4779076" cy="656497"/>
          </a:xfrm>
        </p:grpSpPr>
        <p:sp>
          <p:nvSpPr>
            <p:cNvPr id="604" name="Shape 604"/>
            <p:cNvSpPr/>
            <p:nvPr/>
          </p:nvSpPr>
          <p:spPr>
            <a:xfrm>
              <a:off x="0" y="406403"/>
              <a:ext cx="65227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605" name="Shape 605"/>
            <p:cNvSpPr/>
            <p:nvPr/>
          </p:nvSpPr>
          <p:spPr>
            <a:xfrm>
              <a:off x="825857" y="14656"/>
              <a:ext cx="3953219" cy="6564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p>
              <a:pPr algn="ctr" defTabSz="410751" fontAlgn="auto" hangingPunct="0">
                <a:spcBef>
                  <a:spcPts val="0"/>
                </a:spcBef>
                <a:spcAft>
                  <a:spcPts val="0"/>
                </a:spcAft>
                <a:defRPr sz="3600">
                  <a:solidFill>
                    <a:srgbClr val="000000"/>
                  </a:solidFill>
                </a:defRPr>
              </a:pPr>
              <a:r>
                <a:rPr sz="2531" kern="0">
                  <a:solidFill>
                    <a:srgbClr val="000000"/>
                  </a:solidFill>
                  <a:latin typeface="Helvetica Light"/>
                  <a:ea typeface="Helvetica Light"/>
                  <a:cs typeface="Helvetica Light"/>
                  <a:sym typeface="Helvetica Light"/>
                </a:rPr>
                <a:t>predict </a:t>
              </a:r>
              <a:r>
                <a:rPr sz="2531" b="1" kern="0">
                  <a:solidFill>
                    <a:srgbClr val="000000"/>
                  </a:solidFill>
                  <a:latin typeface="Helvetica"/>
                  <a:ea typeface="Helvetica"/>
                  <a:cs typeface="Helvetica"/>
                  <a:sym typeface="Helvetica"/>
                </a:rPr>
                <a:t>start</a:t>
              </a:r>
              <a:r>
                <a:rPr sz="2531" kern="0">
                  <a:solidFill>
                    <a:srgbClr val="000000"/>
                  </a:solidFill>
                  <a:latin typeface="Helvetica Light"/>
                  <a:ea typeface="Helvetica Light"/>
                  <a:cs typeface="Helvetica Light"/>
                  <a:sym typeface="Helvetica Light"/>
                </a:rPr>
                <a:t> token</a:t>
              </a:r>
            </a:p>
          </p:txBody>
        </p:sp>
      </p:grpSp>
      <p:grpSp>
        <p:nvGrpSpPr>
          <p:cNvPr id="609" name="Group 609"/>
          <p:cNvGrpSpPr/>
          <p:nvPr/>
        </p:nvGrpSpPr>
        <p:grpSpPr>
          <a:xfrm>
            <a:off x="5570935" y="5045273"/>
            <a:ext cx="2746853" cy="1030269"/>
            <a:chOff x="0" y="-112663"/>
            <a:chExt cx="3906635" cy="1465269"/>
          </a:xfrm>
        </p:grpSpPr>
        <p:pic>
          <p:nvPicPr>
            <p:cNvPr id="607" name="pasted-image.pdf"/>
            <p:cNvPicPr>
              <a:picLocks noChangeAspect="1"/>
            </p:cNvPicPr>
            <p:nvPr/>
          </p:nvPicPr>
          <p:blipFill>
            <a:blip r:embed="rId6">
              <a:extLst/>
            </a:blip>
            <a:stretch>
              <a:fillRect/>
            </a:stretch>
          </p:blipFill>
          <p:spPr>
            <a:xfrm>
              <a:off x="0" y="972599"/>
              <a:ext cx="3653907" cy="380007"/>
            </a:xfrm>
            <a:prstGeom prst="rect">
              <a:avLst/>
            </a:prstGeom>
            <a:ln w="12700" cap="flat">
              <a:noFill/>
              <a:miter lim="400000"/>
            </a:ln>
            <a:effectLst/>
          </p:spPr>
        </p:pic>
        <p:sp>
          <p:nvSpPr>
            <p:cNvPr id="608" name="Shape 608"/>
            <p:cNvSpPr/>
            <p:nvPr/>
          </p:nvSpPr>
          <p:spPr>
            <a:xfrm>
              <a:off x="4964" y="-112664"/>
              <a:ext cx="3901672" cy="756706"/>
            </a:xfrm>
            <a:prstGeom prst="rect">
              <a:avLst/>
            </a:prstGeom>
            <a:solidFill>
              <a:srgbClr val="76D6FF">
                <a:alpha val="3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defTabSz="914400">
                <a:spcBef>
                  <a:spcPts val="500"/>
                </a:spcBef>
                <a:defRPr sz="3200">
                  <a:solidFill>
                    <a:srgbClr val="000000"/>
                  </a:solidFill>
                  <a:latin typeface="Avenir Heavy"/>
                  <a:ea typeface="Avenir Heavy"/>
                  <a:cs typeface="Avenir Heavy"/>
                  <a:sym typeface="Avenir Heavy"/>
                </a:defRPr>
              </a:lvl1pPr>
            </a:lstStyle>
            <a:p>
              <a:pPr algn="ctr" fontAlgn="auto" hangingPunct="0">
                <a:spcAft>
                  <a:spcPts val="0"/>
                </a:spcAft>
              </a:pPr>
              <a:r>
                <a:rPr sz="2250" kern="0"/>
                <a:t>Attention</a:t>
              </a:r>
            </a:p>
          </p:txBody>
        </p:sp>
      </p:grpSp>
      <p:grpSp>
        <p:nvGrpSpPr>
          <p:cNvPr id="612" name="Group 612"/>
          <p:cNvGrpSpPr/>
          <p:nvPr/>
        </p:nvGrpSpPr>
        <p:grpSpPr>
          <a:xfrm>
            <a:off x="5145776" y="6155826"/>
            <a:ext cx="3297771" cy="461601"/>
            <a:chOff x="0" y="14656"/>
            <a:chExt cx="4690162" cy="656497"/>
          </a:xfrm>
        </p:grpSpPr>
        <p:sp>
          <p:nvSpPr>
            <p:cNvPr id="610" name="Shape 610"/>
            <p:cNvSpPr/>
            <p:nvPr/>
          </p:nvSpPr>
          <p:spPr>
            <a:xfrm>
              <a:off x="0" y="406403"/>
              <a:ext cx="652274"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fontAlgn="auto" hangingPunct="0">
                <a:spcBef>
                  <a:spcPts val="0"/>
                </a:spcBef>
                <a:spcAft>
                  <a:spcPts val="0"/>
                </a:spcAft>
                <a:defRPr sz="2400">
                  <a:solidFill>
                    <a:srgbClr val="000000"/>
                  </a:solidFill>
                </a:defRPr>
              </a:pPr>
              <a:endParaRPr sz="1687" kern="0">
                <a:solidFill>
                  <a:srgbClr val="000000"/>
                </a:solidFill>
                <a:latin typeface="Helvetica Light"/>
                <a:ea typeface="Helvetica Light"/>
                <a:cs typeface="Helvetica Light"/>
                <a:sym typeface="Helvetica Light"/>
              </a:endParaRPr>
            </a:p>
          </p:txBody>
        </p:sp>
        <p:sp>
          <p:nvSpPr>
            <p:cNvPr id="611" name="Shape 611"/>
            <p:cNvSpPr/>
            <p:nvPr/>
          </p:nvSpPr>
          <p:spPr>
            <a:xfrm>
              <a:off x="914769" y="14656"/>
              <a:ext cx="3775393" cy="6564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5719" tIns="35719" rIns="35719" bIns="35719" numCol="1" anchor="ctr">
              <a:spAutoFit/>
            </a:bodyPr>
            <a:lstStyle/>
            <a:p>
              <a:pPr algn="ctr" defTabSz="410751" fontAlgn="auto" hangingPunct="0">
                <a:spcBef>
                  <a:spcPts val="0"/>
                </a:spcBef>
                <a:spcAft>
                  <a:spcPts val="0"/>
                </a:spcAft>
                <a:defRPr sz="3600">
                  <a:solidFill>
                    <a:srgbClr val="000000"/>
                  </a:solidFill>
                </a:defRPr>
              </a:pPr>
              <a:r>
                <a:rPr sz="2531" kern="0">
                  <a:solidFill>
                    <a:srgbClr val="000000"/>
                  </a:solidFill>
                  <a:latin typeface="Helvetica Light"/>
                  <a:ea typeface="Helvetica Light"/>
                  <a:cs typeface="Helvetica Light"/>
                  <a:sym typeface="Helvetica Light"/>
                </a:rPr>
                <a:t>predict </a:t>
              </a:r>
              <a:r>
                <a:rPr sz="2531" b="1" kern="0">
                  <a:solidFill>
                    <a:srgbClr val="000000"/>
                  </a:solidFill>
                  <a:latin typeface="Helvetica"/>
                  <a:ea typeface="Helvetica"/>
                  <a:cs typeface="Helvetica"/>
                  <a:sym typeface="Helvetica"/>
                </a:rPr>
                <a:t>end</a:t>
              </a:r>
              <a:r>
                <a:rPr sz="2531" kern="0">
                  <a:solidFill>
                    <a:srgbClr val="000000"/>
                  </a:solidFill>
                  <a:latin typeface="Helvetica Light"/>
                  <a:ea typeface="Helvetica Light"/>
                  <a:cs typeface="Helvetica Light"/>
                  <a:sym typeface="Helvetica Light"/>
                </a:rPr>
                <a:t> token</a:t>
              </a:r>
            </a:p>
          </p:txBody>
        </p:sp>
      </p:grpSp>
    </p:spTree>
    <p:extLst>
      <p:ext uri="{BB962C8B-B14F-4D97-AF65-F5344CB8AC3E}">
        <p14:creationId xmlns:p14="http://schemas.microsoft.com/office/powerpoint/2010/main" val="46961800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iterate>
                                    <p:tmAbs val="0"/>
                                  </p:iterate>
                                  <p:childTnLst>
                                    <p:set>
                                      <p:cBhvr>
                                        <p:cTn id="6" fill="hold">
                                          <p:stCondLst>
                                            <p:cond delay="0"/>
                                          </p:stCondLst>
                                        </p:cTn>
                                        <p:tgtEl>
                                          <p:spTgt spid="537"/>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0"/>
                                  </p:stCondLst>
                                  <p:iterate>
                                    <p:tmAbs val="0"/>
                                  </p:iterate>
                                  <p:childTnLst>
                                    <p:set>
                                      <p:cBhvr>
                                        <p:cTn id="9" fill="hold">
                                          <p:stCondLst>
                                            <p:cond delay="0"/>
                                          </p:stCondLst>
                                        </p:cTn>
                                        <p:tgtEl>
                                          <p:spTgt spid="603"/>
                                        </p:tgtEl>
                                        <p:attrNameLst>
                                          <p:attrName>style.visibility</p:attrName>
                                        </p:attrNameLst>
                                      </p:cBhvr>
                                      <p:to>
                                        <p:strVal val="hidden"/>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59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536"/>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6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6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60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 grpId="0" animBg="1" advAuto="0"/>
      <p:bldP spid="537" grpId="0" animBg="1" advAuto="0"/>
      <p:bldP spid="597" grpId="0" animBg="1" advAuto="0"/>
      <p:bldP spid="600" grpId="0" animBg="1" advAuto="0"/>
      <p:bldP spid="603" grpId="0" animBg="1" advAuto="0"/>
      <p:bldP spid="606" grpId="0" animBg="1" advAuto="0"/>
      <p:bldP spid="609" grpId="0" animBg="1" advAuto="0"/>
      <p:bldP spid="612" grpId="0"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649" name="Shape 64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62</a:t>
            </a:fld>
            <a:endParaRPr/>
          </a:p>
        </p:txBody>
      </p:sp>
      <p:sp>
        <p:nvSpPr>
          <p:cNvPr id="650" name="Shape 650"/>
          <p:cNvSpPr>
            <a:spLocks noGrp="1"/>
          </p:cNvSpPr>
          <p:nvPr>
            <p:ph type="title"/>
          </p:nvPr>
        </p:nvSpPr>
        <p:spPr>
          <a:prstGeom prst="rect">
            <a:avLst/>
          </a:prstGeom>
        </p:spPr>
        <p:txBody>
          <a:bodyPr/>
          <a:lstStyle/>
          <a:p>
            <a:r>
              <a:rPr dirty="0"/>
              <a:t>Results </a:t>
            </a:r>
            <a:r>
              <a:rPr sz="3375" dirty="0"/>
              <a:t>(single model)</a:t>
            </a:r>
          </a:p>
        </p:txBody>
      </p:sp>
      <p:graphicFrame>
        <p:nvGraphicFramePr>
          <p:cNvPr id="651" name="Table 651"/>
          <p:cNvGraphicFramePr/>
          <p:nvPr>
            <p:extLst>
              <p:ext uri="{D42A27DB-BD31-4B8C-83A1-F6EECF244321}">
                <p14:modId xmlns:p14="http://schemas.microsoft.com/office/powerpoint/2010/main" val="1246788806"/>
              </p:ext>
            </p:extLst>
          </p:nvPr>
        </p:nvGraphicFramePr>
        <p:xfrm>
          <a:off x="706943" y="1738649"/>
          <a:ext cx="7908706" cy="4713773"/>
        </p:xfrm>
        <a:graphic>
          <a:graphicData uri="http://schemas.openxmlformats.org/drawingml/2006/table">
            <a:tbl>
              <a:tblPr firstRow="1" firstCol="1"/>
              <a:tblGrid>
                <a:gridCol w="5860131"/>
                <a:gridCol w="2048575"/>
              </a:tblGrid>
              <a:tr h="544343">
                <a:tc>
                  <a:txBody>
                    <a:bodyPr/>
                    <a:lstStyle/>
                    <a:p>
                      <a:pPr algn="ctr">
                        <a:defRPr sz="2400" b="0">
                          <a:solidFill>
                            <a:srgbClr val="000000"/>
                          </a:solidFill>
                          <a:latin typeface="Avenir Book"/>
                          <a:ea typeface="Avenir Book"/>
                          <a:cs typeface="Avenir Book"/>
                          <a:sym typeface="Avenir Book"/>
                        </a:defRPr>
                      </a:pPr>
                      <a:endParaRPr sz="1700"/>
                    </a:p>
                  </a:txBody>
                  <a:tcPr marL="35719" marR="35719" marT="35719" marB="35719" anchor="ctr" horzOverflow="overflow">
                    <a:lnL w="0">
                      <a:miter lim="400000"/>
                    </a:lnL>
                    <a:lnR w="0">
                      <a:miter lim="400000"/>
                    </a:lnR>
                    <a:lnT w="12700">
                      <a:solidFill>
                        <a:srgbClr val="000000"/>
                      </a:solidFill>
                      <a:custDash>
                        <a:ds d="200000" sp="200000"/>
                      </a:custDash>
                      <a:miter lim="400000"/>
                    </a:lnT>
                    <a:lnB w="12700">
                      <a:solidFill>
                        <a:srgbClr val="000000"/>
                      </a:solidFill>
                      <a:miter lim="400000"/>
                    </a:lnB>
                  </a:tcPr>
                </a:tc>
                <a:tc>
                  <a:txBody>
                    <a:bodyPr/>
                    <a:lstStyle/>
                    <a:p>
                      <a:pPr algn="ctr">
                        <a:defRPr b="0">
                          <a:solidFill>
                            <a:srgbClr val="000000"/>
                          </a:solidFill>
                        </a:defRPr>
                      </a:pPr>
                      <a:r>
                        <a:rPr sz="2000">
                          <a:latin typeface="Avenir Book"/>
                          <a:ea typeface="Avenir Book"/>
                          <a:cs typeface="Avenir Book"/>
                          <a:sym typeface="Avenir Book"/>
                        </a:rPr>
                        <a:t>F1</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tcPr>
                </a:tc>
              </a:tr>
              <a:tr h="416943">
                <a:tc>
                  <a:txBody>
                    <a:bodyPr/>
                    <a:lstStyle/>
                    <a:p>
                      <a:pPr algn="ctr">
                        <a:defRPr b="0">
                          <a:solidFill>
                            <a:srgbClr val="000000"/>
                          </a:solidFill>
                        </a:defRPr>
                      </a:pPr>
                      <a:r>
                        <a:rPr sz="1700">
                          <a:latin typeface="Avenir Book"/>
                          <a:ea typeface="Avenir Book"/>
                          <a:cs typeface="Avenir Book"/>
                          <a:sym typeface="Avenir Book"/>
                        </a:rPr>
                        <a:t>Logistic regression</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76D6FF">
                        <a:alpha val="30000"/>
                      </a:srgbClr>
                    </a:solidFill>
                  </a:tcPr>
                </a:tc>
                <a:tc>
                  <a:txBody>
                    <a:bodyPr/>
                    <a:lstStyle/>
                    <a:p>
                      <a:pPr algn="ctr">
                        <a:defRPr>
                          <a:solidFill>
                            <a:srgbClr val="000000"/>
                          </a:solidFill>
                        </a:defRPr>
                      </a:pPr>
                      <a:r>
                        <a:rPr sz="1800">
                          <a:latin typeface="Avenir Book"/>
                          <a:ea typeface="Avenir Book"/>
                          <a:cs typeface="Avenir Book"/>
                          <a:sym typeface="Avenir Book"/>
                        </a:rPr>
                        <a:t>51.0</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76D6FF">
                        <a:alpha val="30000"/>
                      </a:srgbClr>
                    </a:solidFill>
                  </a:tcPr>
                </a:tc>
              </a:tr>
              <a:tr h="416943">
                <a:tc>
                  <a:txBody>
                    <a:bodyPr/>
                    <a:lstStyle/>
                    <a:p>
                      <a:pPr algn="ctr">
                        <a:defRPr b="0">
                          <a:solidFill>
                            <a:srgbClr val="000000"/>
                          </a:solidFill>
                        </a:defRPr>
                      </a:pPr>
                      <a:r>
                        <a:rPr sz="1700">
                          <a:latin typeface="Avenir Book"/>
                          <a:ea typeface="Avenir Book"/>
                          <a:cs typeface="Avenir Book"/>
                          <a:sym typeface="Avenir Book"/>
                        </a:rPr>
                        <a:t>Fine-Grained Gating (Carnegie Mellon U)</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73.3</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Match-LSTM (Singapore Management U)</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73.7</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DCN (Salesforce)</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75.9</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custDash>
                        <a:ds d="200000" sp="200000"/>
                      </a:custDash>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BiDAF (UW &amp; Allen Institute)</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77.3</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Multi-Perspective Matching (IBM)</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78.7</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ReasoNet (MSR Redmond)</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c>
                  <a:txBody>
                    <a:bodyPr/>
                    <a:lstStyle/>
                    <a:p>
                      <a:pPr algn="ctr">
                        <a:defRPr>
                          <a:solidFill>
                            <a:srgbClr val="000000"/>
                          </a:solidFill>
                        </a:defRPr>
                      </a:pPr>
                      <a:r>
                        <a:rPr sz="1800">
                          <a:latin typeface="Avenir Book"/>
                          <a:ea typeface="Avenir Book"/>
                          <a:cs typeface="Avenir Book"/>
                          <a:sym typeface="Avenir Book"/>
                        </a:rPr>
                        <a:t>79.4</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FFFF"/>
                    </a:solidFill>
                  </a:tcPr>
                </a:tc>
              </a:tr>
              <a:tr h="416943">
                <a:tc>
                  <a:txBody>
                    <a:bodyPr/>
                    <a:lstStyle/>
                    <a:p>
                      <a:pPr algn="ctr">
                        <a:defRPr b="0">
                          <a:solidFill>
                            <a:srgbClr val="000000"/>
                          </a:solidFill>
                        </a:defRPr>
                      </a:pPr>
                      <a:r>
                        <a:rPr lang="en-US" sz="1700" dirty="0" err="1" smtClean="0">
                          <a:latin typeface="Avenir Book"/>
                          <a:ea typeface="Avenir Book"/>
                          <a:cs typeface="Avenir Book"/>
                          <a:sym typeface="Avenir Book"/>
                        </a:rPr>
                        <a:t>DrQA</a:t>
                      </a:r>
                      <a:r>
                        <a:rPr lang="en-US" sz="1700" dirty="0" smtClean="0">
                          <a:latin typeface="Avenir Book"/>
                          <a:ea typeface="Avenir Book"/>
                          <a:cs typeface="Avenir Book"/>
                          <a:sym typeface="Avenir Book"/>
                        </a:rPr>
                        <a:t> (Chen et al. 2017)</a:t>
                      </a:r>
                      <a:endParaRPr sz="1700" dirty="0">
                        <a:latin typeface="Avenir Book"/>
                        <a:ea typeface="Avenir Book"/>
                        <a:cs typeface="Avenir Book"/>
                        <a:sym typeface="Avenir Book"/>
                      </a:endParaRP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D479">
                        <a:alpha val="44286"/>
                      </a:srgbClr>
                    </a:solidFill>
                  </a:tcPr>
                </a:tc>
                <a:tc>
                  <a:txBody>
                    <a:bodyPr/>
                    <a:lstStyle/>
                    <a:p>
                      <a:pPr algn="ctr">
                        <a:defRPr>
                          <a:solidFill>
                            <a:srgbClr val="000000"/>
                          </a:solidFill>
                        </a:defRPr>
                      </a:pPr>
                      <a:r>
                        <a:rPr sz="1800">
                          <a:latin typeface="Avenir Book"/>
                          <a:ea typeface="Avenir Book"/>
                          <a:cs typeface="Avenir Book"/>
                          <a:sym typeface="Avenir Book"/>
                        </a:rPr>
                        <a:t>79.4</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custDash>
                        <a:ds d="200000" sp="200000"/>
                      </a:custDash>
                      <a:miter lim="400000"/>
                    </a:lnB>
                    <a:solidFill>
                      <a:srgbClr val="FFD479">
                        <a:alpha val="44286"/>
                      </a:srgbClr>
                    </a:solidFill>
                  </a:tcPr>
                </a:tc>
              </a:tr>
              <a:tr h="416943">
                <a:tc>
                  <a:txBody>
                    <a:bodyPr/>
                    <a:lstStyle/>
                    <a:p>
                      <a:pPr algn="ctr">
                        <a:defRPr b="0">
                          <a:solidFill>
                            <a:srgbClr val="000000"/>
                          </a:solidFill>
                        </a:defRPr>
                      </a:pPr>
                      <a:r>
                        <a:rPr sz="1700">
                          <a:latin typeface="Avenir Book"/>
                          <a:ea typeface="Avenir Book"/>
                          <a:cs typeface="Avenir Book"/>
                          <a:sym typeface="Avenir Book"/>
                        </a:rPr>
                        <a:t>r-net (MSR Asia)</a:t>
                      </a:r>
                    </a:p>
                  </a:txBody>
                  <a:tcPr marL="35719" marR="35719" marT="35719" marB="35719" anchor="ctr" horzOverflow="overflow">
                    <a:lnL w="0">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tcPr>
                </a:tc>
                <a:tc>
                  <a:txBody>
                    <a:bodyPr/>
                    <a:lstStyle/>
                    <a:p>
                      <a:pPr algn="ctr">
                        <a:defRPr>
                          <a:solidFill>
                            <a:srgbClr val="000000"/>
                          </a:solidFill>
                        </a:defRPr>
                      </a:pPr>
                      <a:r>
                        <a:rPr sz="1800">
                          <a:latin typeface="Avenir Book"/>
                          <a:ea typeface="Avenir Book"/>
                          <a:cs typeface="Avenir Book"/>
                          <a:sym typeface="Avenir Book"/>
                        </a:rPr>
                        <a:t>80.8</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custDash>
                        <a:ds d="200000" sp="200000"/>
                      </a:custDash>
                      <a:miter lim="400000"/>
                    </a:lnT>
                    <a:lnB w="12700">
                      <a:solidFill>
                        <a:srgbClr val="000000"/>
                      </a:solidFill>
                      <a:miter lim="400000"/>
                    </a:lnB>
                    <a:solidFill>
                      <a:srgbClr val="FFFFFF"/>
                    </a:solidFill>
                  </a:tcPr>
                </a:tc>
              </a:tr>
              <a:tr h="416943">
                <a:tc>
                  <a:txBody>
                    <a:bodyPr/>
                    <a:lstStyle/>
                    <a:p>
                      <a:pPr algn="ctr">
                        <a:defRPr b="0">
                          <a:solidFill>
                            <a:srgbClr val="000000"/>
                          </a:solidFill>
                        </a:defRPr>
                      </a:pPr>
                      <a:r>
                        <a:rPr sz="1700">
                          <a:latin typeface="Avenir Book"/>
                          <a:ea typeface="Avenir Book"/>
                          <a:cs typeface="Avenir Book"/>
                          <a:sym typeface="Avenir Book"/>
                        </a:rPr>
                        <a:t>Human performance</a:t>
                      </a:r>
                    </a:p>
                  </a:txBody>
                  <a:tcPr marL="35719" marR="35719" marT="35719" marB="35719" anchor="ctr" horzOverflow="overflow">
                    <a:lnL w="0">
                      <a:miter lim="400000"/>
                    </a:lnL>
                    <a:lnR w="12700">
                      <a:solidFill>
                        <a:srgbClr val="000000"/>
                      </a:solidFill>
                      <a:miter lim="400000"/>
                    </a:lnR>
                    <a:lnT w="12700">
                      <a:solidFill>
                        <a:srgbClr val="000000"/>
                      </a:solidFill>
                      <a:miter lim="400000"/>
                    </a:lnT>
                    <a:lnB w="12700">
                      <a:solidFill>
                        <a:srgbClr val="000000"/>
                      </a:solidFill>
                      <a:miter lim="400000"/>
                    </a:lnB>
                    <a:solidFill>
                      <a:srgbClr val="FF7E79">
                        <a:alpha val="30000"/>
                      </a:srgbClr>
                    </a:solidFill>
                  </a:tcPr>
                </a:tc>
                <a:tc>
                  <a:txBody>
                    <a:bodyPr/>
                    <a:lstStyle/>
                    <a:p>
                      <a:pPr algn="ctr">
                        <a:defRPr>
                          <a:solidFill>
                            <a:srgbClr val="000000"/>
                          </a:solidFill>
                        </a:defRPr>
                      </a:pPr>
                      <a:r>
                        <a:rPr sz="1800" dirty="0">
                          <a:latin typeface="Avenir Book"/>
                          <a:ea typeface="Avenir Book"/>
                          <a:cs typeface="Avenir Book"/>
                          <a:sym typeface="Avenir Book"/>
                        </a:rPr>
                        <a:t>91.2</a:t>
                      </a:r>
                    </a:p>
                  </a:txBody>
                  <a:tcPr marL="35719" marR="35719" marT="35719" marB="35719" anchor="ctr"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FF7E79">
                        <a:alpha val="30000"/>
                      </a:srgbClr>
                    </a:solidFill>
                  </a:tcPr>
                </a:tc>
              </a:tr>
            </a:tbl>
          </a:graphicData>
        </a:graphic>
      </p:graphicFrame>
      <p:sp>
        <p:nvSpPr>
          <p:cNvPr id="652" name="Shape 652"/>
          <p:cNvSpPr/>
          <p:nvPr/>
        </p:nvSpPr>
        <p:spPr>
          <a:xfrm>
            <a:off x="7039464" y="-75010"/>
            <a:ext cx="2049773" cy="550663"/>
          </a:xfrm>
          <a:prstGeom prst="rect">
            <a:avLst/>
          </a:prstGeom>
          <a:ln w="12700">
            <a:miter lim="400000"/>
          </a:ln>
          <a:extLst>
            <a:ext uri="{C572A759-6A51-4108-AA02-DFA0A04FC94B}">
              <ma14:wrappingTextBoxFlag xmlns:ma14="http://schemas.microsoft.com/office/mac/drawingml/2011/main"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dirty="0">
                <a:solidFill>
                  <a:srgbClr val="011993"/>
                </a:solidFill>
                <a:latin typeface="Gill Sans MT"/>
                <a:ea typeface="Gill Sans MT"/>
                <a:cs typeface="Gill Sans MT"/>
                <a:sym typeface="Gill Sans MT"/>
              </a:rPr>
              <a:t>(Chen et al, 2017) </a:t>
            </a:r>
          </a:p>
        </p:txBody>
      </p:sp>
    </p:spTree>
    <p:extLst>
      <p:ext uri="{BB962C8B-B14F-4D97-AF65-F5344CB8AC3E}">
        <p14:creationId xmlns:p14="http://schemas.microsoft.com/office/powerpoint/2010/main" val="1159644378"/>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Shape 77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63</a:t>
            </a:fld>
            <a:endParaRPr/>
          </a:p>
        </p:txBody>
      </p:sp>
      <p:sp>
        <p:nvSpPr>
          <p:cNvPr id="775" name="Shape 775"/>
          <p:cNvSpPr/>
          <p:nvPr/>
        </p:nvSpPr>
        <p:spPr>
          <a:xfrm>
            <a:off x="4625197" y="3723112"/>
            <a:ext cx="72200" cy="483338"/>
          </a:xfrm>
          <a:prstGeom prst="rect">
            <a:avLst/>
          </a:prstGeom>
          <a:ln w="12700">
            <a:miter lim="400000"/>
          </a:ln>
        </p:spPr>
        <p:txBody>
          <a:bodyPr wrap="none" lIns="35719" tIns="35719" rIns="35719" bIns="35719" anchor="ctr">
            <a:spAutoFit/>
          </a:bodyPr>
          <a:lstStyle/>
          <a:p>
            <a:pPr algn="ctr" defTabSz="410751" fontAlgn="auto" hangingPunct="0">
              <a:spcBef>
                <a:spcPts val="0"/>
              </a:spcBef>
              <a:spcAft>
                <a:spcPts val="0"/>
              </a:spcAft>
            </a:pPr>
            <a:endParaRPr sz="2672" kern="0">
              <a:solidFill>
                <a:srgbClr val="FFFFFF"/>
              </a:solidFill>
              <a:latin typeface="Helvetica Light"/>
              <a:ea typeface="Helvetica Light"/>
              <a:cs typeface="Helvetica Light"/>
              <a:sym typeface="Helvetica Light"/>
            </a:endParaRPr>
          </a:p>
        </p:txBody>
      </p:sp>
      <p:graphicFrame>
        <p:nvGraphicFramePr>
          <p:cNvPr id="776" name="Chart 776"/>
          <p:cNvGraphicFramePr/>
          <p:nvPr/>
        </p:nvGraphicFramePr>
        <p:xfrm>
          <a:off x="255914" y="1643308"/>
          <a:ext cx="8411715" cy="4821626"/>
        </p:xfrm>
        <a:graphic>
          <a:graphicData uri="http://schemas.openxmlformats.org/drawingml/2006/chart">
            <c:chart xmlns:c="http://schemas.openxmlformats.org/drawingml/2006/chart" xmlns:r="http://schemas.openxmlformats.org/officeDocument/2006/relationships" r:id="rId3"/>
          </a:graphicData>
        </a:graphic>
      </p:graphicFrame>
      <p:sp>
        <p:nvSpPr>
          <p:cNvPr id="777" name="Shape 777"/>
          <p:cNvSpPr/>
          <p:nvPr/>
        </p:nvSpPr>
        <p:spPr>
          <a:xfrm>
            <a:off x="5287430" y="1564887"/>
            <a:ext cx="2736328" cy="894540"/>
          </a:xfrm>
          <a:prstGeom prst="rect">
            <a:avLst/>
          </a:prstGeom>
          <a:solidFill>
            <a:srgbClr val="FFD479">
              <a:alpha val="40000"/>
            </a:srgbClr>
          </a:solidFill>
          <a:ln w="12700">
            <a:miter lim="400000"/>
          </a:ln>
          <a:extLst>
            <a:ext uri="{C572A759-6A51-4108-AA02-DFA0A04FC94B}">
              <ma14:wrappingTextBoxFlag xmlns:ma14="http://schemas.microsoft.com/office/mac/drawingml/2011/main" val="1"/>
            </a:ext>
          </a:extLst>
        </p:spPr>
        <p:txBody>
          <a:bodyPr wrap="none" lIns="35719" tIns="35719" rIns="35719" bIns="35719" anchor="ctr">
            <a:spAutoFit/>
          </a:bodyPr>
          <a:lstStyle/>
          <a:p>
            <a:pPr algn="ctr" defTabSz="410751" fontAlgn="auto" hangingPunct="0">
              <a:spcBef>
                <a:spcPts val="0"/>
              </a:spcBef>
              <a:spcAft>
                <a:spcPts val="0"/>
              </a:spcAft>
              <a:defRPr>
                <a:solidFill>
                  <a:srgbClr val="000000"/>
                </a:solidFill>
              </a:defRPr>
            </a:pPr>
            <a:r>
              <a:rPr sz="2672" kern="0">
                <a:solidFill>
                  <a:srgbClr val="000000"/>
                </a:solidFill>
                <a:latin typeface="Helvetica Light"/>
                <a:ea typeface="Helvetica Light"/>
                <a:cs typeface="Helvetica Light"/>
                <a:sym typeface="Helvetica Light"/>
              </a:rPr>
              <a:t>Exact match </a:t>
            </a:r>
            <a:br>
              <a:rPr sz="2672" kern="0">
                <a:solidFill>
                  <a:srgbClr val="000000"/>
                </a:solidFill>
                <a:latin typeface="Helvetica Light"/>
                <a:ea typeface="Helvetica Light"/>
                <a:cs typeface="Helvetica Light"/>
                <a:sym typeface="Helvetica Light"/>
              </a:rPr>
            </a:br>
            <a:r>
              <a:rPr sz="2672" kern="0">
                <a:solidFill>
                  <a:srgbClr val="000000"/>
                </a:solidFill>
                <a:latin typeface="Helvetica Light"/>
                <a:ea typeface="Helvetica Light"/>
                <a:cs typeface="Helvetica Light"/>
                <a:sym typeface="Helvetica Light"/>
              </a:rPr>
              <a:t>(top-1 prediction)</a:t>
            </a:r>
          </a:p>
        </p:txBody>
      </p:sp>
      <p:sp>
        <p:nvSpPr>
          <p:cNvPr id="778" name="Shape 778"/>
          <p:cNvSpPr>
            <a:spLocks noGrp="1"/>
          </p:cNvSpPr>
          <p:nvPr>
            <p:ph type="title" idx="4294967295"/>
          </p:nvPr>
        </p:nvSpPr>
        <p:spPr>
          <a:prstGeom prst="rect">
            <a:avLst/>
          </a:prstGeom>
        </p:spPr>
        <p:txBody>
          <a:bodyPr/>
          <a:lstStyle>
            <a:lvl1pPr>
              <a:defRPr>
                <a:latin typeface="Gill Sans"/>
                <a:ea typeface="Gill Sans"/>
                <a:cs typeface="Gill Sans"/>
                <a:sym typeface="Gill Sans"/>
              </a:defRPr>
            </a:lvl1pPr>
          </a:lstStyle>
          <a:p>
            <a:r>
              <a:t>Results</a:t>
            </a:r>
          </a:p>
        </p:txBody>
      </p:sp>
      <p:sp>
        <p:nvSpPr>
          <p:cNvPr id="779" name="Shape 779"/>
          <p:cNvSpPr/>
          <p:nvPr/>
        </p:nvSpPr>
        <p:spPr>
          <a:xfrm>
            <a:off x="7039464" y="-75010"/>
            <a:ext cx="2049773" cy="550663"/>
          </a:xfrm>
          <a:prstGeom prst="rect">
            <a:avLst/>
          </a:prstGeom>
          <a:ln w="12700">
            <a:miter lim="400000"/>
          </a:ln>
          <a:extLst>
            <a:ext uri="{C572A759-6A51-4108-AA02-DFA0A04FC94B}">
              <ma14:wrappingTextBoxFlag xmlns:ma14="http://schemas.microsoft.com/office/mac/drawingml/2011/main" val="1"/>
            </a:ext>
          </a:extLst>
        </p:spPr>
        <p:txBody>
          <a:bodyPr lIns="45719" tIns="45719" rIns="45719" bIns="45719" anchor="b"/>
          <a:lstStyle/>
          <a:p>
            <a:pPr algn="r" defTabSz="642915" fontAlgn="auto" hangingPunct="0">
              <a:spcBef>
                <a:spcPts val="0"/>
              </a:spcBef>
              <a:spcAft>
                <a:spcPts val="0"/>
              </a:spcAft>
              <a:defRPr sz="2800">
                <a:solidFill>
                  <a:srgbClr val="011993"/>
                </a:solidFill>
                <a:latin typeface="Gill Sans MT"/>
                <a:ea typeface="Gill Sans MT"/>
                <a:cs typeface="Gill Sans MT"/>
                <a:sym typeface="Gill Sans MT"/>
              </a:defRPr>
            </a:pPr>
            <a:r>
              <a:rPr sz="1969" kern="0" dirty="0">
                <a:solidFill>
                  <a:srgbClr val="011993"/>
                </a:solidFill>
                <a:latin typeface="Gill Sans MT"/>
                <a:ea typeface="Gill Sans MT"/>
                <a:cs typeface="Gill Sans MT"/>
                <a:sym typeface="Gill Sans MT"/>
              </a:rPr>
              <a:t>(Chen et al, 2017) </a:t>
            </a:r>
          </a:p>
        </p:txBody>
      </p:sp>
    </p:spTree>
    <p:extLst>
      <p:ext uri="{BB962C8B-B14F-4D97-AF65-F5344CB8AC3E}">
        <p14:creationId xmlns:p14="http://schemas.microsoft.com/office/powerpoint/2010/main" val="191479220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fill="hold"/>
                                        <p:tgtEl>
                                          <p:spTgt spid="776">
                                            <p:graphicEl>
                                              <a:chart seriesIdx="-3" categoryIdx="-3" bldStep="gridLegend"/>
                                            </p:graphic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fill="hold"/>
                                        <p:tgtEl>
                                          <p:spTgt spid="776">
                                            <p:graphicEl>
                                              <a:chart seriesIdx="0" categoryIdx="-4" bldStep="series"/>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fill="hold"/>
                                        <p:tgtEl>
                                          <p:spTgt spid="776">
                                            <p:graphicEl>
                                              <a:chart seriesIdx="1" categoryIdx="-4" bldStep="series"/>
                                            </p:graphic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fill="hold"/>
                                        <p:tgtEl>
                                          <p:spTgt spid="776">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76" grpId="0">
        <p:bldSub>
          <a:bldChart bld="series"/>
        </p:bldSub>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Shape 78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64</a:t>
            </a:fld>
            <a:endParaRPr/>
          </a:p>
        </p:txBody>
      </p:sp>
      <p:sp>
        <p:nvSpPr>
          <p:cNvPr id="784" name="Shape 784"/>
          <p:cNvSpPr>
            <a:spLocks noGrp="1"/>
          </p:cNvSpPr>
          <p:nvPr>
            <p:ph type="title" idx="4294967295"/>
          </p:nvPr>
        </p:nvSpPr>
        <p:spPr>
          <a:prstGeom prst="rect">
            <a:avLst/>
          </a:prstGeom>
        </p:spPr>
        <p:txBody>
          <a:bodyPr/>
          <a:lstStyle>
            <a:lvl1pPr>
              <a:defRPr>
                <a:latin typeface="Gill Sans"/>
                <a:ea typeface="Gill Sans"/>
                <a:cs typeface="Gill Sans"/>
                <a:sym typeface="Gill Sans"/>
              </a:defRPr>
            </a:lvl1pPr>
          </a:lstStyle>
          <a:p>
            <a:r>
              <a:t>Demo</a:t>
            </a:r>
          </a:p>
        </p:txBody>
      </p:sp>
      <p:pic>
        <p:nvPicPr>
          <p:cNvPr id="785" name="17522284_10155377136247323_1361945400_o.png"/>
          <p:cNvPicPr>
            <a:picLocks noChangeAspect="1"/>
          </p:cNvPicPr>
          <p:nvPr/>
        </p:nvPicPr>
        <p:blipFill>
          <a:blip r:embed="rId3">
            <a:extLst/>
          </a:blip>
          <a:srcRect t="5353" r="76085" b="85771"/>
          <a:stretch>
            <a:fillRect/>
          </a:stretch>
        </p:blipFill>
        <p:spPr>
          <a:xfrm>
            <a:off x="223336" y="1759596"/>
            <a:ext cx="4294034" cy="1040351"/>
          </a:xfrm>
          <a:prstGeom prst="rect">
            <a:avLst/>
          </a:prstGeom>
          <a:ln w="12700">
            <a:miter lim="400000"/>
          </a:ln>
        </p:spPr>
      </p:pic>
      <p:pic>
        <p:nvPicPr>
          <p:cNvPr id="786" name="17522284_10155377136247323_1361945400_o.png"/>
          <p:cNvPicPr>
            <a:picLocks noChangeAspect="1"/>
          </p:cNvPicPr>
          <p:nvPr/>
        </p:nvPicPr>
        <p:blipFill>
          <a:blip r:embed="rId3">
            <a:extLst/>
          </a:blip>
          <a:srcRect l="81311" t="11177" b="80193"/>
          <a:stretch>
            <a:fillRect/>
          </a:stretch>
        </p:blipFill>
        <p:spPr>
          <a:xfrm>
            <a:off x="5047719" y="2477815"/>
            <a:ext cx="3481413" cy="1049460"/>
          </a:xfrm>
          <a:prstGeom prst="rect">
            <a:avLst/>
          </a:prstGeom>
          <a:ln w="12700">
            <a:miter lim="400000"/>
          </a:ln>
        </p:spPr>
      </p:pic>
      <p:pic>
        <p:nvPicPr>
          <p:cNvPr id="787" name="17522284_10155377136247323_1361945400_o.png"/>
          <p:cNvPicPr>
            <a:picLocks noChangeAspect="1"/>
          </p:cNvPicPr>
          <p:nvPr/>
        </p:nvPicPr>
        <p:blipFill>
          <a:blip r:embed="rId3">
            <a:extLst/>
          </a:blip>
          <a:srcRect t="18173" r="61962" b="73900"/>
          <a:stretch>
            <a:fillRect/>
          </a:stretch>
        </p:blipFill>
        <p:spPr>
          <a:xfrm>
            <a:off x="190593" y="3591152"/>
            <a:ext cx="6829926" cy="929103"/>
          </a:xfrm>
          <a:prstGeom prst="rect">
            <a:avLst/>
          </a:prstGeom>
          <a:ln w="12700">
            <a:miter lim="400000"/>
          </a:ln>
        </p:spPr>
      </p:pic>
      <p:pic>
        <p:nvPicPr>
          <p:cNvPr id="788" name="17820216_10155408495422323_1865411018_o.png"/>
          <p:cNvPicPr>
            <a:picLocks noChangeAspect="1"/>
          </p:cNvPicPr>
          <p:nvPr/>
        </p:nvPicPr>
        <p:blipFill>
          <a:blip r:embed="rId4">
            <a:extLst/>
          </a:blip>
          <a:srcRect t="79348" r="46123"/>
          <a:stretch>
            <a:fillRect/>
          </a:stretch>
        </p:blipFill>
        <p:spPr>
          <a:xfrm>
            <a:off x="95157" y="5486399"/>
            <a:ext cx="5830822" cy="1051782"/>
          </a:xfrm>
          <a:prstGeom prst="rect">
            <a:avLst/>
          </a:prstGeom>
          <a:ln w="12700">
            <a:miter lim="400000"/>
          </a:ln>
        </p:spPr>
      </p:pic>
      <p:pic>
        <p:nvPicPr>
          <p:cNvPr id="789" name="17820216_10155408495422323_1865411018_o.png"/>
          <p:cNvPicPr>
            <a:picLocks noChangeAspect="1"/>
          </p:cNvPicPr>
          <p:nvPr/>
        </p:nvPicPr>
        <p:blipFill>
          <a:blip r:embed="rId4">
            <a:extLst/>
          </a:blip>
          <a:srcRect l="56447" t="67030" b="14701"/>
          <a:stretch>
            <a:fillRect/>
          </a:stretch>
        </p:blipFill>
        <p:spPr>
          <a:xfrm>
            <a:off x="4092573" y="4802366"/>
            <a:ext cx="4560214" cy="900110"/>
          </a:xfrm>
          <a:prstGeom prst="rect">
            <a:avLst/>
          </a:prstGeom>
          <a:ln w="12700">
            <a:miter lim="400000"/>
          </a:ln>
        </p:spPr>
      </p:pic>
      <p:pic>
        <p:nvPicPr>
          <p:cNvPr id="790" name="17522284_10155377136247323_1361945400_o.png"/>
          <p:cNvPicPr>
            <a:picLocks noChangeAspect="1"/>
          </p:cNvPicPr>
          <p:nvPr/>
        </p:nvPicPr>
        <p:blipFill>
          <a:blip r:embed="rId3">
            <a:extLst/>
          </a:blip>
          <a:srcRect l="92415" b="93330"/>
          <a:stretch>
            <a:fillRect/>
          </a:stretch>
        </p:blipFill>
        <p:spPr>
          <a:xfrm>
            <a:off x="7085474" y="1225659"/>
            <a:ext cx="1412888" cy="811103"/>
          </a:xfrm>
          <a:prstGeom prst="rect">
            <a:avLst/>
          </a:prstGeom>
          <a:ln w="12700">
            <a:miter lim="400000"/>
          </a:ln>
        </p:spPr>
      </p:pic>
    </p:spTree>
    <p:extLst>
      <p:ext uri="{BB962C8B-B14F-4D97-AF65-F5344CB8AC3E}">
        <p14:creationId xmlns:p14="http://schemas.microsoft.com/office/powerpoint/2010/main" val="1422818986"/>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 grpId="0" animBg="1" advAuto="0"/>
      <p:bldP spid="786" grpId="0" animBg="1" advAuto="0"/>
      <p:bldP spid="787" grpId="0" animBg="1" advAuto="0"/>
      <p:bldP spid="788" grpId="0" animBg="1" advAuto="0"/>
      <p:bldP spid="789" grpId="0"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 name="Shape 7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65</a:t>
            </a:fld>
            <a:endParaRPr/>
          </a:p>
        </p:txBody>
      </p:sp>
      <p:sp>
        <p:nvSpPr>
          <p:cNvPr id="795" name="Shape 795"/>
          <p:cNvSpPr>
            <a:spLocks noGrp="1"/>
          </p:cNvSpPr>
          <p:nvPr>
            <p:ph type="title" idx="4294967295"/>
          </p:nvPr>
        </p:nvSpPr>
        <p:spPr>
          <a:prstGeom prst="rect">
            <a:avLst/>
          </a:prstGeom>
        </p:spPr>
        <p:txBody>
          <a:bodyPr/>
          <a:lstStyle>
            <a:lvl1pPr>
              <a:defRPr>
                <a:latin typeface="Gill Sans"/>
                <a:ea typeface="Gill Sans"/>
                <a:cs typeface="Gill Sans"/>
                <a:sym typeface="Gill Sans"/>
              </a:defRPr>
            </a:lvl1pPr>
          </a:lstStyle>
          <a:p>
            <a:r>
              <a:t>Demo</a:t>
            </a:r>
          </a:p>
        </p:txBody>
      </p:sp>
      <p:pic>
        <p:nvPicPr>
          <p:cNvPr id="796" name="17820216_10155408495422323_1865411018_o.png"/>
          <p:cNvPicPr>
            <a:picLocks noChangeAspect="1"/>
          </p:cNvPicPr>
          <p:nvPr/>
        </p:nvPicPr>
        <p:blipFill>
          <a:blip r:embed="rId3">
            <a:extLst/>
          </a:blip>
          <a:srcRect l="56315" b="82043"/>
          <a:stretch>
            <a:fillRect/>
          </a:stretch>
        </p:blipFill>
        <p:spPr>
          <a:xfrm>
            <a:off x="3730771" y="1536662"/>
            <a:ext cx="4912361" cy="950215"/>
          </a:xfrm>
          <a:prstGeom prst="rect">
            <a:avLst/>
          </a:prstGeom>
          <a:ln w="12700">
            <a:miter lim="400000"/>
          </a:ln>
        </p:spPr>
      </p:pic>
      <p:pic>
        <p:nvPicPr>
          <p:cNvPr id="797" name="17820216_10155408495422323_1865411018_o.png"/>
          <p:cNvPicPr>
            <a:picLocks noChangeAspect="1"/>
          </p:cNvPicPr>
          <p:nvPr/>
        </p:nvPicPr>
        <p:blipFill>
          <a:blip r:embed="rId3">
            <a:extLst/>
          </a:blip>
          <a:srcRect t="16702" r="41803" b="67945"/>
          <a:stretch>
            <a:fillRect/>
          </a:stretch>
        </p:blipFill>
        <p:spPr>
          <a:xfrm>
            <a:off x="213803" y="2778111"/>
            <a:ext cx="6500801" cy="806998"/>
          </a:xfrm>
          <a:prstGeom prst="rect">
            <a:avLst/>
          </a:prstGeom>
          <a:ln w="12700">
            <a:miter lim="400000"/>
          </a:ln>
        </p:spPr>
      </p:pic>
      <p:pic>
        <p:nvPicPr>
          <p:cNvPr id="798" name="17820216_10155408495422323_1865411018_o.png"/>
          <p:cNvPicPr>
            <a:picLocks noChangeAspect="1"/>
          </p:cNvPicPr>
          <p:nvPr/>
        </p:nvPicPr>
        <p:blipFill>
          <a:blip r:embed="rId3">
            <a:extLst/>
          </a:blip>
          <a:srcRect t="51369" r="50698" b="30840"/>
          <a:stretch>
            <a:fillRect/>
          </a:stretch>
        </p:blipFill>
        <p:spPr>
          <a:xfrm>
            <a:off x="305676" y="5277391"/>
            <a:ext cx="5368299" cy="911590"/>
          </a:xfrm>
          <a:prstGeom prst="rect">
            <a:avLst/>
          </a:prstGeom>
          <a:ln w="12700">
            <a:miter lim="400000"/>
          </a:ln>
        </p:spPr>
      </p:pic>
      <p:pic>
        <p:nvPicPr>
          <p:cNvPr id="799" name="17820216_10155408495422323_1865411018_o.png"/>
          <p:cNvPicPr>
            <a:picLocks noChangeAspect="1"/>
          </p:cNvPicPr>
          <p:nvPr/>
        </p:nvPicPr>
        <p:blipFill>
          <a:blip r:embed="rId3">
            <a:extLst/>
          </a:blip>
          <a:srcRect l="46906" t="30840" b="47101"/>
          <a:stretch>
            <a:fillRect/>
          </a:stretch>
        </p:blipFill>
        <p:spPr>
          <a:xfrm>
            <a:off x="3486197" y="4096043"/>
            <a:ext cx="5065061" cy="990266"/>
          </a:xfrm>
          <a:prstGeom prst="rect">
            <a:avLst/>
          </a:prstGeom>
          <a:ln w="12700">
            <a:miter lim="400000"/>
          </a:ln>
        </p:spPr>
      </p:pic>
    </p:spTree>
    <p:extLst>
      <p:ext uri="{BB962C8B-B14F-4D97-AF65-F5344CB8AC3E}">
        <p14:creationId xmlns:p14="http://schemas.microsoft.com/office/powerpoint/2010/main" val="74419460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 grpId="0" animBg="1" advAuto="0"/>
      <p:bldP spid="798" grpId="0" animBg="1" advAuto="0"/>
      <p:bldP spid="799" grpId="0" animBg="1" advAuto="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Shape 80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rPr/>
              <a:pPr/>
              <a:t>66</a:t>
            </a:fld>
            <a:endParaRPr/>
          </a:p>
        </p:txBody>
      </p:sp>
      <p:sp>
        <p:nvSpPr>
          <p:cNvPr id="804" name="Shape 804"/>
          <p:cNvSpPr>
            <a:spLocks noGrp="1"/>
          </p:cNvSpPr>
          <p:nvPr>
            <p:ph type="title" idx="4294967295"/>
          </p:nvPr>
        </p:nvSpPr>
        <p:spPr>
          <a:prstGeom prst="rect">
            <a:avLst/>
          </a:prstGeom>
        </p:spPr>
        <p:txBody>
          <a:bodyPr/>
          <a:lstStyle>
            <a:lvl1pPr>
              <a:defRPr>
                <a:latin typeface="Gill Sans"/>
                <a:ea typeface="Gill Sans"/>
                <a:cs typeface="Gill Sans"/>
                <a:sym typeface="Gill Sans"/>
              </a:defRPr>
            </a:lvl1pPr>
          </a:lstStyle>
          <a:p>
            <a:r>
              <a:t>Demo</a:t>
            </a:r>
          </a:p>
        </p:txBody>
      </p:sp>
      <p:pic>
        <p:nvPicPr>
          <p:cNvPr id="805" name="17797918_10155408493052323_1375483244_o.png"/>
          <p:cNvPicPr>
            <a:picLocks noChangeAspect="1"/>
          </p:cNvPicPr>
          <p:nvPr/>
        </p:nvPicPr>
        <p:blipFill>
          <a:blip r:embed="rId3">
            <a:extLst/>
          </a:blip>
          <a:srcRect l="63577" b="77592"/>
          <a:stretch>
            <a:fillRect/>
          </a:stretch>
        </p:blipFill>
        <p:spPr>
          <a:xfrm>
            <a:off x="4669189" y="1826200"/>
            <a:ext cx="4008256" cy="784785"/>
          </a:xfrm>
          <a:prstGeom prst="rect">
            <a:avLst/>
          </a:prstGeom>
          <a:ln w="12700">
            <a:miter lim="400000"/>
          </a:ln>
        </p:spPr>
      </p:pic>
      <p:pic>
        <p:nvPicPr>
          <p:cNvPr id="806" name="17797918_10155408493052323_1375483244_o.png"/>
          <p:cNvPicPr>
            <a:picLocks noChangeAspect="1"/>
          </p:cNvPicPr>
          <p:nvPr/>
        </p:nvPicPr>
        <p:blipFill>
          <a:blip r:embed="rId3">
            <a:extLst/>
          </a:blip>
          <a:srcRect t="20908" r="42077" b="45670"/>
          <a:stretch>
            <a:fillRect/>
          </a:stretch>
        </p:blipFill>
        <p:spPr>
          <a:xfrm>
            <a:off x="502129" y="2631470"/>
            <a:ext cx="5902092" cy="1083786"/>
          </a:xfrm>
          <a:prstGeom prst="rect">
            <a:avLst/>
          </a:prstGeom>
          <a:ln w="12700">
            <a:miter lim="400000"/>
          </a:ln>
        </p:spPr>
      </p:pic>
      <p:pic>
        <p:nvPicPr>
          <p:cNvPr id="807" name="17797918_10155408493052323_1375483244_o.png"/>
          <p:cNvPicPr>
            <a:picLocks noChangeAspect="1"/>
          </p:cNvPicPr>
          <p:nvPr/>
        </p:nvPicPr>
        <p:blipFill>
          <a:blip r:embed="rId3">
            <a:extLst/>
          </a:blip>
          <a:srcRect t="72663" r="46702"/>
          <a:stretch>
            <a:fillRect/>
          </a:stretch>
        </p:blipFill>
        <p:spPr>
          <a:xfrm>
            <a:off x="519988" y="4742188"/>
            <a:ext cx="5841692" cy="953526"/>
          </a:xfrm>
          <a:prstGeom prst="rect">
            <a:avLst/>
          </a:prstGeom>
          <a:ln w="12700">
            <a:miter lim="400000"/>
          </a:ln>
        </p:spPr>
      </p:pic>
      <p:pic>
        <p:nvPicPr>
          <p:cNvPr id="808" name="17797918_10155408493052323_1375483244_o.png"/>
          <p:cNvPicPr>
            <a:picLocks noChangeAspect="1"/>
          </p:cNvPicPr>
          <p:nvPr/>
        </p:nvPicPr>
        <p:blipFill>
          <a:blip r:embed="rId3">
            <a:extLst/>
          </a:blip>
          <a:srcRect l="74681" t="52233" b="25206"/>
          <a:stretch>
            <a:fillRect/>
          </a:stretch>
        </p:blipFill>
        <p:spPr>
          <a:xfrm>
            <a:off x="5353060" y="3893155"/>
            <a:ext cx="3200947" cy="907720"/>
          </a:xfrm>
          <a:prstGeom prst="rect">
            <a:avLst/>
          </a:prstGeom>
          <a:ln w="12700">
            <a:miter lim="400000"/>
          </a:ln>
        </p:spPr>
      </p:pic>
    </p:spTree>
    <p:extLst>
      <p:ext uri="{BB962C8B-B14F-4D97-AF65-F5344CB8AC3E}">
        <p14:creationId xmlns:p14="http://schemas.microsoft.com/office/powerpoint/2010/main" val="135739938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8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 grpId="0" animBg="1" advAuto="0"/>
      <p:bldP spid="807" grpId="0" animBg="1" advAuto="0"/>
      <p:bldP spid="808" grpId="0" animBg="1"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219200"/>
            <a:ext cx="8305800" cy="3539430"/>
          </a:xfrm>
          <a:prstGeom prst="rect">
            <a:avLst/>
          </a:prstGeom>
          <a:noFill/>
        </p:spPr>
        <p:txBody>
          <a:bodyPr wrap="square" rtlCol="0">
            <a:spAutoFit/>
          </a:bodyPr>
          <a:lstStyle/>
          <a:p>
            <a:r>
              <a:rPr lang="en-US" sz="11200" dirty="0" smtClean="0"/>
              <a:t>Thanks everyone! ☺</a:t>
            </a:r>
            <a:endParaRPr lang="en-US" sz="11200" dirty="0"/>
          </a:p>
        </p:txBody>
      </p:sp>
      <p:pic>
        <p:nvPicPr>
          <p:cNvPr id="3" name="Picture 2"/>
          <p:cNvPicPr>
            <a:picLocks noChangeAspect="1"/>
          </p:cNvPicPr>
          <p:nvPr/>
        </p:nvPicPr>
        <p:blipFill>
          <a:blip r:embed="rId2"/>
          <a:stretch>
            <a:fillRect/>
          </a:stretch>
        </p:blipFill>
        <p:spPr>
          <a:xfrm>
            <a:off x="5638800" y="5029200"/>
            <a:ext cx="1587500" cy="1587500"/>
          </a:xfrm>
          <a:prstGeom prst="rect">
            <a:avLst/>
          </a:prstGeom>
        </p:spPr>
      </p:pic>
      <p:pic>
        <p:nvPicPr>
          <p:cNvPr id="4" name="Picture 3"/>
          <p:cNvPicPr>
            <a:picLocks noChangeAspect="1"/>
          </p:cNvPicPr>
          <p:nvPr/>
        </p:nvPicPr>
        <p:blipFill>
          <a:blip r:embed="rId3"/>
          <a:stretch>
            <a:fillRect/>
          </a:stretch>
        </p:blipFill>
        <p:spPr>
          <a:xfrm>
            <a:off x="7315200" y="5029200"/>
            <a:ext cx="1587500" cy="1587500"/>
          </a:xfrm>
          <a:prstGeom prst="rect">
            <a:avLst/>
          </a:prstGeom>
        </p:spPr>
      </p:pic>
    </p:spTree>
    <p:extLst>
      <p:ext uri="{BB962C8B-B14F-4D97-AF65-F5344CB8AC3E}">
        <p14:creationId xmlns:p14="http://schemas.microsoft.com/office/powerpoint/2010/main" val="3959434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LP-2011">
  <a:themeElements>
    <a:clrScheme name="NLP Class">
      <a:dk1>
        <a:sysClr val="windowText" lastClr="000000"/>
      </a:dk1>
      <a:lt1>
        <a:sysClr val="window" lastClr="FFFFFF"/>
      </a:lt1>
      <a:dk2>
        <a:srgbClr val="605435"/>
      </a:dk2>
      <a:lt2>
        <a:srgbClr val="E7D19A"/>
      </a:lt2>
      <a:accent1>
        <a:srgbClr val="A4001D"/>
      </a:accent1>
      <a:accent2>
        <a:srgbClr val="2584BB"/>
      </a:accent2>
      <a:accent3>
        <a:srgbClr val="BB57BE"/>
      </a:accent3>
      <a:accent4>
        <a:srgbClr val="177245"/>
      </a:accent4>
      <a:accent5>
        <a:srgbClr val="35ACA2"/>
      </a:accent5>
      <a:accent6>
        <a:srgbClr val="FF8700"/>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lumMod val="40000"/>
            <a:lumOff val="60000"/>
          </a:schemeClr>
        </a:solidFill>
        <a:ln w="9525" cap="flat" cmpd="sng" algn="ctr">
          <a:noFill/>
          <a:prstDash val="solid"/>
          <a:miter lim="800000"/>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chemeClr val="tx1"/>
            </a:solidFill>
            <a:effectLst/>
            <a:latin typeface="Lucida Sans" pitchFamily="-65"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Lucida Sans" pitchFamily="-65" charset="0"/>
          </a:defRPr>
        </a:defPPr>
      </a:lstStyle>
    </a:lnDef>
    <a:txDef>
      <a:spPr>
        <a:noFill/>
      </a:spPr>
      <a:bodyPr wrap="square" rtlCol="0">
        <a:spAutoFit/>
      </a:bodyPr>
      <a:lstStyle>
        <a:defPPr>
          <a:defRPr sz="1800" dirty="0">
            <a:latin typeface="+mn-lt"/>
          </a:defRPr>
        </a:defPPr>
      </a:lstStyle>
    </a:txDef>
  </a:objectDefaults>
  <a:extraClrSchemeLst>
    <a:extraClrScheme>
      <a:clrScheme name="nlp-lucida-schem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nlp-lucida-schem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nlp-lucida-schem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nlp-lucida-schem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nlp-lucida-schem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nlp-lucida-schem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nlp-lucida-schem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IGIR-10 v3">
  <a:themeElements>
    <a:clrScheme name="Purple Waves color scheme">
      <a:dk1>
        <a:srgbClr val="000000"/>
      </a:dk1>
      <a:lt1>
        <a:srgbClr val="FFFFFF"/>
      </a:lt1>
      <a:dk2>
        <a:srgbClr val="6A366E"/>
      </a:dk2>
      <a:lt2>
        <a:srgbClr val="FFFFFF"/>
      </a:lt2>
      <a:accent1>
        <a:srgbClr val="FDE399"/>
      </a:accent1>
      <a:accent2>
        <a:srgbClr val="3497AE"/>
      </a:accent2>
      <a:accent3>
        <a:srgbClr val="E76429"/>
      </a:accent3>
      <a:accent4>
        <a:srgbClr val="AAD228"/>
      </a:accent4>
      <a:accent5>
        <a:srgbClr val="FF9929"/>
      </a:accent5>
      <a:accent6>
        <a:srgbClr val="4747B7"/>
      </a:accent6>
      <a:hlink>
        <a:srgbClr val="FAD366"/>
      </a:hlink>
      <a:folHlink>
        <a:srgbClr val="782F0E"/>
      </a:folHlink>
    </a:clrScheme>
    <a:fontScheme name="Business Value launch template">
      <a:majorFont>
        <a:latin typeface="Segoe Semibold"/>
        <a:ea typeface=""/>
        <a:cs typeface=""/>
      </a:majorFont>
      <a:minorFont>
        <a:latin typeface="Segoe"/>
        <a:ea typeface=""/>
        <a:cs typeface=""/>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Corbel"/>
        <a:ea typeface="Corbel"/>
        <a:cs typeface="Corbel"/>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Corbel"/>
        <a:ea typeface="Corbel"/>
        <a:cs typeface="Corbel"/>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2_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Corbel"/>
        <a:ea typeface="Corbel"/>
        <a:cs typeface="Corbel"/>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
          <a:effectLst>
            <a:outerShdw blurRad="76200" dir="18900000" rotWithShape="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14888</TotalTime>
  <Words>2508</Words>
  <Application>Microsoft Macintosh PowerPoint</Application>
  <PresentationFormat>On-screen Show (4:3)</PresentationFormat>
  <Paragraphs>419</Paragraphs>
  <Slides>67</Slides>
  <Notes>22</Notes>
  <HiddenSlides>0</HiddenSlides>
  <MMClips>0</MMClips>
  <ScaleCrop>false</ScaleCrop>
  <HeadingPairs>
    <vt:vector size="6" baseType="variant">
      <vt:variant>
        <vt:lpstr>Fonts Used</vt:lpstr>
      </vt:variant>
      <vt:variant>
        <vt:i4>19</vt:i4>
      </vt:variant>
      <vt:variant>
        <vt:lpstr>Theme</vt:lpstr>
      </vt:variant>
      <vt:variant>
        <vt:i4>6</vt:i4>
      </vt:variant>
      <vt:variant>
        <vt:lpstr>Slide Titles</vt:lpstr>
      </vt:variant>
      <vt:variant>
        <vt:i4>67</vt:i4>
      </vt:variant>
    </vt:vector>
  </HeadingPairs>
  <TitlesOfParts>
    <vt:vector size="92" baseType="lpstr">
      <vt:lpstr>Arial Narrow</vt:lpstr>
      <vt:lpstr>Avenir Book</vt:lpstr>
      <vt:lpstr>Avenir Heavy</vt:lpstr>
      <vt:lpstr>Calibri</vt:lpstr>
      <vt:lpstr>Cambria Math</vt:lpstr>
      <vt:lpstr>Corbel</vt:lpstr>
      <vt:lpstr>Gill Sans</vt:lpstr>
      <vt:lpstr>Gill Sans MT</vt:lpstr>
      <vt:lpstr>Helvetica</vt:lpstr>
      <vt:lpstr>Helvetica Light</vt:lpstr>
      <vt:lpstr>Lucida Sans</vt:lpstr>
      <vt:lpstr>ＭＳ Ｐゴシック</vt:lpstr>
      <vt:lpstr>Segoe</vt:lpstr>
      <vt:lpstr>Segoe Semibold</vt:lpstr>
      <vt:lpstr>Tahoma</vt:lpstr>
      <vt:lpstr>Times</vt:lpstr>
      <vt:lpstr>Times New Roman</vt:lpstr>
      <vt:lpstr>Wingdings</vt:lpstr>
      <vt:lpstr>Arial</vt:lpstr>
      <vt:lpstr>IIR-slides</vt:lpstr>
      <vt:lpstr>NLP-2011</vt:lpstr>
      <vt:lpstr>SIGIR-10 v3</vt:lpstr>
      <vt:lpstr>Gradient</vt:lpstr>
      <vt:lpstr>1_Gradient</vt:lpstr>
      <vt:lpstr>2_Gradient</vt:lpstr>
      <vt:lpstr>CS276: Information Retrieval and Web Search Lecture 19: Web Question Answering</vt:lpstr>
      <vt:lpstr>“Information retrieval”</vt:lpstr>
      <vt:lpstr>Getting information</vt:lpstr>
      <vt:lpstr>Web Search in 2025?</vt:lpstr>
      <vt:lpstr>What do we know that’s happening?</vt:lpstr>
      <vt:lpstr>Google What’s been happening? 2013–2017</vt:lpstr>
      <vt:lpstr>Google What’s been happening? 2013–2017</vt:lpstr>
      <vt:lpstr>The role of knowledge bases</vt:lpstr>
      <vt:lpstr>What’s been happening</vt:lpstr>
      <vt:lpstr>Mobile</vt:lpstr>
      <vt:lpstr>Mobile</vt:lpstr>
      <vt:lpstr>Information quality</vt:lpstr>
      <vt:lpstr>Towards intelligent agents</vt:lpstr>
      <vt:lpstr>Two paradigms for question answering </vt:lpstr>
      <vt:lpstr>Example from Fernando Pereira (GOOG)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Slides from Patrick Pantel (MSFT)</vt:lpstr>
      <vt:lpstr>PowerPoint Presentation</vt:lpstr>
      <vt:lpstr>PowerPoint Presentation</vt:lpstr>
      <vt:lpstr>PowerPoint Presentation</vt:lpstr>
      <vt:lpstr>PowerPoint Presentation</vt:lpstr>
      <vt:lpstr>PowerPoint Presentation</vt:lpstr>
      <vt:lpstr>Patrick Pantel talk (Then) Current experience</vt:lpstr>
      <vt:lpstr>Desired experience: Towards actions</vt:lpstr>
      <vt:lpstr>Politician</vt:lpstr>
      <vt:lpstr>Actions vs. Intents</vt:lpstr>
      <vt:lpstr>Learning actions from web usage logs</vt:lpstr>
      <vt:lpstr>PowerPoint Presentation</vt:lpstr>
      <vt:lpstr>PowerPoint Presentation</vt:lpstr>
      <vt:lpstr>PowerPoint Presentation</vt:lpstr>
      <vt:lpstr>PowerPoint Presentation</vt:lpstr>
      <vt:lpstr>Entity disambiguation and linking</vt:lpstr>
      <vt:lpstr>Mentions, Meanings, Mappings   [G. Weikum]</vt:lpstr>
      <vt:lpstr>PowerPoint Presentation</vt:lpstr>
      <vt:lpstr>Understanding questions</vt:lpstr>
      <vt:lpstr>PowerPoint Presentation</vt:lpstr>
      <vt:lpstr>PowerPoint Presentation</vt:lpstr>
      <vt:lpstr>3 approaches to question answering: Knowledge-based approaches (Siri)</vt:lpstr>
      <vt:lpstr>Text-based (mainly factoid) QA</vt:lpstr>
      <vt:lpstr>Hybrid approaches (IBM Watson)</vt:lpstr>
      <vt:lpstr>PowerPoint Presentation</vt:lpstr>
      <vt:lpstr>Knowledge: Jeremy Zawodny says …</vt:lpstr>
      <vt:lpstr>Is the goal to go from language to knowledge bases? </vt:lpstr>
      <vt:lpstr>Knowledge: Not just semantics but pragmatics</vt:lpstr>
      <vt:lpstr>PowerPoint Presentation</vt:lpstr>
      <vt:lpstr>Word Alignment for Question Answering      TREC QA (1999-2005)</vt:lpstr>
      <vt:lpstr>Full NLP QA: LCC (Harabagiu/Moldovan) [below is the architecture of LCC’s QA system circa 2003]</vt:lpstr>
      <vt:lpstr>DrQA: Open-domain Question Answering (Chen, et al. ACL 2017) https://arxiv.org/abs/1704.00051</vt:lpstr>
      <vt:lpstr>Open-domain Question Answering</vt:lpstr>
      <vt:lpstr>PowerPoint Presentation</vt:lpstr>
      <vt:lpstr>Document Retriever</vt:lpstr>
      <vt:lpstr>Document Reader:  Stanford Attentive Reader</vt:lpstr>
      <vt:lpstr>Stanford Attentive Reader</vt:lpstr>
      <vt:lpstr>Stanford Attentive Reader++</vt:lpstr>
      <vt:lpstr>Results (single model)</vt:lpstr>
      <vt:lpstr>Results</vt:lpstr>
      <vt:lpstr>Demo</vt:lpstr>
      <vt:lpstr>Demo</vt:lpstr>
      <vt:lpstr>Demo</vt:lpstr>
      <vt:lpstr>PowerPoint Presentation</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124</cp:revision>
  <cp:lastPrinted>2015-06-02T16:56:14Z</cp:lastPrinted>
  <dcterms:created xsi:type="dcterms:W3CDTF">2009-11-12T16:38:50Z</dcterms:created>
  <dcterms:modified xsi:type="dcterms:W3CDTF">2017-06-09T16:16:17Z</dcterms:modified>
</cp:coreProperties>
</file>